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activeX/activeX1.xml" ContentType="application/vnd.ms-office.activeX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embeddings/oleObject1.bin" ContentType="application/vnd.openxmlformats-officedocument.oleObjec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6" r:id="rId1"/>
  </p:sldMasterIdLst>
  <p:notesMasterIdLst>
    <p:notesMasterId r:id="rId18"/>
  </p:notesMasterIdLst>
  <p:handoutMasterIdLst>
    <p:handoutMasterId r:id="rId19"/>
  </p:handoutMasterIdLst>
  <p:sldIdLst>
    <p:sldId id="386" r:id="rId2"/>
    <p:sldId id="385" r:id="rId3"/>
    <p:sldId id="364" r:id="rId4"/>
    <p:sldId id="378" r:id="rId5"/>
    <p:sldId id="381" r:id="rId6"/>
    <p:sldId id="380" r:id="rId7"/>
    <p:sldId id="387" r:id="rId8"/>
    <p:sldId id="388" r:id="rId9"/>
    <p:sldId id="389" r:id="rId10"/>
    <p:sldId id="290" r:id="rId11"/>
    <p:sldId id="363" r:id="rId12"/>
    <p:sldId id="373" r:id="rId13"/>
    <p:sldId id="294" r:id="rId14"/>
    <p:sldId id="371" r:id="rId15"/>
    <p:sldId id="375" r:id="rId16"/>
    <p:sldId id="383" r:id="rId17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budget" initials="n" lastIdx="3" clrIdx="0"/>
  <p:cmAuthor id="2" name="pochta" initials="p" lastIdx="2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E8F1"/>
    <a:srgbClr val="57BDCB"/>
    <a:srgbClr val="D7DAF1"/>
    <a:srgbClr val="E3E2E6"/>
    <a:srgbClr val="304800"/>
    <a:srgbClr val="FF99FF"/>
    <a:srgbClr val="9999FF"/>
    <a:srgbClr val="CCFFFF"/>
    <a:srgbClr val="FFFFCC"/>
    <a:srgbClr val="B2E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330" autoAdjust="0"/>
    <p:restoredTop sz="96339" autoAdjust="0"/>
  </p:normalViewPr>
  <p:slideViewPr>
    <p:cSldViewPr>
      <p:cViewPr>
        <p:scale>
          <a:sx n="77" d="100"/>
          <a:sy n="77" d="100"/>
        </p:scale>
        <p:origin x="-2604" y="-8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6.6645372736362632E-2"/>
          <c:y val="2.9420333262955633E-2"/>
          <c:w val="0.62367864693446173"/>
          <c:h val="0.745200200003600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0070C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Лист1!$A$2:$A$5</c:f>
              <c:strCache>
                <c:ptCount val="4"/>
                <c:pt idx="0">
                  <c:v>2021 год (факт)</c:v>
                </c:pt>
                <c:pt idx="1">
                  <c:v>2022 год (оценка)</c:v>
                </c:pt>
                <c:pt idx="2">
                  <c:v>2023 год 1 чтение</c:v>
                </c:pt>
                <c:pt idx="3">
                  <c:v>2023 год 2 чтение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147959.79999999999</c:v>
                </c:pt>
                <c:pt idx="1">
                  <c:v>265489.7</c:v>
                </c:pt>
                <c:pt idx="2">
                  <c:v>131288.1</c:v>
                </c:pt>
                <c:pt idx="3">
                  <c:v>218514.4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7DA-4721-AE11-1EEF96CD694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000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Лист1!$A$2:$A$5</c:f>
              <c:strCache>
                <c:ptCount val="4"/>
                <c:pt idx="0">
                  <c:v>2021 год (факт)</c:v>
                </c:pt>
                <c:pt idx="1">
                  <c:v>2022 год (оценка)</c:v>
                </c:pt>
                <c:pt idx="2">
                  <c:v>2023 год 1 чтение</c:v>
                </c:pt>
                <c:pt idx="3">
                  <c:v>2023 год 2 чтение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22315.8</c:v>
                </c:pt>
                <c:pt idx="1">
                  <c:v>65366.5</c:v>
                </c:pt>
                <c:pt idx="2">
                  <c:v>37045.5</c:v>
                </c:pt>
                <c:pt idx="3">
                  <c:v>37045.5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7DA-4721-AE11-1EEF96CD694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00B05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Лист1!$A$2:$A$5</c:f>
              <c:strCache>
                <c:ptCount val="4"/>
                <c:pt idx="0">
                  <c:v>2021 год (факт)</c:v>
                </c:pt>
                <c:pt idx="1">
                  <c:v>2022 год (оценка)</c:v>
                </c:pt>
                <c:pt idx="2">
                  <c:v>2023 год 1 чтение</c:v>
                </c:pt>
                <c:pt idx="3">
                  <c:v>2023 год 2 чтение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46419.5</c:v>
                </c:pt>
                <c:pt idx="1">
                  <c:v>39361.599999999999</c:v>
                </c:pt>
                <c:pt idx="2">
                  <c:v>41930</c:v>
                </c:pt>
                <c:pt idx="3">
                  <c:v>41930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7DA-4721-AE11-1EEF96CD69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9966080"/>
        <c:axId val="49984256"/>
        <c:axId val="0"/>
      </c:bar3DChart>
      <c:catAx>
        <c:axId val="49966080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49984256"/>
        <c:crosses val="autoZero"/>
        <c:auto val="1"/>
        <c:lblAlgn val="ctr"/>
        <c:lblOffset val="100"/>
        <c:noMultiLvlLbl val="0"/>
      </c:catAx>
      <c:valAx>
        <c:axId val="4998425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49966080"/>
        <c:crosses val="autoZero"/>
        <c:crossBetween val="between"/>
      </c:valAx>
      <c:spPr>
        <a:noFill/>
        <a:ln w="25532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70520065810681742"/>
          <c:y val="6.6536203522504889E-2"/>
          <c:w val="0.26753883738035034"/>
          <c:h val="0.30751903880429926"/>
        </c:manualLayout>
      </c:layout>
      <c:overlay val="0"/>
      <c:txPr>
        <a:bodyPr/>
        <a:lstStyle/>
        <a:p>
          <a:pPr>
            <a:defRPr sz="1591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47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  <c:spPr>
        <a:noFill/>
        <a:ln w="25294">
          <a:noFill/>
        </a:ln>
      </c:spPr>
    </c:sideWall>
    <c:backWall>
      <c:thickness val="0"/>
      <c:spPr>
        <a:noFill/>
        <a:ln w="25294">
          <a:noFill/>
        </a:ln>
      </c:spPr>
    </c:backWall>
    <c:plotArea>
      <c:layout>
        <c:manualLayout>
          <c:layoutTarget val="inner"/>
          <c:xMode val="edge"/>
          <c:yMode val="edge"/>
          <c:x val="4.5346457231247812E-2"/>
          <c:y val="6.928276635711289E-2"/>
          <c:w val="0.75583674463521144"/>
          <c:h val="0.813267813267813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-1.5030931763909431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2023 год</c:v>
                </c:pt>
              </c:strCache>
            </c:strRef>
          </c:cat>
          <c:val>
            <c:numRef>
              <c:f>Лист1!$B$2</c:f>
              <c:numCache>
                <c:formatCode>#,##0.0</c:formatCode>
                <c:ptCount val="1"/>
                <c:pt idx="0">
                  <c:v>44915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362-43EE-AC96-9A6AE297D3D9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дотация на поддержку мер по обеспечению сбалансированности бюджетов 2</c:v>
                </c:pt>
              </c:strCache>
            </c:strRef>
          </c:tx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2.5053423946238308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D62-478C-A125-2D19FF97043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2023 год</c:v>
                </c:pt>
              </c:strCache>
            </c:strRef>
          </c:cat>
          <c:val>
            <c:numRef>
              <c:f>Лист1!$D$2</c:f>
              <c:numCache>
                <c:formatCode>#,##0.0</c:formatCode>
                <c:ptCount val="1"/>
                <c:pt idx="0">
                  <c:v>26435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362-43EE-AC96-9A6AE297D3D9}"/>
            </c:ext>
          </c:extLst>
        </c:ser>
        <c:ser>
          <c:idx val="1"/>
          <c:order val="2"/>
          <c:tx>
            <c:v>прочая дотация</c:v>
          </c:tx>
          <c:spPr>
            <a:solidFill>
              <a:srgbClr val="993366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2546397645864146E-2"/>
                  <c:y val="-5.5238661843889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D6D-43BE-9070-32A7BDF76D3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Лист1!$C$2</c:f>
              <c:numCache>
                <c:formatCode>#,##0.0</c:formatCode>
                <c:ptCount val="1"/>
                <c:pt idx="0">
                  <c:v>5000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362-43EE-AC96-9A6AE297D3D9}"/>
            </c:ext>
          </c:extLst>
        </c:ser>
        <c:ser>
          <c:idx val="3"/>
          <c:order val="3"/>
          <c:tx>
            <c:v>МБТ от поселений</c:v>
          </c:tx>
          <c:spPr>
            <a:solidFill>
              <a:srgbClr val="CCFFFF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5051552939849051E-2"/>
                  <c:y val="-4.56319380449522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386-4FEE-8919-1D9F19909A6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Лист1!$E$2</c:f>
              <c:numCache>
                <c:formatCode>#,##0.0</c:formatCode>
                <c:ptCount val="1"/>
                <c:pt idx="0">
                  <c:v>50750.9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362-43EE-AC96-9A6AE297D3D9}"/>
            </c:ext>
          </c:extLst>
        </c:ser>
        <c:ser>
          <c:idx val="5"/>
          <c:order val="4"/>
          <c:tx>
            <c:v>Субсидии, субвенции</c:v>
          </c:tx>
          <c:spPr>
            <a:solidFill>
              <a:srgbClr val="FF8080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4.2587639997743294E-2"/>
                  <c:y val="-3.6025214246014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Лист1!$F$2</c:f>
              <c:numCache>
                <c:formatCode>#,##0.0</c:formatCode>
                <c:ptCount val="1"/>
                <c:pt idx="0">
                  <c:v>91413.5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362-43EE-AC96-9A6AE297D3D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0"/>
        <c:shape val="cylinder"/>
        <c:axId val="48809088"/>
        <c:axId val="48810624"/>
        <c:axId val="0"/>
      </c:bar3DChart>
      <c:catAx>
        <c:axId val="488090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8810624"/>
        <c:crosses val="autoZero"/>
        <c:auto val="1"/>
        <c:lblAlgn val="ctr"/>
        <c:lblOffset val="100"/>
        <c:noMultiLvlLbl val="0"/>
      </c:catAx>
      <c:valAx>
        <c:axId val="48810624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extTo"/>
        <c:crossAx val="48809088"/>
        <c:crosses val="autoZero"/>
        <c:crossBetween val="between"/>
      </c:valAx>
    </c:plotArea>
    <c:legend>
      <c:legendPos val="tr"/>
      <c:legendEntry>
        <c:idx val="0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4626367755610312"/>
          <c:y val="2.1615128547608976E-2"/>
          <c:w val="0.25373632244389699"/>
          <c:h val="0.60393293220848931"/>
        </c:manualLayout>
      </c:layout>
      <c:overlay val="0"/>
      <c:txPr>
        <a:bodyPr/>
        <a:lstStyle/>
        <a:p>
          <a:pPr>
            <a:defRPr sz="1000" b="1" spc="-100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51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Раздел "Образование"</c:v>
                </c:pt>
              </c:strCache>
            </c:strRef>
          </c:tx>
          <c:explosion val="6"/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E7C-4669-AEA6-7941BC2172FD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E7C-4669-AEA6-7941BC2172FD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E7C-4669-AEA6-7941BC2172FD}"/>
              </c:ext>
            </c:extLst>
          </c:dPt>
          <c:dLbls>
            <c:dLbl>
              <c:idx val="0"/>
              <c:layout>
                <c:manualLayout>
                  <c:x val="-8.1566937880926019E-2"/>
                  <c:y val="-0.282665474281306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E7C-4669-AEA6-7941BC2172FD}"/>
                </c:ext>
              </c:extLst>
            </c:dLbl>
            <c:dLbl>
              <c:idx val="1"/>
              <c:layout>
                <c:manualLayout>
                  <c:x val="-1.3209078319470048E-2"/>
                  <c:y val="3.26237392052099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E7C-4669-AEA6-7941BC2172FD}"/>
                </c:ext>
              </c:extLst>
            </c:dLbl>
            <c:dLbl>
              <c:idx val="2"/>
              <c:layout>
                <c:manualLayout>
                  <c:x val="-2.5354115116795927E-2"/>
                  <c:y val="-2.0420837840424328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dirty="0"/>
                      <a:t>1958,7</a:t>
                    </a:r>
                  </a:p>
                  <a:p>
                    <a:pPr>
                      <a:defRPr/>
                    </a:pPr>
                    <a:endParaRPr lang="en-US" dirty="0"/>
                  </a:p>
                </c:rich>
              </c:tx>
              <c:numFmt formatCode="#,##0.0" sourceLinked="0"/>
              <c:spPr/>
              <c:showLegendKey val="1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4392029567165624"/>
                      <c:h val="8.24572592632310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E7C-4669-AEA6-7941BC2172FD}"/>
                </c:ext>
              </c:extLst>
            </c:dLbl>
            <c:dLbl>
              <c:idx val="3"/>
              <c:layout>
                <c:manualLayout>
                  <c:x val="-2.6091160797517846E-2"/>
                  <c:y val="-2.69044332375365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A37-4EAF-94F2-56418265B79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Содержание школ</c:v>
                </c:pt>
                <c:pt idx="1">
                  <c:v>Содержание муз.школы</c:v>
                </c:pt>
                <c:pt idx="2">
                  <c:v>Молодежная политика и оздоровление детей</c:v>
                </c:pt>
                <c:pt idx="3">
                  <c:v>Капитальный ремонт ООШ пос. Ильичевский</c:v>
                </c:pt>
              </c:strCache>
            </c:strRef>
          </c:cat>
          <c:val>
            <c:numRef>
              <c:f>Лист1!$B$2:$B$5</c:f>
              <c:numCache>
                <c:formatCode>#,##0</c:formatCode>
                <c:ptCount val="4"/>
                <c:pt idx="0" formatCode="#,##0.00">
                  <c:v>21397.5</c:v>
                </c:pt>
                <c:pt idx="1">
                  <c:v>2947</c:v>
                </c:pt>
                <c:pt idx="2" formatCode="#,##0.00">
                  <c:v>3185.6</c:v>
                </c:pt>
                <c:pt idx="3" formatCode="#,##0.00">
                  <c:v>11500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E7C-4669-AEA6-7941BC2172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1.1739272333860152E-2"/>
          <c:y val="0.60143292868597864"/>
          <c:w val="0.77704789222510151"/>
          <c:h val="0.397620219704373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0.09843</cdr:x>
      <cdr:y>0.22064</cdr:y>
    </cdr:from>
    <cdr:to>
      <cdr:x>0.2692</cdr:x>
      <cdr:y>0.32058</cdr:y>
    </cdr:to>
    <cdr:sp macro="" textlink="">
      <cdr:nvSpPr>
        <cdr:cNvPr id="8" name="Стрелка вправо с вырезом 7"/>
        <cdr:cNvSpPr/>
      </cdr:nvSpPr>
      <cdr:spPr>
        <a:xfrm xmlns:a="http://schemas.openxmlformats.org/drawingml/2006/main" rot="19497593">
          <a:off x="758376" y="1078483"/>
          <a:ext cx="1315759" cy="488498"/>
        </a:xfrm>
        <a:prstGeom xmlns:a="http://schemas.openxmlformats.org/drawingml/2006/main" prst="notchedRightArrow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000" b="1" dirty="0"/>
            <a:t>+ 70,8 %</a:t>
          </a:r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0.10553</cdr:x>
      <cdr:y>0.11861</cdr:y>
    </cdr:from>
    <cdr:to>
      <cdr:x>0.27303</cdr:x>
      <cdr:y>0.17754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76064" y="57977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0.04572</cdr:x>
      <cdr:y>0.04846</cdr:y>
    </cdr:from>
    <cdr:to>
      <cdr:x>0.21504</cdr:x>
      <cdr:y>0.12212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293022" y="236874"/>
          <a:ext cx="1085110" cy="360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/>
            <a:t>216695,1</a:t>
          </a:r>
        </a:p>
        <a:p xmlns:a="http://schemas.openxmlformats.org/drawingml/2006/main">
          <a:endParaRPr lang="ru-RU" sz="1400" b="1" dirty="0"/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0.07865</cdr:x>
      <cdr:y>0.02997</cdr:y>
    </cdr:from>
    <cdr:to>
      <cdr:x>0.24616</cdr:x>
      <cdr:y>0.11836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04056" y="146489"/>
          <a:ext cx="1073523" cy="4320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0.2902</cdr:x>
      <cdr:y>0.08178</cdr:y>
    </cdr:from>
    <cdr:to>
      <cdr:x>0.45771</cdr:x>
      <cdr:y>0.14071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1584176" y="39975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0.25332</cdr:x>
      <cdr:y>0.03965</cdr:y>
    </cdr:from>
    <cdr:to>
      <cdr:x>0.42083</cdr:x>
      <cdr:y>0.11992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1623478" y="193824"/>
          <a:ext cx="1073524" cy="392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/>
            <a:t>370217,8</a:t>
          </a:r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0.25904</cdr:x>
      <cdr:y>0.34289</cdr:y>
    </cdr:from>
    <cdr:to>
      <cdr:x>0.41381</cdr:x>
      <cdr:y>0.42316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1566875" y="1676032"/>
          <a:ext cx="936103" cy="392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0.51799</cdr:x>
      <cdr:y>0.15544</cdr:y>
    </cdr:from>
    <cdr:to>
      <cdr:x>0.7007</cdr:x>
      <cdr:y>0.24383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592287" y="759790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0.47482</cdr:x>
      <cdr:y>0.09652</cdr:y>
    </cdr:from>
    <cdr:to>
      <cdr:x>0.65753</cdr:x>
      <cdr:y>0.18491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3" y="471758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0.29814</cdr:x>
      <cdr:y>0.22498</cdr:y>
    </cdr:from>
    <cdr:to>
      <cdr:x>0.44739</cdr:x>
      <cdr:y>0.32818</cdr:y>
    </cdr:to>
    <cdr:sp macro="" textlink="">
      <cdr:nvSpPr>
        <cdr:cNvPr id="19" name="Стрелка: вправо 18">
          <a:extLst xmlns:a="http://schemas.openxmlformats.org/drawingml/2006/main">
            <a:ext uri="{FF2B5EF4-FFF2-40B4-BE49-F238E27FC236}">
              <a16:creationId xmlns:a16="http://schemas.microsoft.com/office/drawing/2014/main" xmlns="" id="{33A4C4DC-BCEB-4D8F-8300-6C6DC039B9E3}"/>
            </a:ext>
          </a:extLst>
        </cdr:cNvPr>
        <cdr:cNvSpPr/>
      </cdr:nvSpPr>
      <cdr:spPr>
        <a:xfrm xmlns:a="http://schemas.openxmlformats.org/drawingml/2006/main" rot="975329">
          <a:off x="2297164" y="1099699"/>
          <a:ext cx="1149950" cy="504433"/>
        </a:xfrm>
        <a:prstGeom xmlns:a="http://schemas.openxmlformats.org/drawingml/2006/main" prst="rightArrow">
          <a:avLst>
            <a:gd name="adj1" fmla="val 54002"/>
            <a:gd name="adj2" fmla="val 50000"/>
          </a:avLst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6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b="1" dirty="0">
              <a:solidFill>
                <a:schemeClr val="tx1"/>
              </a:solidFill>
            </a:rPr>
            <a:t>- 43,2 %</a:t>
          </a:r>
        </a:p>
      </cdr:txBody>
    </cdr:sp>
  </cdr:relSizeAnchor>
  <cdr:relSizeAnchor xmlns:cdr="http://schemas.openxmlformats.org/drawingml/2006/chartDrawing">
    <cdr:from>
      <cdr:x>0.33869</cdr:x>
      <cdr:y>0.12296</cdr:y>
    </cdr:from>
    <cdr:to>
      <cdr:x>0.51626</cdr:x>
      <cdr:y>0.19766</cdr:y>
    </cdr:to>
    <cdr:sp macro="" textlink="">
      <cdr:nvSpPr>
        <cdr:cNvPr id="20" name="Блок-схема: процесс 19">
          <a:extLst xmlns:a="http://schemas.openxmlformats.org/drawingml/2006/main">
            <a:ext uri="{FF2B5EF4-FFF2-40B4-BE49-F238E27FC236}">
              <a16:creationId xmlns:a16="http://schemas.microsoft.com/office/drawing/2014/main" xmlns="" id="{3CD6BEC1-44C1-4454-89C8-89ACEED4D049}"/>
            </a:ext>
          </a:extLst>
        </cdr:cNvPr>
        <cdr:cNvSpPr/>
      </cdr:nvSpPr>
      <cdr:spPr>
        <a:xfrm xmlns:a="http://schemas.openxmlformats.org/drawingml/2006/main">
          <a:off x="2609589" y="601016"/>
          <a:ext cx="1368152" cy="365127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400" b="1" dirty="0">
              <a:solidFill>
                <a:schemeClr val="tx1"/>
              </a:solidFill>
            </a:rPr>
            <a:t>210263,60</a:t>
          </a:r>
        </a:p>
      </cdr:txBody>
    </cdr:sp>
  </cdr:relSizeAnchor>
  <cdr:relSizeAnchor xmlns:cdr="http://schemas.openxmlformats.org/drawingml/2006/chartDrawing">
    <cdr:from>
      <cdr:x>0.42065</cdr:x>
      <cdr:y>0.40241</cdr:y>
    </cdr:from>
    <cdr:to>
      <cdr:x>0.54764</cdr:x>
      <cdr:y>0.50156</cdr:y>
    </cdr:to>
    <cdr:sp macro="" textlink="">
      <cdr:nvSpPr>
        <cdr:cNvPr id="2" name="Стрелка: вправо 1">
          <a:extLst xmlns:a="http://schemas.openxmlformats.org/drawingml/2006/main">
            <a:ext uri="{FF2B5EF4-FFF2-40B4-BE49-F238E27FC236}">
              <a16:creationId xmlns:a16="http://schemas.microsoft.com/office/drawing/2014/main" xmlns="" id="{6C889D93-1EFB-4015-8E82-21B5D3989B4C}"/>
            </a:ext>
          </a:extLst>
        </cdr:cNvPr>
        <cdr:cNvSpPr/>
      </cdr:nvSpPr>
      <cdr:spPr>
        <a:xfrm xmlns:a="http://schemas.openxmlformats.org/drawingml/2006/main" rot="19781186">
          <a:off x="3241073" y="1966930"/>
          <a:ext cx="978408" cy="484632"/>
        </a:xfrm>
        <a:prstGeom xmlns:a="http://schemas.openxmlformats.org/drawingml/2006/main" prst="rightArrow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6"/>
          </a:solidFill>
        </a:ln>
      </cdr:spPr>
      <cdr:style>
        <a:lnRef xmlns:a="http://schemas.openxmlformats.org/drawingml/2006/main" idx="2">
          <a:schemeClr val="accent6">
            <a:shade val="50000"/>
          </a:schemeClr>
        </a:lnRef>
        <a:fillRef xmlns:a="http://schemas.openxmlformats.org/drawingml/2006/main" idx="1">
          <a:schemeClr val="accent6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dirty="0">
              <a:solidFill>
                <a:schemeClr val="tx1"/>
              </a:solidFill>
            </a:rPr>
            <a:t>+ 41,5 %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sp macro="" textlink="">
      <cdr:nvSpPr>
        <cdr:cNvPr id="1025" name="Содержимое 8">
          <a:extLst xmlns:a="http://schemas.openxmlformats.org/drawingml/2006/main">
            <a:ext uri="{FF2B5EF4-FFF2-40B4-BE49-F238E27FC236}">
              <a16:creationId xmlns:a16="http://schemas.microsoft.com/office/drawing/2014/main" xmlns="" id="{C05F7211-9311-460C-8442-881B3EC3FFEC}"/>
            </a:ext>
          </a:extLst>
        </cdr:cNvPr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0" y="-1196975"/>
          <a:ext cx="5068888" cy="528796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91440" tIns="45720" rIns="91440" bIns="45720" anchor="t"/>
        <a:lstStyle xmlns:a="http://schemas.openxmlformats.org/drawingml/2006/main"/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1BF0FC08-5716-4908-8750-231D1757C6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4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01E9265-C13B-44DF-99EE-111C0B1E53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626" y="4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03FB1E81-4F3A-4862-9FF1-4AE76E156FAF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51BD7E7-7BCA-4E6A-A421-EC130057E3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095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952D7AA-7A47-47C6-B021-C54B3377AC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626" y="937095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A029828A-60E8-400C-95A1-8C574CD38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078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D5BB9F1D-0C7C-4109-B2AF-546BE2FE9B59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1" y="7"/>
            <a:ext cx="2919565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61" tIns="45281" rIns="90561" bIns="45281" numCol="1" anchor="t" anchorCtr="0" compatLnSpc="1">
            <a:prstTxWarp prst="textNoShape">
              <a:avLst/>
            </a:prstTxWarp>
          </a:bodyPr>
          <a:lstStyle>
            <a:lvl1pPr defTabSz="904912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E849620-3067-41A6-B16A-9B7BF4F6D681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3816205" y="7"/>
            <a:ext cx="2917992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61" tIns="45281" rIns="90561" bIns="45281" numCol="1" anchor="t" anchorCtr="0" compatLnSpc="1">
            <a:prstTxWarp prst="textNoShape">
              <a:avLst/>
            </a:prstTxWarp>
          </a:bodyPr>
          <a:lstStyle>
            <a:lvl1pPr algn="r" defTabSz="904912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C339DFE2-EEAD-4721-96B5-8A3E3C1F9AFC}" type="datetimeFigureOut">
              <a:rPr lang="ru-RU"/>
              <a:pPr>
                <a:defRPr/>
              </a:pPr>
              <a:t>26.12.2022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980ED1E3-D21A-4D62-B87E-25CEF57CFB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39775"/>
            <a:ext cx="4929188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325" tIns="45164" rIns="90325" bIns="45164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FFB28C10-9B9E-4867-AEA6-0B0DE5FEA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674837" y="4687294"/>
            <a:ext cx="5387666" cy="443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61" tIns="45281" rIns="90561" bIns="452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1D1758B-A1CE-4DA9-A072-2631ED5616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1" y="9371413"/>
            <a:ext cx="2919565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61" tIns="45281" rIns="90561" bIns="45281" numCol="1" anchor="b" anchorCtr="0" compatLnSpc="1">
            <a:prstTxWarp prst="textNoShape">
              <a:avLst/>
            </a:prstTxWarp>
          </a:bodyPr>
          <a:lstStyle>
            <a:lvl1pPr defTabSz="904912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9C99632-98D5-459B-86B5-F93D6CBFA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3816205" y="9371413"/>
            <a:ext cx="2917992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61" tIns="45281" rIns="90561" bIns="45281" numCol="1" anchor="b" anchorCtr="0" compatLnSpc="1">
            <a:prstTxWarp prst="textNoShape">
              <a:avLst/>
            </a:prstTxWarp>
          </a:bodyPr>
          <a:lstStyle>
            <a:lvl1pPr algn="r" defTabSz="904275" eaLnBrk="1" hangingPunct="1">
              <a:defRPr sz="1200" b="0">
                <a:latin typeface="Calibri" pitchFamily="34" charset="0"/>
              </a:defRPr>
            </a:lvl1pPr>
          </a:lstStyle>
          <a:p>
            <a:fld id="{E870BFC7-4B6C-4F0F-96D3-59A1910189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92749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380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571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342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6681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85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163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096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589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/>
              <a:t>26.12.2022</a:t>
            </a:fld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35444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ru-RU" b="0" dirty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72429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  <p:sldLayoutId id="2147484148" r:id="rId12"/>
    <p:sldLayoutId id="2147484161" r:id="rId13"/>
  </p:sldLayoutIdLst>
  <p:hf sldNum="0"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chart" Target="../charts/chart2.xml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chart" Target="../charts/chart3.x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emf"/><Relationship Id="rId4" Type="http://schemas.openxmlformats.org/officeDocument/2006/relationships/oleObject" Target="../embeddings/Microsoft_Excel_97-2003_Worksheet1.xls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2.emf"/><Relationship Id="rId4" Type="http://schemas.openxmlformats.org/officeDocument/2006/relationships/oleObject" Target="../embeddings/Microsoft_Excel_97-2003_Worksheet2.xls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png"/><Relationship Id="rId5" Type="http://schemas.openxmlformats.org/officeDocument/2006/relationships/image" Target="../media/image13.emf"/><Relationship Id="rId4" Type="http://schemas.openxmlformats.org/officeDocument/2006/relationships/oleObject" Target="../embeddings/Microsoft_Excel_97-2003_Worksheet3.xls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xmlns="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" y="6496105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467544" y="980728"/>
            <a:ext cx="8424936" cy="5400600"/>
          </a:xfrm>
          <a:prstGeom prst="rect">
            <a:avLst/>
          </a:prstGeom>
          <a:solidFill>
            <a:srgbClr val="0070C0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b="1" dirty="0"/>
          </a:p>
          <a:p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бюджета муниципального района Алексеевский </a:t>
            </a:r>
          </a:p>
          <a:p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Самарской области</a:t>
            </a:r>
          </a:p>
          <a:p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2023 год </a:t>
            </a:r>
          </a:p>
          <a:p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плановый период </a:t>
            </a:r>
          </a:p>
          <a:p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2024 и 2025 годов</a:t>
            </a:r>
          </a:p>
          <a:p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 чтение)</a:t>
            </a:r>
            <a:endParaRPr lang="ru-RU" sz="3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671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xmlns="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1437" y="6492875"/>
            <a:ext cx="514400" cy="365125"/>
          </a:xfrm>
        </p:spPr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192" y="1124744"/>
            <a:ext cx="88216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Основные параметры бюджета на 2023 год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и плановый период 2024 и 2025 годов (2 чтение)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                                                                                                          </a:t>
            </a:r>
            <a:r>
              <a:rPr lang="ru-RU" sz="1200" b="1" dirty="0">
                <a:solidFill>
                  <a:srgbClr val="002060"/>
                </a:solidFill>
              </a:rPr>
              <a:t> тыс. рублей </a:t>
            </a:r>
          </a:p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002060"/>
                </a:solidFill>
              </a:rPr>
              <a:t> </a:t>
            </a:r>
          </a:p>
          <a:p>
            <a:endParaRPr lang="ru-RU" sz="1200" b="1" dirty="0">
              <a:solidFill>
                <a:srgbClr val="002060"/>
              </a:solidFill>
            </a:endParaRPr>
          </a:p>
        </p:txBody>
      </p:sp>
      <p:pic>
        <p:nvPicPr>
          <p:cNvPr id="31" name="Рисунок 30" descr="af25a5fbbaa5447436da642cfd5d404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2546" y="1124744"/>
            <a:ext cx="597076" cy="54868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284323"/>
              </p:ext>
            </p:extLst>
          </p:nvPr>
        </p:nvGraphicFramePr>
        <p:xfrm>
          <a:off x="467544" y="2132856"/>
          <a:ext cx="8280920" cy="4018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42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297 489,9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178 582,5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109 667,5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335 801,5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178 582,5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109 667,5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условно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утвержденные расходы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2 150,4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4 415,4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 (-) Профицит (+)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- 38 311,6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0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942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-180975" y="1095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31751" name="AutoShape 7">
            <a:extLst>
              <a:ext uri="{FF2B5EF4-FFF2-40B4-BE49-F238E27FC236}">
                <a16:creationId xmlns:a16="http://schemas.microsoft.com/office/drawing/2014/main" xmlns="" id="{346BEBF5-14AD-48BC-B257-F0CA426E2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588" y="5270356"/>
            <a:ext cx="4938083" cy="940701"/>
          </a:xfrm>
          <a:prstGeom prst="flowChartTerminator">
            <a:avLst/>
          </a:prstGeom>
          <a:gradFill>
            <a:gsLst>
              <a:gs pos="0">
                <a:srgbClr val="FF0066">
                  <a:tint val="66000"/>
                  <a:satMod val="160000"/>
                </a:srgb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00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1 чтение         - 29 894,0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2 чтение   </a:t>
            </a:r>
            <a:r>
              <a:rPr lang="ru-RU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      - 38 </a:t>
            </a: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311,6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        </a:t>
            </a:r>
            <a:endParaRPr lang="ru-RU" sz="36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</a:t>
            </a:r>
          </a:p>
        </p:txBody>
      </p:sp>
      <p:sp>
        <p:nvSpPr>
          <p:cNvPr id="10250" name="WordArt 8"/>
          <p:cNvSpPr>
            <a:spLocks noChangeArrowheads="1" noChangeShapeType="1" noTextEdit="1"/>
          </p:cNvSpPr>
          <p:nvPr/>
        </p:nvSpPr>
        <p:spPr bwMode="auto">
          <a:xfrm>
            <a:off x="1079970" y="2089534"/>
            <a:ext cx="28813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20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rgbClr val="0070C0"/>
              </a:solidFill>
              <a:latin typeface="Bookman Old Style"/>
            </a:endParaRPr>
          </a:p>
        </p:txBody>
      </p:sp>
      <p:sp>
        <p:nvSpPr>
          <p:cNvPr id="10251" name="WordArt 9"/>
          <p:cNvSpPr>
            <a:spLocks noChangeArrowheads="1" noChangeShapeType="1" noTextEdit="1"/>
          </p:cNvSpPr>
          <p:nvPr/>
        </p:nvSpPr>
        <p:spPr bwMode="auto">
          <a:xfrm>
            <a:off x="4716583" y="4946506"/>
            <a:ext cx="24384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14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254" name="WordArt 12"/>
          <p:cNvSpPr>
            <a:spLocks noChangeArrowheads="1" noChangeShapeType="1" noTextEdit="1"/>
          </p:cNvSpPr>
          <p:nvPr/>
        </p:nvSpPr>
        <p:spPr bwMode="auto">
          <a:xfrm>
            <a:off x="4386590" y="5589240"/>
            <a:ext cx="2800015" cy="660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21" name="WordArt 12"/>
          <p:cNvSpPr>
            <a:spLocks noChangeArrowheads="1" noChangeShapeType="1" noTextEdit="1"/>
          </p:cNvSpPr>
          <p:nvPr/>
        </p:nvSpPr>
        <p:spPr bwMode="auto">
          <a:xfrm>
            <a:off x="3978411" y="5778750"/>
            <a:ext cx="2992757" cy="5305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32374" y="4737838"/>
            <a:ext cx="2696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ДЕФИЦИТ</a:t>
            </a:r>
          </a:p>
        </p:txBody>
      </p:sp>
      <p:sp>
        <p:nvSpPr>
          <p:cNvPr id="24" name="WordArt 11"/>
          <p:cNvSpPr>
            <a:spLocks noChangeArrowheads="1" noChangeShapeType="1" noTextEdit="1"/>
          </p:cNvSpPr>
          <p:nvPr/>
        </p:nvSpPr>
        <p:spPr bwMode="auto">
          <a:xfrm>
            <a:off x="1763688" y="2813142"/>
            <a:ext cx="233232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67"/>
              </a:avLst>
            </a:prstTxWarp>
          </a:bodyPr>
          <a:lstStyle/>
          <a:p>
            <a:endParaRPr lang="ru-RU" sz="2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5" name="WordArt 13"/>
          <p:cNvSpPr>
            <a:spLocks noChangeArrowheads="1" noChangeShapeType="1" noTextEdit="1"/>
          </p:cNvSpPr>
          <p:nvPr/>
        </p:nvSpPr>
        <p:spPr bwMode="auto">
          <a:xfrm>
            <a:off x="6339816" y="2713910"/>
            <a:ext cx="1918749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40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468313" y="836711"/>
            <a:ext cx="8424862" cy="5564087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на 2023 год, </a:t>
            </a:r>
          </a:p>
          <a:p>
            <a:pPr marL="45720" indent="0" algn="ctr">
              <a:buNone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</a:t>
            </a:r>
          </a:p>
          <a:p>
            <a:pPr marL="45720" indent="0" algn="ctr">
              <a:buNone/>
            </a:pPr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22080" y="2084980"/>
            <a:ext cx="29065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 чтение    210 263,6</a:t>
            </a:r>
          </a:p>
          <a:p>
            <a:r>
              <a:rPr lang="ru-RU" dirty="0"/>
              <a:t>2 чтение    297 489,9</a:t>
            </a:r>
          </a:p>
          <a:p>
            <a:endParaRPr lang="ru-RU" dirty="0"/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      ДОХОДЫ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861876" y="2019150"/>
            <a:ext cx="28296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 чтение   240 157,6</a:t>
            </a:r>
          </a:p>
          <a:p>
            <a:r>
              <a:rPr lang="ru-RU" dirty="0"/>
              <a:t>2 </a:t>
            </a:r>
            <a:r>
              <a:rPr lang="ru-RU" dirty="0" smtClean="0"/>
              <a:t>чтение   </a:t>
            </a:r>
            <a:r>
              <a:rPr lang="ru-RU" dirty="0"/>
              <a:t>335 801,5</a:t>
            </a:r>
          </a:p>
          <a:p>
            <a:endParaRPr lang="ru-RU" dirty="0"/>
          </a:p>
          <a:p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     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РАСХОДЫ</a:t>
            </a:r>
          </a:p>
        </p:txBody>
      </p:sp>
      <p:sp>
        <p:nvSpPr>
          <p:cNvPr id="5" name="AutoShape 6">
            <a:extLst>
              <a:ext uri="{FF2B5EF4-FFF2-40B4-BE49-F238E27FC236}">
                <a16:creationId xmlns:a16="http://schemas.microsoft.com/office/drawing/2014/main" xmlns="" id="{8F0D038C-5B1B-20F6-293A-1C0A8125E0A4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229597" y="3354452"/>
            <a:ext cx="2881312" cy="12239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close/>
              </a:path>
            </a:pathLst>
          </a:custGeom>
          <a:solidFill>
            <a:srgbClr val="FFC000"/>
          </a:solidFill>
          <a:ln w="127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b="0" dirty="0">
              <a:ln w="76200">
                <a:solidFill>
                  <a:srgbClr val="FF0000"/>
                </a:solidFill>
              </a:ln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2436430"/>
              </p:ext>
            </p:extLst>
          </p:nvPr>
        </p:nvGraphicFramePr>
        <p:xfrm>
          <a:off x="882291" y="1675856"/>
          <a:ext cx="7704856" cy="4887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C60209A4-FF3A-4EBF-B51C-B6BF9AECF6C5}"/>
              </a:ext>
            </a:extLst>
          </p:cNvPr>
          <p:cNvSpPr txBox="1">
            <a:spLocks/>
          </p:cNvSpPr>
          <p:nvPr/>
        </p:nvSpPr>
        <p:spPr bwMode="auto">
          <a:xfrm>
            <a:off x="576263" y="274638"/>
            <a:ext cx="8316912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доходов бюджета за 2021-2023  годы, тыс. руб.</a:t>
            </a:r>
          </a:p>
        </p:txBody>
      </p:sp>
      <p:sp>
        <p:nvSpPr>
          <p:cNvPr id="4" name="Блок-схема: процесс 3">
            <a:extLst>
              <a:ext uri="{FF2B5EF4-FFF2-40B4-BE49-F238E27FC236}">
                <a16:creationId xmlns:a16="http://schemas.microsoft.com/office/drawing/2014/main" xmlns="" id="{83BC8F2E-D9E4-4BB4-A070-78D6E3F54ABA}"/>
              </a:ext>
            </a:extLst>
          </p:cNvPr>
          <p:cNvSpPr/>
          <p:nvPr/>
        </p:nvSpPr>
        <p:spPr>
          <a:xfrm>
            <a:off x="4572000" y="2492896"/>
            <a:ext cx="1440160" cy="360040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297 489,9</a:t>
            </a:r>
          </a:p>
        </p:txBody>
      </p:sp>
    </p:spTree>
    <p:extLst>
      <p:ext uri="{BB962C8B-B14F-4D97-AF65-F5344CB8AC3E}">
        <p14:creationId xmlns:p14="http://schemas.microsoft.com/office/powerpoint/2010/main" val="382828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188640318"/>
              </p:ext>
            </p:extLst>
          </p:nvPr>
        </p:nvGraphicFramePr>
        <p:xfrm>
          <a:off x="0" y="1196975"/>
          <a:ext cx="5068888" cy="5287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53" name="Содержимое 16">
            <a:extLst>
              <a:ext uri="{FF2B5EF4-FFF2-40B4-BE49-F238E27FC236}">
                <a16:creationId xmlns:a16="http://schemas.microsoft.com/office/drawing/2014/main" xmlns="" id="{9C4252BC-10A1-4C17-914C-8FA011B1B80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535488" y="981075"/>
            <a:ext cx="4608512" cy="730250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ru-RU" alt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 на выравнивание уровня бюджетной обеспеченности, тыс. руб.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ru-RU" altLang="ru-RU" sz="180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9" name="Прямоугольник 10"/>
          <p:cNvSpPr>
            <a:spLocks noChangeArrowheads="1"/>
          </p:cNvSpPr>
          <p:nvPr/>
        </p:nvSpPr>
        <p:spPr bwMode="auto">
          <a:xfrm>
            <a:off x="5087581" y="1556792"/>
            <a:ext cx="1253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2022 год</a:t>
            </a:r>
          </a:p>
        </p:txBody>
      </p:sp>
      <p:sp>
        <p:nvSpPr>
          <p:cNvPr id="16390" name="Прямоугольник 11"/>
          <p:cNvSpPr>
            <a:spLocks noChangeArrowheads="1"/>
          </p:cNvSpPr>
          <p:nvPr/>
        </p:nvSpPr>
        <p:spPr bwMode="auto">
          <a:xfrm>
            <a:off x="7373144" y="1556792"/>
            <a:ext cx="1036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2023 год</a:t>
            </a:r>
          </a:p>
        </p:txBody>
      </p:sp>
      <p:sp>
        <p:nvSpPr>
          <p:cNvPr id="16391" name="AutoShape 15"/>
          <p:cNvSpPr>
            <a:spLocks noChangeArrowheads="1"/>
          </p:cNvSpPr>
          <p:nvPr/>
        </p:nvSpPr>
        <p:spPr bwMode="auto">
          <a:xfrm>
            <a:off x="5152398" y="2534177"/>
            <a:ext cx="1291810" cy="992811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>
                <a:latin typeface="Arial" charset="0"/>
              </a:rPr>
              <a:t>36 175,0</a:t>
            </a:r>
          </a:p>
        </p:txBody>
      </p:sp>
      <p:sp>
        <p:nvSpPr>
          <p:cNvPr id="16392" name="AutoShape 17"/>
          <p:cNvSpPr>
            <a:spLocks noChangeArrowheads="1"/>
          </p:cNvSpPr>
          <p:nvPr/>
        </p:nvSpPr>
        <p:spPr bwMode="auto">
          <a:xfrm>
            <a:off x="7373144" y="2067524"/>
            <a:ext cx="1511225" cy="1458746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16393" name="Text Box 20"/>
          <p:cNvSpPr txBox="1">
            <a:spLocks noChangeArrowheads="1"/>
          </p:cNvSpPr>
          <p:nvPr/>
        </p:nvSpPr>
        <p:spPr bwMode="auto">
          <a:xfrm>
            <a:off x="7469048" y="2899937"/>
            <a:ext cx="11664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Arial" charset="0"/>
              </a:rPr>
              <a:t>44 915,0</a:t>
            </a:r>
          </a:p>
        </p:txBody>
      </p:sp>
      <p:sp>
        <p:nvSpPr>
          <p:cNvPr id="16394" name="Text Box 22"/>
          <p:cNvSpPr txBox="1">
            <a:spLocks noChangeArrowheads="1"/>
          </p:cNvSpPr>
          <p:nvPr/>
        </p:nvSpPr>
        <p:spPr bwMode="auto">
          <a:xfrm>
            <a:off x="7376877" y="2465756"/>
            <a:ext cx="137158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b="0" dirty="0">
                <a:solidFill>
                  <a:srgbClr val="FF0000"/>
                </a:solidFill>
                <a:latin typeface="Arial" charset="0"/>
              </a:rPr>
              <a:t>+ 8 740</a:t>
            </a:r>
          </a:p>
        </p:txBody>
      </p:sp>
      <p:sp>
        <p:nvSpPr>
          <p:cNvPr id="16395" name="Text Box 24"/>
          <p:cNvSpPr txBox="1">
            <a:spLocks noChangeArrowheads="1"/>
          </p:cNvSpPr>
          <p:nvPr/>
        </p:nvSpPr>
        <p:spPr bwMode="auto">
          <a:xfrm>
            <a:off x="1021033" y="127000"/>
            <a:ext cx="739266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Объём безвозмездных поступлений в бюджет муниципального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района Алексеевский в 2023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году </a:t>
            </a:r>
            <a:r>
              <a:rPr lang="ru-RU" altLang="ru-RU" sz="2000" b="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(2чтение)  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– 218 514,4</a:t>
            </a:r>
            <a:r>
              <a:rPr lang="ru-RU" altLang="ru-RU" sz="22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тыс. руб.</a:t>
            </a:r>
          </a:p>
        </p:txBody>
      </p:sp>
      <p:sp>
        <p:nvSpPr>
          <p:cNvPr id="5" name="Стрелка: изогнутая вверх 4">
            <a:extLst>
              <a:ext uri="{FF2B5EF4-FFF2-40B4-BE49-F238E27FC236}">
                <a16:creationId xmlns:a16="http://schemas.microsoft.com/office/drawing/2014/main" xmlns="" id="{EFC4D8C3-6BA4-427B-A076-F6E88BA2BFB9}"/>
              </a:ext>
            </a:extLst>
          </p:cNvPr>
          <p:cNvSpPr/>
          <p:nvPr/>
        </p:nvSpPr>
        <p:spPr>
          <a:xfrm>
            <a:off x="6444208" y="2534177"/>
            <a:ext cx="850392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Цилиндр 3"/>
          <p:cNvSpPr/>
          <p:nvPr/>
        </p:nvSpPr>
        <p:spPr>
          <a:xfrm>
            <a:off x="5506928" y="4633337"/>
            <a:ext cx="914400" cy="1504184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Цилиндр 18"/>
          <p:cNvSpPr/>
          <p:nvPr/>
        </p:nvSpPr>
        <p:spPr>
          <a:xfrm>
            <a:off x="7542642" y="5170476"/>
            <a:ext cx="914400" cy="1000128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853269" y="3731032"/>
            <a:ext cx="4031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Дотация на поддержку мер по обеспечению сбалансированности бюджетов («стимулирующие дотации»), тыс. руб.</a:t>
            </a:r>
          </a:p>
        </p:txBody>
      </p:sp>
      <p:pic>
        <p:nvPicPr>
          <p:cNvPr id="28771" name="Picture 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988" y="6165304"/>
            <a:ext cx="13049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772" name="Picture 1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151" y="6165304"/>
            <a:ext cx="113347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Выгнутая вверх стрелка 6"/>
          <p:cNvSpPr/>
          <p:nvPr/>
        </p:nvSpPr>
        <p:spPr>
          <a:xfrm>
            <a:off x="6512520" y="4622428"/>
            <a:ext cx="1216152" cy="48348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6929" y="530120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/>
              <a:t>39 752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9204" y="5353222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/>
              <a:t>26 435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32729" y="4622428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6"/>
                </a:solidFill>
              </a:rPr>
              <a:t>-13 317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50" name="SapphireHiddenControl" r:id="rId2" imgW="6095880" imgH="4067280"/>
        </mc:Choice>
        <mc:Fallback>
          <p:control name="SapphireHiddenControl" r:id="rId2" imgW="6095880" imgH="4067280">
            <p:pic>
              <p:nvPicPr>
                <p:cNvPr id="0" name="SapphireHiddenControl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6096000" cy="4067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:a16="http://schemas.microsoft.com/office/drawing/2014/main" xmlns="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97916983"/>
              </p:ext>
            </p:extLst>
          </p:nvPr>
        </p:nvGraphicFramePr>
        <p:xfrm>
          <a:off x="179512" y="726959"/>
          <a:ext cx="8640960" cy="5996880"/>
        </p:xfrm>
        <a:graphic>
          <a:graphicData uri="http://schemas.openxmlformats.org/drawingml/2006/table">
            <a:tbl>
              <a:tblPr/>
              <a:tblGrid>
                <a:gridCol w="2280188">
                  <a:extLst>
                    <a:ext uri="{9D8B030D-6E8A-4147-A177-3AD203B41FA5}">
                      <a16:colId xmlns:a16="http://schemas.microsoft.com/office/drawing/2014/main" xmlns="" val="1325949035"/>
                    </a:ext>
                  </a:extLst>
                </a:gridCol>
                <a:gridCol w="9993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34151">
                  <a:extLst>
                    <a:ext uri="{9D8B030D-6E8A-4147-A177-3AD203B41FA5}">
                      <a16:colId xmlns:a16="http://schemas.microsoft.com/office/drawing/2014/main" xmlns="" val="3846319046"/>
                    </a:ext>
                  </a:extLst>
                </a:gridCol>
                <a:gridCol w="1108018">
                  <a:extLst>
                    <a:ext uri="{9D8B030D-6E8A-4147-A177-3AD203B41FA5}">
                      <a16:colId xmlns:a16="http://schemas.microsoft.com/office/drawing/2014/main" xmlns="" val="3246106019"/>
                    </a:ext>
                  </a:extLst>
                </a:gridCol>
                <a:gridCol w="1108018">
                  <a:extLst>
                    <a:ext uri="{9D8B030D-6E8A-4147-A177-3AD203B41FA5}">
                      <a16:colId xmlns:a16="http://schemas.microsoft.com/office/drawing/2014/main" xmlns="" val="3428167908"/>
                    </a:ext>
                  </a:extLst>
                </a:gridCol>
                <a:gridCol w="1121570">
                  <a:extLst>
                    <a:ext uri="{9D8B030D-6E8A-4147-A177-3AD203B41FA5}">
                      <a16:colId xmlns:a16="http://schemas.microsoft.com/office/drawing/2014/main" xmlns="" val="2013204861"/>
                    </a:ext>
                  </a:extLst>
                </a:gridCol>
                <a:gridCol w="989662">
                  <a:extLst>
                    <a:ext uri="{9D8B030D-6E8A-4147-A177-3AD203B41FA5}">
                      <a16:colId xmlns:a16="http://schemas.microsoft.com/office/drawing/2014/main" xmlns="" val="4276401511"/>
                    </a:ext>
                  </a:extLst>
                </a:gridCol>
              </a:tblGrid>
              <a:tr h="9084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в 2021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в 2022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1 чтение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2 чтение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2023 года (2чт.)  к прогнозу 2023  года 1чт.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804630"/>
                  </a:ext>
                </a:extLst>
              </a:tr>
              <a:tr h="333164"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4336075"/>
                  </a:ext>
                </a:extLst>
              </a:tr>
              <a:tr h="3579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147 959,8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265 489,7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131288,1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218 514,4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+ 87 226,3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0187445"/>
                  </a:ext>
                </a:extLst>
              </a:tr>
              <a:tr h="30283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 ч.: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4016069"/>
                  </a:ext>
                </a:extLst>
              </a:tr>
              <a:tr h="34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выравнивание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25 533,0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36 175,0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44 928,0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44 915,0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43317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Прочая дотация (развитие налогового потенциала от нефтедобычи и сельского хозяйства)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14 654,3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17 438,5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6980048"/>
                  </a:ext>
                </a:extLst>
              </a:tr>
              <a:tr h="370697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поддержку мер по обеспечению сбалансированности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52 827,4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39 752,0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26 434,0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26 435,0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22302"/>
                  </a:ext>
                </a:extLst>
              </a:tr>
              <a:tr h="3354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18 500,6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89 176,1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45 998,5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59 640,1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+ 13 641,6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2742258"/>
                  </a:ext>
                </a:extLst>
              </a:tr>
              <a:tr h="2407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24 918,5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30 341,1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308,0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31 773,4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+ 31 465,4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раза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1761446"/>
                  </a:ext>
                </a:extLst>
              </a:tr>
              <a:tr h="340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(спонсорские)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2 211,1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8 400,0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13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9 314,9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44 207,0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8 619,6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50 750,9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+ 42 131,3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5,9 раз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2501403" y="80628"/>
            <a:ext cx="42473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Динамика безвозмездных поступлений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бюджета в 2020-2022 годах, тыс. руб. </a:t>
            </a:r>
          </a:p>
        </p:txBody>
      </p:sp>
    </p:spTree>
    <p:extLst>
      <p:ext uri="{BB962C8B-B14F-4D97-AF65-F5344CB8AC3E}">
        <p14:creationId xmlns:p14="http://schemas.microsoft.com/office/powerpoint/2010/main" val="492978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xmlns="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86737" y="248937"/>
            <a:ext cx="88216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Расходы бюджета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на 2023 год и плановый период 2024 и 2025 годов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2 чтение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</a:pPr>
            <a:endParaRPr lang="ru-RU" sz="1200" kern="0" dirty="0">
              <a:solidFill>
                <a:srgbClr val="002060"/>
              </a:solidFill>
              <a:latin typeface="Arial"/>
              <a:cs typeface="Arial"/>
              <a:sym typeface="Arial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126148"/>
              </p:ext>
            </p:extLst>
          </p:nvPr>
        </p:nvGraphicFramePr>
        <p:xfrm>
          <a:off x="413084" y="1340768"/>
          <a:ext cx="8191364" cy="48519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805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424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876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807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8074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524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73612,9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43 859,2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45720,2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7458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Национальная безопасность                                         и правоохранительная деятельность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510,0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485,0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485,0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524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16195,8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560,5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560,5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9439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Жилищно-коммунальное хозяйство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42767,8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33835,3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0524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18164,9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0524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39030,1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25754,0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33398,1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0524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Культура и кинематография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102075,1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40677,3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1271,3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0524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21730,5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20955,8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21012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0524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8406,4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7000,0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0524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1000,0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87458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Межбюджетные трансферты общего характера бюджетам поселений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12308,0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3305,0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2805,0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87458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Условно утвержденные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2150,4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4415,4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239921497"/>
                  </a:ext>
                </a:extLst>
              </a:tr>
              <a:tr h="387458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расходов</a:t>
                      </a:r>
                      <a:endParaRPr lang="ru-RU" sz="11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335 801,5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178 582,5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109 667,5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7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94967" y="188640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Реализация национальных и региональных проектов </a:t>
            </a:r>
          </a:p>
          <a:p>
            <a:pPr algn="ctr"/>
            <a:r>
              <a:rPr lang="ru-RU" sz="1800" b="1" dirty="0">
                <a:solidFill>
                  <a:srgbClr val="002060"/>
                </a:solidFill>
              </a:rPr>
              <a:t>на 2023 год и плановый период 2024 и 2025 годов 2 чтение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</a:rPr>
              <a:t>                                                                                                                                                            тыс. рублей</a:t>
            </a:r>
            <a:r>
              <a:rPr lang="ru-RU" b="1" dirty="0">
                <a:solidFill>
                  <a:srgbClr val="002060"/>
                </a:solidFill>
              </a:rPr>
              <a:t> 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59321"/>
              </p:ext>
            </p:extLst>
          </p:nvPr>
        </p:nvGraphicFramePr>
        <p:xfrm>
          <a:off x="467544" y="1412776"/>
          <a:ext cx="8208912" cy="47196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06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592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079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9182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l"/>
                      <a:r>
                        <a:rPr lang="ru-RU" sz="11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Национальный проект «Формирование комфортной городской среды»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4 448,2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Региональный проект «Совершенствование системы обращения с отходами, в том числе с твердыми коммунальными отходами, на территории Самарской области»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13 711,9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/>
                      <a:r>
                        <a:rPr lang="ru-RU" sz="11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Региональный проект «Энергосбережение и повышение энергетической эффективности» </a:t>
                      </a:r>
                      <a:endParaRPr lang="ru-RU" sz="11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38 319,6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33 835,3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615">
                <a:tc>
                  <a:txBody>
                    <a:bodyPr/>
                    <a:lstStyle/>
                    <a:p>
                      <a:pPr indent="21590"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Государственная программа Самарской области «Строительство, реконструкция и капитальный ремонт образовательных учреждений Самарской области» до 2025 года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11 500,0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65938889"/>
                  </a:ext>
                </a:extLst>
              </a:tr>
              <a:tr h="370615">
                <a:tc>
                  <a:txBody>
                    <a:bodyPr/>
                    <a:lstStyle/>
                    <a:p>
                      <a:pPr indent="21590"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Национальный проект «Культура» (Капитальный ремонт СДК с. Ореховка, Капитальный ремонт РДК)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40 383,2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39 413,3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50942009"/>
                  </a:ext>
                </a:extLst>
              </a:tr>
              <a:tr h="370615">
                <a:tc>
                  <a:txBody>
                    <a:bodyPr/>
                    <a:lstStyle/>
                    <a:p>
                      <a:pPr indent="21590" algn="just"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расходов</a:t>
                      </a:r>
                      <a:endParaRPr lang="ru-RU" sz="12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108 362,0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73 248,6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7352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082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FD1E93-168C-4E3F-B839-29F00AE4705B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01884" y="115218"/>
            <a:ext cx="8322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муниципальные программы реализуемые в  2023 году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329561"/>
              </p:ext>
            </p:extLst>
          </p:nvPr>
        </p:nvGraphicFramePr>
        <p:xfrm>
          <a:off x="199715" y="794967"/>
          <a:ext cx="8724366" cy="599018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7279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645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14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     (тыс. рублей)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1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"Осуществление материально-технического обеспечения деятельности муниципальных учреждений муниципального района Алексеевский на 2021-2025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16 472,1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142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"Обеспечение деятельности МБУ "МФЦ м. р. Алексеевский" по предоставлению государственных и муниципальных услуг в муниципальном районе Алексеевский на 2021-2024 год и на период до 2025 года"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5 829,9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12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«Развитие цифрового общества в муниципальном районе Алексеевский Самарской области на 2021-2023 годы»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6 137,5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00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"Улучшение условий и охраны труда на территории муниципального района Алексеевский на 2021-2024 годы»</a:t>
                      </a:r>
                      <a:r>
                        <a:rPr lang="en-US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</a:t>
                      </a:r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"Развитие пассажирского автомобильного транспорта общего пользования на территории Алексеевского района Самарской области на 2017-2020 годы и на период до 2023 года"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1 032,3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7564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"Развитие учреждений культуры муниципального района Алексеевский Самарской области на 2021-2023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103 745,0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1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"Развитие  и поддержка  малого  и  среднего  предпринимательства в муниципальном  районе Алексеевский   Самарской области  на 2022- 2025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385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"Укрепление материально-технического состояния объектов недвижимости образовательных учреждений на территории муниципального района Алексеевский Самарской области на 2023-2027 годы, МП "Проектирование, строительство, реконструкция, капитальный и текущий ремонты, укрепление материально-технической базы образовательных учреждений, расположенных на территории муниципального района Алексеевский Самарской области" на 2023-2025 годы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32 897,5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1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"Управление муниципальной собственностью и земельными ресурсами муниципального района Алексеевский Самарской области на 2021-2025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5 646,8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628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"Организация работы с молодежью муниципального района Алексеевский на 2021-2025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2 049,7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628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"Здоровое поколение детей муниципального района Алексеевский на 2021-2024 года и на период до 2027 года"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1 235,9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628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"Обеспечение жильем молодых семей на период до 2025 года 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5 621,6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21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"Поддержка социально ориентированных некоммерческих организаций муниципального района Алексеевский Самарской области на 2020-2024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21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"Развитие физической культуры и спорта на территории муниципального района Алексеевский Самарской области на 2021-2024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8 406,4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21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"Комплексное развитие систем коммунальной инфраструктуры муниципального района Алексеевский на 2021-2025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38 319,6</a:t>
                      </a:r>
                    </a:p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77234149"/>
                  </a:ext>
                </a:extLst>
              </a:tr>
              <a:tr h="1628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"Природоохранные мероприятия на территории муниципального района Алексеевский на 2021-2030 годы"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17 986,5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59303229"/>
                  </a:ext>
                </a:extLst>
              </a:tr>
              <a:tr h="3397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Муниципальная программа "Управление муниципальными финансами и муниципальным долгом муниципального района Алексеевский Самарской области на 2022-2027 годы»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20 907,0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191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«Обеспечение деятельности Администрации муниципального района Алексеевский Самарской области на 2021-2025 годы»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31 216,2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24059865"/>
                  </a:ext>
                </a:extLst>
              </a:tr>
              <a:tr h="512703"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298 044,0</a:t>
                      </a:r>
                    </a:p>
                  </a:txBody>
                  <a:tcPr marL="4487" marR="4487" marT="4487" marB="0"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tint val="2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9716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9" name="Диаграмма 39"/>
          <p:cNvGraphicFramePr>
            <a:graphicFrameLocks/>
          </p:cNvGraphicFramePr>
          <p:nvPr/>
        </p:nvGraphicFramePr>
        <p:xfrm>
          <a:off x="642910" y="1142984"/>
          <a:ext cx="5137150" cy="5143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Диаграмма" r:id="rId4" imgW="5048174" imgH="4181323" progId="Excel.Sheet.8">
                  <p:embed/>
                </p:oleObj>
              </mc:Choice>
              <mc:Fallback>
                <p:oleObj name="Диаграмма" r:id="rId4" imgW="5048174" imgH="4181323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1142984"/>
                        <a:ext cx="5137150" cy="51435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3BA7E74-6814-41AE-BB5F-2FCE3C9892D9}"/>
              </a:ext>
            </a:extLst>
          </p:cNvPr>
          <p:cNvSpPr/>
          <p:nvPr/>
        </p:nvSpPr>
        <p:spPr>
          <a:xfrm>
            <a:off x="1258888" y="4519613"/>
            <a:ext cx="7381875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>
              <a:latin typeface="+mn-lt"/>
            </a:endParaRPr>
          </a:p>
        </p:txBody>
      </p:sp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275596" y="339961"/>
            <a:ext cx="885983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Расходы по разделу «ОБРАЗОВАНИЕ»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в 2023 году –   1 чтение    31 095,5 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                      </a:t>
            </a:r>
            <a:r>
              <a:rPr lang="ru-RU" altLang="ru-RU" sz="18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  </a:t>
            </a: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2 </a:t>
            </a:r>
            <a:r>
              <a:rPr lang="ru-RU" altLang="ru-RU" sz="18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чтение    38 </a:t>
            </a: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970,1 тыс. руб.</a:t>
            </a: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087952595"/>
              </p:ext>
            </p:extLst>
          </p:nvPr>
        </p:nvGraphicFramePr>
        <p:xfrm>
          <a:off x="395536" y="1340768"/>
          <a:ext cx="5462348" cy="5517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4781" name="Picture 205" descr="https://thumbs.dreamstime.com/b/%D1%83%D1%81%D1%82%D0%B0%D0%BD%D0%BE%D0%B2%D0%BB%D0%B5%D0%BD%D0%BD%D1%8B%D0%B5-%D0%B7%D0%BD%D0%B0%D1%87%D0%BA%D0%B8-%D1%80%D0%B0%D0%B2%D0%BD%D0%BE%D0%B2%D0%B5%D0%BB%D0%B8%D0%BA%D0%B8%D0%B9-%D1%81%D1%82%D0%B8%D0%BB%D1%8C-%D0%B4%D0%BE%D0%BA%D1%82%D1%80%D0%B8%D0%BD%D1%8B-11865838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26434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3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0776399"/>
              </p:ext>
            </p:extLst>
          </p:nvPr>
        </p:nvGraphicFramePr>
        <p:xfrm>
          <a:off x="445663" y="981026"/>
          <a:ext cx="8358187" cy="5544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Worksheet" r:id="rId4" imgW="4990976" imgH="4819770" progId="Excel.Sheet.8">
                  <p:embed/>
                </p:oleObj>
              </mc:Choice>
              <mc:Fallback>
                <p:oleObj name="Worksheet" r:id="rId4" imgW="4990976" imgH="4819770" progId="Excel.Sheet.8">
                  <p:embed/>
                  <p:pic>
                    <p:nvPicPr>
                      <p:cNvPr id="0" name="Picture 17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63" y="981026"/>
                        <a:ext cx="8358187" cy="55443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95E1D021-D519-40AB-A6B4-C84421B46826}"/>
              </a:ext>
            </a:extLst>
          </p:cNvPr>
          <p:cNvSpPr txBox="1">
            <a:spLocks/>
          </p:cNvSpPr>
          <p:nvPr/>
        </p:nvSpPr>
        <p:spPr>
          <a:xfrm>
            <a:off x="233363" y="332656"/>
            <a:ext cx="8572500" cy="64837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расходов на обеспечение образовательного процесса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 2021-2023  годы, тыс. рублей</a:t>
            </a:r>
            <a:br>
              <a:rPr kumimoji="0" lang="ru-RU" altLang="ru-RU" sz="2800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altLang="ru-RU" sz="2800" i="0" u="none" strike="noStrike" kern="1200" cap="all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7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385599"/>
              </p:ext>
            </p:extLst>
          </p:nvPr>
        </p:nvGraphicFramePr>
        <p:xfrm>
          <a:off x="323850" y="980729"/>
          <a:ext cx="8751888" cy="5572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4" name="Worksheet" r:id="rId4" imgW="5515034" imgH="3409830" progId="Excel.Sheet.8">
                  <p:embed/>
                </p:oleObj>
              </mc:Choice>
              <mc:Fallback>
                <p:oleObj name="Worksheet" r:id="rId4" imgW="5515034" imgH="3409830" progId="Excel.Sheet.8">
                  <p:embed/>
                  <p:pic>
                    <p:nvPicPr>
                      <p:cNvPr id="0" name="Picture 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980729"/>
                        <a:ext cx="8751888" cy="5572472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1" name="Text Box 13"/>
          <p:cNvSpPr txBox="1">
            <a:spLocks noChangeArrowheads="1"/>
          </p:cNvSpPr>
          <p:nvPr/>
        </p:nvSpPr>
        <p:spPr bwMode="auto">
          <a:xfrm>
            <a:off x="1693519" y="2924944"/>
            <a:ext cx="8622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</a:t>
            </a:r>
            <a:endParaRPr lang="ru-RU" altLang="ru-RU" sz="1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6122071" y="3356992"/>
            <a:ext cx="8622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 </a:t>
            </a:r>
            <a:endParaRPr lang="ru-RU" altLang="ru-RU" sz="1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3608" y="404664"/>
            <a:ext cx="7302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Динамика расходов бюджета в 2021-2023 годах на культуру, тыс. руб.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C843EE5B-E1DE-4CF6-B57A-1BB3180713B3}"/>
              </a:ext>
            </a:extLst>
          </p:cNvPr>
          <p:cNvSpPr txBox="1">
            <a:spLocks/>
          </p:cNvSpPr>
          <p:nvPr/>
        </p:nvSpPr>
        <p:spPr>
          <a:xfrm>
            <a:off x="179388" y="0"/>
            <a:ext cx="7993062" cy="4413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D005AD2F-5371-46D1-A2F9-9CBF5515AD55}"/>
              </a:ext>
            </a:extLst>
          </p:cNvPr>
          <p:cNvSpPr/>
          <p:nvPr/>
        </p:nvSpPr>
        <p:spPr>
          <a:xfrm>
            <a:off x="5286375" y="3200400"/>
            <a:ext cx="5810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b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277,1</a:t>
            </a:r>
          </a:p>
        </p:txBody>
      </p:sp>
      <p:graphicFrame>
        <p:nvGraphicFramePr>
          <p:cNvPr id="27653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9698969"/>
              </p:ext>
            </p:extLst>
          </p:nvPr>
        </p:nvGraphicFramePr>
        <p:xfrm>
          <a:off x="205053" y="676192"/>
          <a:ext cx="8670925" cy="592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Лист" r:id="rId4" imgW="7000818" imgH="5676832" progId="Excel.Sheet.8">
                  <p:embed/>
                </p:oleObj>
              </mc:Choice>
              <mc:Fallback>
                <p:oleObj name="Лист" r:id="rId4" imgW="7000818" imgH="5676832" progId="Excel.Sheet.8">
                  <p:embed/>
                  <p:pic>
                    <p:nvPicPr>
                      <p:cNvPr id="0" name="Picture 1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053" y="676192"/>
                        <a:ext cx="8670925" cy="5924550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251520" y="287826"/>
            <a:ext cx="85689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Расходы на социальную политику в 2023г –   21 730,5 тыс. рублей</a:t>
            </a:r>
          </a:p>
        </p:txBody>
      </p:sp>
      <p:pic>
        <p:nvPicPr>
          <p:cNvPr id="27849" name="Picture 20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01" y="1109899"/>
            <a:ext cx="1872208" cy="10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1" name="Picture 20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950" y="1268649"/>
            <a:ext cx="1758457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2" name="Picture 20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69450"/>
            <a:ext cx="1512094" cy="1191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3" name="Picture 20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896939"/>
            <a:ext cx="1254719" cy="864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AD81F-A7BD-489C-A21D-E5CE27C520F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686800" cy="1125538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  <a:defRPr/>
            </a:pPr>
            <a: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ru-RU" sz="22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межбюджетные трансферты</a:t>
            </a:r>
            <a:br>
              <a:rPr lang="ru-RU" sz="22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бюджета района в бюджеты поселений</a:t>
            </a:r>
            <a:r>
              <a:rPr lang="ru-RU" sz="18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all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cap="all" dirty="0">
              <a:solidFill>
                <a:schemeClr val="accent3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Ромб 3">
            <a:extLst>
              <a:ext uri="{FF2B5EF4-FFF2-40B4-BE49-F238E27FC236}">
                <a16:creationId xmlns:a16="http://schemas.microsoft.com/office/drawing/2014/main" xmlns="" id="{239B9AAD-C38F-487E-AD29-842DCFC525F1}"/>
              </a:ext>
            </a:extLst>
          </p:cNvPr>
          <p:cNvSpPr/>
          <p:nvPr/>
        </p:nvSpPr>
        <p:spPr>
          <a:xfrm>
            <a:off x="2051720" y="1327240"/>
            <a:ext cx="5040312" cy="4895850"/>
          </a:xfrm>
          <a:prstGeom prst="diamon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2E40F9E7-77F8-44BA-951F-A824F01C3683}"/>
              </a:ext>
            </a:extLst>
          </p:cNvPr>
          <p:cNvSpPr/>
          <p:nvPr/>
        </p:nvSpPr>
        <p:spPr>
          <a:xfrm>
            <a:off x="899593" y="1412875"/>
            <a:ext cx="3312046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7 000,0 – тыс. руб.</a:t>
            </a:r>
            <a:endParaRPr lang="ru-RU" sz="1800" b="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4C4096F4-6453-4292-AF94-2C3D77F00ECE}"/>
              </a:ext>
            </a:extLst>
          </p:cNvPr>
          <p:cNvSpPr/>
          <p:nvPr/>
        </p:nvSpPr>
        <p:spPr>
          <a:xfrm>
            <a:off x="4716462" y="1412875"/>
            <a:ext cx="3455937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Иные межбюджетные трансферты бюджетам поселений – 5000,0</a:t>
            </a:r>
          </a:p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 тыс. руб.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2FD1AE30-BFC5-4DE3-B088-60A773587391}"/>
              </a:ext>
            </a:extLst>
          </p:cNvPr>
          <p:cNvSpPr/>
          <p:nvPr/>
        </p:nvSpPr>
        <p:spPr>
          <a:xfrm>
            <a:off x="899593" y="4278403"/>
            <a:ext cx="3312045" cy="1944687"/>
          </a:xfrm>
          <a:prstGeom prst="round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за счет средств областного бюджета -     308,0 тыс. руб.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B2B93F76-5A33-403A-9D04-B60C4C633845}"/>
              </a:ext>
            </a:extLst>
          </p:cNvPr>
          <p:cNvSpPr/>
          <p:nvPr/>
        </p:nvSpPr>
        <p:spPr>
          <a:xfrm>
            <a:off x="3600449" y="2852936"/>
            <a:ext cx="2232025" cy="208915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Всего</a:t>
            </a:r>
          </a:p>
          <a:p>
            <a:pPr algn="ctr" eaLnBrk="1" hangingPunct="1">
              <a:defRPr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</a:rPr>
              <a:t>12308,0 </a:t>
            </a: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тыс. рублей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35248" y="4337189"/>
            <a:ext cx="2913568" cy="188707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МБТ: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факт     - 10 687,1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оценка  - 10 309,1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(1 чтение) – 5 308,0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(2 чтение) – 12 308,0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Text Box 15"/>
          <p:cNvSpPr txBox="1">
            <a:spLocks noChangeArrowheads="1"/>
          </p:cNvSpPr>
          <p:nvPr/>
        </p:nvSpPr>
        <p:spPr bwMode="auto">
          <a:xfrm>
            <a:off x="415893" y="1180009"/>
            <a:ext cx="84259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ru-RU" sz="2000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Доходы – расходы = - дефицит + остаток на начало года</a:t>
            </a:r>
          </a:p>
        </p:txBody>
      </p:sp>
      <p:sp>
        <p:nvSpPr>
          <p:cNvPr id="31751" name="Text Box 18"/>
          <p:cNvSpPr txBox="1">
            <a:spLocks noChangeArrowheads="1"/>
          </p:cNvSpPr>
          <p:nvPr/>
        </p:nvSpPr>
        <p:spPr bwMode="auto">
          <a:xfrm>
            <a:off x="5306320" y="1737737"/>
            <a:ext cx="351415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strike="sngStrike" dirty="0">
                <a:solidFill>
                  <a:schemeClr val="accent1"/>
                </a:solidFill>
                <a:latin typeface="Times New Roman" pitchFamily="18" charset="0"/>
              </a:rPr>
              <a:t>- 29 894,0 + 29 894,0</a:t>
            </a:r>
          </a:p>
        </p:txBody>
      </p:sp>
      <p:sp>
        <p:nvSpPr>
          <p:cNvPr id="31752" name="Text Box 19"/>
          <p:cNvSpPr txBox="1">
            <a:spLocks noChangeArrowheads="1"/>
          </p:cNvSpPr>
          <p:nvPr/>
        </p:nvSpPr>
        <p:spPr bwMode="auto">
          <a:xfrm>
            <a:off x="4558340" y="1671208"/>
            <a:ext cx="74798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4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 </a:t>
            </a:r>
            <a:r>
              <a:rPr lang="ru-RU" altLang="ru-RU" sz="3400" dirty="0">
                <a:solidFill>
                  <a:schemeClr val="accent1"/>
                </a:solidFill>
                <a:latin typeface="Times New Roman" pitchFamily="18" charset="0"/>
              </a:rPr>
              <a:t>=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6487" y="1842997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2098580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092D005-8751-447D-8C5D-F14CA35E640A}"/>
              </a:ext>
            </a:extLst>
          </p:cNvPr>
          <p:cNvSpPr/>
          <p:nvPr/>
        </p:nvSpPr>
        <p:spPr>
          <a:xfrm>
            <a:off x="794177" y="1769312"/>
            <a:ext cx="376416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strike="sngStrike" dirty="0">
                <a:solidFill>
                  <a:schemeClr val="accent1"/>
                </a:solidFill>
              </a:rPr>
              <a:t>210  263,6 - 240 157,6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724" y="3429000"/>
            <a:ext cx="3048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404664"/>
            <a:ext cx="5905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СБАЛАНСИРОВАННОСТЬ БЮДЖЕТА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8CB4E33E-3E40-0533-0989-50B49B61522D}"/>
              </a:ext>
            </a:extLst>
          </p:cNvPr>
          <p:cNvSpPr/>
          <p:nvPr/>
        </p:nvSpPr>
        <p:spPr>
          <a:xfrm>
            <a:off x="853838" y="2628913"/>
            <a:ext cx="376416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>
                <a:solidFill>
                  <a:schemeClr val="accent1"/>
                </a:solidFill>
              </a:rPr>
              <a:t>297 489,9 – 335 801,5</a:t>
            </a:r>
          </a:p>
        </p:txBody>
      </p:sp>
      <p:sp>
        <p:nvSpPr>
          <p:cNvPr id="7" name="Text Box 19">
            <a:extLst>
              <a:ext uri="{FF2B5EF4-FFF2-40B4-BE49-F238E27FC236}">
                <a16:creationId xmlns:a16="http://schemas.microsoft.com/office/drawing/2014/main" xmlns="" id="{340A7F56-83D2-D899-31B3-492B4CBEB7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2598135"/>
            <a:ext cx="74798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4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=</a:t>
            </a:r>
            <a:endParaRPr lang="ru-RU" altLang="ru-RU" sz="3400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sp>
        <p:nvSpPr>
          <p:cNvPr id="8" name="Text Box 18">
            <a:extLst>
              <a:ext uri="{FF2B5EF4-FFF2-40B4-BE49-F238E27FC236}">
                <a16:creationId xmlns:a16="http://schemas.microsoft.com/office/drawing/2014/main" xmlns="" id="{3F375BCF-5E6D-2E1D-097C-55EB13225E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9770" y="2552819"/>
            <a:ext cx="351415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solidFill>
                  <a:schemeClr val="accent1"/>
                </a:solidFill>
                <a:latin typeface="Times New Roman" pitchFamily="18" charset="0"/>
              </a:rPr>
              <a:t>- 38 311,6 + 38 311,6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988840"/>
            <a:ext cx="81587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i="1" dirty="0">
                <a:solidFill>
                  <a:schemeClr val="accent1">
                    <a:lumMod val="75000"/>
                  </a:schemeClr>
                </a:solidFill>
              </a:rPr>
              <a:t>СПАСИБО ЗА ВНИМАНИЕ!</a:t>
            </a:r>
          </a:p>
        </p:txBody>
      </p:sp>
      <p:pic>
        <p:nvPicPr>
          <p:cNvPr id="29698" name="Picture 2" descr="E:\Руководитель_документы\Старый комп\Финуправление\Бюджет для граждан\Образцы презентаций\depositphotos_170754960-stock-photo-double-exposure-of-stacks-o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356992"/>
            <a:ext cx="3897313" cy="259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553471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12166</TotalTime>
  <Words>1242</Words>
  <Application>Microsoft Office PowerPoint</Application>
  <PresentationFormat>Экран (4:3)</PresentationFormat>
  <Paragraphs>320</Paragraphs>
  <Slides>16</Slides>
  <Notes>11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Воздушный поток</vt:lpstr>
      <vt:lpstr>Диаграмма</vt:lpstr>
      <vt:lpstr>Worksheet</vt:lpstr>
      <vt:lpstr>Microsoft Excel 97-2003 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Расходы на межбюджетные трансферты из бюджета района в бюджеты поселений  </vt:lpstr>
      <vt:lpstr>Презентация PowerPoint</vt:lpstr>
      <vt:lpstr>Презентация PowerPoint</vt:lpstr>
    </vt:vector>
  </TitlesOfParts>
  <Company>Департамент финансов Кировской области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predeina</dc:creator>
  <cp:lastModifiedBy>Пользователь</cp:lastModifiedBy>
  <cp:revision>1173</cp:revision>
  <cp:lastPrinted>2022-11-17T06:13:43Z</cp:lastPrinted>
  <dcterms:created xsi:type="dcterms:W3CDTF">2013-09-26T11:52:58Z</dcterms:created>
  <dcterms:modified xsi:type="dcterms:W3CDTF">2022-12-26T07:06:54Z</dcterms:modified>
</cp:coreProperties>
</file>