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theme/theme4.xml" ContentType="application/vnd.openxmlformats-officedocument.theme+xml"/>
  <Override PartName="/ppt/activeX/activeX1.xml" ContentType="application/vnd.ms-office.activeX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embeddings/oleObject2.bin" ContentType="application/vnd.openxmlformats-officedocument.oleObject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notesSlides/notesSlide9.xml" ContentType="application/vnd.openxmlformats-officedocument.presentationml.notesSlide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notesSlides/notesSlide10.xml" ContentType="application/vnd.openxmlformats-officedocument.presentationml.notesSlide+xml"/>
  <Override PartName="/ppt/activeX/activeX2.xml" ContentType="application/vnd.ms-office.activeX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drawings/drawing4.xml" ContentType="application/vnd.openxmlformats-officedocument.drawingml.chartshape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embeddings/oleObject3.bin" ContentType="application/vnd.openxmlformats-officedocument.oleObject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embeddings/oleObject4.bin" ContentType="application/vnd.openxmlformats-officedocument.oleObject"/>
  <Override PartName="/ppt/charts/chart6.xml" ContentType="application/vnd.openxmlformats-officedocument.drawingml.chart+xml"/>
  <Override PartName="/ppt/notesSlides/notesSlide19.xml" ContentType="application/vnd.openxmlformats-officedocument.presentationml.notesSlide+xml"/>
  <Override PartName="/ppt/embeddings/oleObject5.bin" ContentType="application/vnd.openxmlformats-officedocument.oleObject"/>
  <Override PartName="/ppt/notesSlides/notesSlide20.xml" ContentType="application/vnd.openxmlformats-officedocument.presentationml.notesSlide+xml"/>
  <Override PartName="/ppt/embeddings/oleObject6.bin" ContentType="application/vnd.openxmlformats-officedocument.oleObject"/>
  <Override PartName="/ppt/notesSlides/notesSlide21.xml" ContentType="application/vnd.openxmlformats-officedocument.presentationml.notesSlide+xml"/>
  <Override PartName="/ppt/embeddings/oleObject7.bin" ContentType="application/vnd.openxmlformats-officedocument.oleObject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7.xml" ContentType="application/vnd.openxmlformats-officedocument.drawingml.chart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3" r:id="rId1"/>
    <p:sldMasterId id="2147483925" r:id="rId2"/>
  </p:sldMasterIdLst>
  <p:notesMasterIdLst>
    <p:notesMasterId r:id="rId27"/>
  </p:notesMasterIdLst>
  <p:handoutMasterIdLst>
    <p:handoutMasterId r:id="rId28"/>
  </p:handoutMasterIdLst>
  <p:sldIdLst>
    <p:sldId id="366" r:id="rId3"/>
    <p:sldId id="377" r:id="rId4"/>
    <p:sldId id="364" r:id="rId5"/>
    <p:sldId id="369" r:id="rId6"/>
    <p:sldId id="378" r:id="rId7"/>
    <p:sldId id="330" r:id="rId8"/>
    <p:sldId id="372" r:id="rId9"/>
    <p:sldId id="357" r:id="rId10"/>
    <p:sldId id="329" r:id="rId11"/>
    <p:sldId id="379" r:id="rId12"/>
    <p:sldId id="350" r:id="rId13"/>
    <p:sldId id="380" r:id="rId14"/>
    <p:sldId id="285" r:id="rId15"/>
    <p:sldId id="358" r:id="rId16"/>
    <p:sldId id="374" r:id="rId17"/>
    <p:sldId id="288" r:id="rId18"/>
    <p:sldId id="370" r:id="rId19"/>
    <p:sldId id="290" r:id="rId20"/>
    <p:sldId id="363" r:id="rId21"/>
    <p:sldId id="373" r:id="rId22"/>
    <p:sldId id="294" r:id="rId23"/>
    <p:sldId id="371" r:id="rId24"/>
    <p:sldId id="368" r:id="rId25"/>
    <p:sldId id="375" r:id="rId26"/>
  </p:sldIdLst>
  <p:sldSz cx="9144000" cy="6858000" type="screen4x3"/>
  <p:notesSz cx="6797675" cy="9928225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chbudget" initials="n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/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304800"/>
    <a:srgbClr val="FF99FF"/>
    <a:srgbClr val="9999FF"/>
    <a:srgbClr val="57BDCB"/>
    <a:srgbClr val="B2E4AA"/>
    <a:srgbClr val="00FF99"/>
    <a:srgbClr val="CCFFFF"/>
    <a:srgbClr val="CCECFF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23" autoAdjust="0"/>
    <p:restoredTop sz="96337" autoAdjust="0"/>
  </p:normalViewPr>
  <p:slideViewPr>
    <p:cSldViewPr>
      <p:cViewPr varScale="1">
        <p:scale>
          <a:sx n="105" d="100"/>
          <a:sy n="105" d="100"/>
        </p:scale>
        <p:origin x="-27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8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3.3826638477801284E-2"/>
          <c:y val="4.5009784735812131E-2"/>
          <c:w val="0.62367864693446173"/>
          <c:h val="0.65166340508806264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rgbClr val="0070C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2017 год (факт)</c:v>
                </c:pt>
                <c:pt idx="1">
                  <c:v>2018 год (оценка)</c:v>
                </c:pt>
                <c:pt idx="2">
                  <c:v>2019 год (прогноз)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107484</c:v>
                </c:pt>
                <c:pt idx="1">
                  <c:v>130089.60000000001</c:v>
                </c:pt>
                <c:pt idx="2">
                  <c:v>95498.5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7DA-4721-AE11-1EEF96CD694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FF000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2017 год (факт)</c:v>
                </c:pt>
                <c:pt idx="1">
                  <c:v>2018 год (оценка)</c:v>
                </c:pt>
                <c:pt idx="2">
                  <c:v>2019 год (прогноз)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9564.5</c:v>
                </c:pt>
                <c:pt idx="1">
                  <c:v>7265.7</c:v>
                </c:pt>
                <c:pt idx="2">
                  <c:v>6339.5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7DA-4721-AE11-1EEF96CD694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00B05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2017 год (факт)</c:v>
                </c:pt>
                <c:pt idx="1">
                  <c:v>2018 год (оценка)</c:v>
                </c:pt>
                <c:pt idx="2">
                  <c:v>2019 год (прогноз)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25826.400000000001</c:v>
                </c:pt>
                <c:pt idx="1">
                  <c:v>29109.8</c:v>
                </c:pt>
                <c:pt idx="2">
                  <c:v>28840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7DA-4721-AE11-1EEF96CD69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7232128"/>
        <c:axId val="67233664"/>
        <c:axId val="0"/>
      </c:bar3DChart>
      <c:catAx>
        <c:axId val="6723212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608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67233664"/>
        <c:crosses val="autoZero"/>
        <c:auto val="1"/>
        <c:lblAlgn val="ctr"/>
        <c:lblOffset val="100"/>
        <c:noMultiLvlLbl val="0"/>
      </c:catAx>
      <c:valAx>
        <c:axId val="67233664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67232128"/>
        <c:crosses val="autoZero"/>
        <c:crossBetween val="between"/>
      </c:valAx>
      <c:spPr>
        <a:noFill/>
        <a:ln w="25532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ayout>
        <c:manualLayout>
          <c:xMode val="edge"/>
          <c:yMode val="edge"/>
          <c:x val="0.66807610993657562"/>
          <c:y val="6.6536203522504889E-2"/>
          <c:w val="0.33192389006342543"/>
          <c:h val="0.77495107632094018"/>
        </c:manualLayout>
      </c:layout>
      <c:overlay val="0"/>
      <c:txPr>
        <a:bodyPr/>
        <a:lstStyle/>
        <a:p>
          <a:pPr>
            <a:defRPr sz="1591"/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47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597709011763413"/>
          <c:y val="4.2836109008932678E-2"/>
          <c:w val="0.44519498061053803"/>
          <c:h val="0.8908414704974142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9999FF"/>
            </a:solidFill>
          </c:spPr>
          <c:invertIfNegative val="0"/>
          <c:cat>
            <c:strRef>
              <c:f>Лист1!$A$2:$A$3</c:f>
              <c:strCache>
                <c:ptCount val="2"/>
                <c:pt idx="0">
                  <c:v>2018 ожидаемый</c:v>
                </c:pt>
                <c:pt idx="1">
                  <c:v>2019 прогноз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29109.8</c:v>
                </c:pt>
                <c:pt idx="1">
                  <c:v>28840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593-4402-AC07-E371F1B019A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37D9FF"/>
            </a:solidFill>
            <a:ln>
              <a:solidFill>
                <a:srgbClr val="00B0F0"/>
              </a:solidFill>
            </a:ln>
          </c:spPr>
          <c:invertIfNegative val="0"/>
          <c:cat>
            <c:strRef>
              <c:f>Лист1!$A$2:$A$3</c:f>
              <c:strCache>
                <c:ptCount val="2"/>
                <c:pt idx="0">
                  <c:v>2018 ожидаемый</c:v>
                </c:pt>
                <c:pt idx="1">
                  <c:v>2019 прогноз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7265.7</c:v>
                </c:pt>
                <c:pt idx="1">
                  <c:v>6339.5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593-4402-AC07-E371F1B019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3297024"/>
        <c:axId val="23298816"/>
      </c:barChart>
      <c:catAx>
        <c:axId val="232970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ru-RU"/>
          </a:p>
        </c:txPr>
        <c:crossAx val="23298816"/>
        <c:crosses val="autoZero"/>
        <c:auto val="0"/>
        <c:lblAlgn val="ctr"/>
        <c:lblOffset val="100"/>
        <c:noMultiLvlLbl val="0"/>
      </c:catAx>
      <c:valAx>
        <c:axId val="232988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23297024"/>
        <c:crosses val="autoZero"/>
        <c:crossBetween val="between"/>
      </c:valAx>
    </c:plotArea>
    <c:legend>
      <c:legendPos val="r"/>
      <c:layout/>
      <c:overlay val="0"/>
      <c:spPr>
        <a:noFill/>
      </c:spPr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1193866374589271E-2"/>
          <c:y val="1.183431952662722E-2"/>
          <c:w val="0.91785323110624317"/>
          <c:h val="0.7928994082840251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0DBE-44CC-B941-DA1F8172BC89}"/>
              </c:ext>
            </c:extLst>
          </c:dPt>
          <c:dPt>
            <c:idx val="1"/>
            <c:invertIfNegative val="0"/>
            <c:bubble3D val="0"/>
            <c:spPr>
              <a:solidFill>
                <a:srgbClr val="BA6F1C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DBE-44CC-B941-DA1F8172BC89}"/>
              </c:ext>
            </c:extLst>
          </c:dPt>
          <c:dPt>
            <c:idx val="2"/>
            <c:invertIfNegative val="0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DBE-44CC-B941-DA1F8172BC89}"/>
              </c:ext>
            </c:extLst>
          </c:dPt>
          <c:dPt>
            <c:idx val="3"/>
            <c:invertIfNegative val="0"/>
            <c:bubble3D val="0"/>
            <c:spPr>
              <a:solidFill>
                <a:srgbClr val="00B0F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DBE-44CC-B941-DA1F8172BC89}"/>
              </c:ext>
            </c:extLst>
          </c:dPt>
          <c:dLbls>
            <c:dLbl>
              <c:idx val="0"/>
              <c:layout>
                <c:manualLayout>
                  <c:x val="2.5715990799163351E-2"/>
                  <c:y val="-0.2810619798307006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DBE-44CC-B941-DA1F8172BC89}"/>
                </c:ext>
              </c:extLst>
            </c:dLbl>
            <c:dLbl>
              <c:idx val="1"/>
              <c:layout>
                <c:manualLayout>
                  <c:x val="6.0482951644921347E-3"/>
                  <c:y val="-0.354760312905589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DBE-44CC-B941-DA1F8172BC89}"/>
                </c:ext>
              </c:extLst>
            </c:dLbl>
            <c:dLbl>
              <c:idx val="2"/>
              <c:layout>
                <c:manualLayout>
                  <c:x val="3.5898584374331348E-2"/>
                  <c:y val="-0.362094907485048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DBE-44CC-B941-DA1F8172BC89}"/>
                </c:ext>
              </c:extLst>
            </c:dLbl>
            <c:dLbl>
              <c:idx val="3"/>
              <c:layout>
                <c:manualLayout>
                  <c:x val="6.0128742185372478E-3"/>
                  <c:y val="-0.36467954014434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DBE-44CC-B941-DA1F8172BC89}"/>
                </c:ext>
              </c:extLst>
            </c:dLbl>
            <c:dLbl>
              <c:idx val="4"/>
              <c:layout>
                <c:manualLayout>
                  <c:x val="2.1557421216387665E-2"/>
                  <c:y val="-0.392414679923175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DBE-44CC-B941-DA1F8172BC89}"/>
                </c:ext>
              </c:extLst>
            </c:dLbl>
            <c:spPr>
              <a:noFill/>
              <a:ln w="25459">
                <a:noFill/>
              </a:ln>
            </c:spPr>
            <c:txPr>
              <a:bodyPr/>
              <a:lstStyle/>
              <a:p>
                <a:pPr>
                  <a:defRPr sz="1960" b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
2015 года</c:v>
                </c:pt>
                <c:pt idx="1">
                  <c:v>Факт 2016 года</c:v>
                </c:pt>
                <c:pt idx="2">
                  <c:v>Факт
2017 года</c:v>
                </c:pt>
                <c:pt idx="3">
                  <c:v>Ожидаемые
2018 года</c:v>
                </c:pt>
                <c:pt idx="4">
                  <c:v>Прогноз 
2019 года</c:v>
                </c:pt>
              </c:strCache>
            </c:strRef>
          </c:cat>
          <c:val>
            <c:numRef>
              <c:f>Лист1!$B$2:$B$6</c:f>
              <c:numCache>
                <c:formatCode>#,##0.0</c:formatCode>
                <c:ptCount val="5"/>
                <c:pt idx="0">
                  <c:v>18382</c:v>
                </c:pt>
                <c:pt idx="1">
                  <c:v>21873.200000000001</c:v>
                </c:pt>
                <c:pt idx="2" formatCode="General">
                  <c:v>20961</c:v>
                </c:pt>
                <c:pt idx="3">
                  <c:v>21700</c:v>
                </c:pt>
                <c:pt idx="4" formatCode="0.0">
                  <c:v>22040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0DBE-44CC-B941-DA1F8172BC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0220672"/>
        <c:axId val="30222208"/>
        <c:axId val="0"/>
      </c:bar3DChart>
      <c:catAx>
        <c:axId val="30220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0222208"/>
        <c:crosses val="autoZero"/>
        <c:auto val="1"/>
        <c:lblAlgn val="ctr"/>
        <c:lblOffset val="100"/>
        <c:noMultiLvlLbl val="0"/>
      </c:catAx>
      <c:valAx>
        <c:axId val="3022220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0220672"/>
        <c:crosses val="autoZero"/>
        <c:crossBetween val="between"/>
      </c:valAx>
      <c:spPr>
        <a:noFill/>
        <a:ln w="2537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62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917381936707308E-3"/>
          <c:y val="3.8314299760636378E-3"/>
          <c:w val="0.9671232876712329"/>
          <c:h val="0.647509578544061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90500" h="38100"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23C6-4DD8-B58D-B79304DACE90}"/>
              </c:ext>
            </c:extLst>
          </c:dPt>
          <c:dPt>
            <c:idx val="1"/>
            <c:invertIfNegative val="0"/>
            <c:bubble3D val="0"/>
            <c:spPr>
              <a:solidFill>
                <a:srgbClr val="00FF0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3C6-4DD8-B58D-B79304DACE90}"/>
              </c:ext>
            </c:extLst>
          </c:dPt>
          <c:dLbls>
            <c:dLbl>
              <c:idx val="0"/>
              <c:layout>
                <c:manualLayout>
                  <c:x val="-1.0896405816049105E-2"/>
                  <c:y val="5.5589422867689108E-2"/>
                </c:manualLayout>
              </c:layout>
              <c:tx>
                <c:rich>
                  <a:bodyPr/>
                  <a:lstStyle/>
                  <a:p>
                    <a:pPr>
                      <a:defRPr sz="2349" b="0" i="0" u="none" strike="noStrike" baseline="0">
                        <a:solidFill>
                          <a:srgbClr val="000000"/>
                        </a:solidFill>
                        <a:latin typeface="Arial Black"/>
                        <a:ea typeface="Arial Black"/>
                        <a:cs typeface="Arial Black"/>
                      </a:defRPr>
                    </a:pPr>
                    <a:r>
                      <a:rPr lang="ru-RU" dirty="0"/>
                      <a:t>7265,7 </a:t>
                    </a:r>
                    <a:r>
                      <a:rPr lang="ru-RU" sz="1800" dirty="0"/>
                      <a:t>тыс. руб.</a:t>
                    </a:r>
                  </a:p>
                </c:rich>
              </c:tx>
              <c:spPr>
                <a:noFill/>
                <a:ln w="25050">
                  <a:noFill/>
                </a:ln>
              </c:spPr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3C6-4DD8-B58D-B79304DACE90}"/>
                </c:ext>
              </c:extLst>
            </c:dLbl>
            <c:dLbl>
              <c:idx val="1"/>
              <c:layout>
                <c:manualLayout>
                  <c:x val="2.9256530815241436E-3"/>
                  <c:y val="0.15855479170528466"/>
                </c:manualLayout>
              </c:layout>
              <c:tx>
                <c:rich>
                  <a:bodyPr rot="0" vert="horz"/>
                  <a:lstStyle/>
                  <a:p>
                    <a:pPr>
                      <a:defRPr sz="2354">
                        <a:latin typeface="Arial Black" pitchFamily="34" charset="0"/>
                      </a:defRPr>
                    </a:pPr>
                    <a:r>
                      <a:rPr lang="ru-RU" dirty="0"/>
                      <a:t>6339,5 </a:t>
                    </a:r>
                    <a:r>
                      <a:rPr lang="ru-RU" sz="1800" dirty="0"/>
                      <a:t>тыс. руб.</a:t>
                    </a:r>
                  </a:p>
                </c:rich>
              </c:tx>
              <c:spPr>
                <a:noFill/>
                <a:ln w="25050">
                  <a:noFill/>
                </a:ln>
              </c:sp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3C6-4DD8-B58D-B79304DACE90}"/>
                </c:ext>
              </c:extLst>
            </c:dLbl>
            <c:spPr>
              <a:noFill/>
              <a:ln w="25050">
                <a:noFill/>
              </a:ln>
            </c:spPr>
            <c:txPr>
              <a:bodyPr rot="0" vert="horz"/>
              <a:lstStyle/>
              <a:p>
                <a:pPr>
                  <a:defRPr sz="2823">
                    <a:latin typeface="Arial Black" pitchFamily="34" charset="0"/>
                  </a:defRPr>
                </a:pPr>
                <a:endParaRPr lang="ru-RU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Ожидаемая оценка на 2018 год</c:v>
                </c:pt>
                <c:pt idx="1">
                  <c:v>Прогноз на 2019 год</c:v>
                </c:pt>
              </c:strCache>
            </c:strRef>
          </c:cat>
          <c:val>
            <c:numRef>
              <c:f>Лист1!$B$2:$B$3</c:f>
              <c:numCache>
                <c:formatCode>#,##0.0</c:formatCode>
                <c:ptCount val="2"/>
                <c:pt idx="0">
                  <c:v>7832.6</c:v>
                </c:pt>
                <c:pt idx="1">
                  <c:v>8360.4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3C6-4DD8-B58D-B79304DACE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"/>
        <c:axId val="30318976"/>
        <c:axId val="30320512"/>
      </c:barChart>
      <c:catAx>
        <c:axId val="30318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764"/>
            </a:pPr>
            <a:endParaRPr lang="ru-RU"/>
          </a:p>
        </c:txPr>
        <c:crossAx val="30320512"/>
        <c:crosses val="autoZero"/>
        <c:auto val="1"/>
        <c:lblAlgn val="ctr"/>
        <c:lblOffset val="100"/>
        <c:noMultiLvlLbl val="0"/>
      </c:catAx>
      <c:valAx>
        <c:axId val="30320512"/>
        <c:scaling>
          <c:orientation val="minMax"/>
          <c:max val="1200"/>
          <c:min val="800"/>
        </c:scaling>
        <c:delete val="1"/>
        <c:axPos val="l"/>
        <c:numFmt formatCode="#,##0.0" sourceLinked="1"/>
        <c:majorTickMark val="out"/>
        <c:minorTickMark val="none"/>
        <c:tickLblPos val="nextTo"/>
        <c:crossAx val="30318976"/>
        <c:crosses val="autoZero"/>
        <c:crossBetween val="between"/>
      </c:valAx>
      <c:spPr>
        <a:noFill/>
        <a:ln w="2505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410">
          <a:latin typeface="Arial Black" pitchFamily="34" charset="0"/>
        </a:defRPr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  <c:spPr>
        <a:noFill/>
        <a:ln w="25294">
          <a:noFill/>
        </a:ln>
      </c:spPr>
    </c:sideWall>
    <c:backWall>
      <c:thickness val="0"/>
      <c:spPr>
        <a:noFill/>
        <a:ln w="25294">
          <a:noFill/>
        </a:ln>
      </c:spPr>
    </c:backWall>
    <c:plotArea>
      <c:layout>
        <c:manualLayout>
          <c:layoutTarget val="inner"/>
          <c:xMode val="edge"/>
          <c:yMode val="edge"/>
          <c:x val="4.5346457231247812E-2"/>
          <c:y val="6.928276635711289E-2"/>
          <c:w val="0.6228813559322034"/>
          <c:h val="0.8132678132678136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spPr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c:spPr>
          <c:invertIfNegative val="0"/>
          <c:dLbls>
            <c:spPr>
              <a:noFill/>
              <a:ln w="25294">
                <a:noFill/>
              </a:ln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1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1"/>
                <c:pt idx="0">
                  <c:v>2019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34049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362-43EE-AC96-9A6AE297D3D9}"/>
            </c:ext>
          </c:extLst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 "стимулирующие"</c:v>
                </c:pt>
              </c:strCache>
            </c:strRef>
          </c:tx>
          <c:spPr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6.3231103409640166E-2"/>
                  <c:y val="2.2775800711743815E-2"/>
                </c:manualLayout>
              </c:layout>
              <c:showLegendKey val="1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362-43EE-AC96-9A6AE297D3D9}"/>
                </c:ext>
              </c:extLst>
            </c:dLbl>
            <c:spPr>
              <a:noFill/>
              <a:ln w="25294">
                <a:noFill/>
              </a:ln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1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1"/>
                <c:pt idx="0">
                  <c:v>2019 год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 formatCode="#,##0.0">
                  <c:v>32550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362-43EE-AC96-9A6AE297D3D9}"/>
            </c:ext>
          </c:extLst>
        </c:ser>
        <c:ser>
          <c:idx val="4"/>
          <c:order val="2"/>
          <c:tx>
            <c:v>субвенции</c:v>
          </c:tx>
          <c:spPr>
            <a:solidFill>
              <a:srgbClr val="660066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 w="25294">
                <a:noFill/>
              </a:ln>
            </c:spPr>
            <c:txPr>
              <a:bodyPr/>
              <a:lstStyle/>
              <a:p>
                <a:pPr>
                  <a:defRPr sz="1449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1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Лист1!$F$2:$F$3</c:f>
              <c:numCache>
                <c:formatCode>General</c:formatCode>
                <c:ptCount val="2"/>
                <c:pt idx="0">
                  <c:v>16658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362-43EE-AC96-9A6AE297D3D9}"/>
            </c:ext>
          </c:extLst>
        </c:ser>
        <c:ser>
          <c:idx val="1"/>
          <c:order val="3"/>
          <c:tx>
            <c:v>прочая дотация</c:v>
          </c:tx>
          <c:spPr>
            <a:solidFill>
              <a:srgbClr val="993366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 w="25294">
                <a:noFill/>
              </a:ln>
            </c:spPr>
            <c:txPr>
              <a:bodyPr/>
              <a:lstStyle/>
              <a:p>
                <a:pPr>
                  <a:defRPr sz="1449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1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Лист1!$C$2:$C$3</c:f>
              <c:numCache>
                <c:formatCode>General</c:formatCode>
                <c:ptCount val="2"/>
                <c:pt idx="0" formatCode="#,##0.0">
                  <c:v>4350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362-43EE-AC96-9A6AE297D3D9}"/>
            </c:ext>
          </c:extLst>
        </c:ser>
        <c:ser>
          <c:idx val="3"/>
          <c:order val="4"/>
          <c:tx>
            <c:v>МБТ от поселений</c:v>
          </c:tx>
          <c:spPr>
            <a:solidFill>
              <a:srgbClr val="CCFFFF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6.5120969464931247E-2"/>
                  <c:y val="-1.8916229827298438E-2"/>
                </c:manualLayout>
              </c:layout>
              <c:showLegendKey val="1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386-4FEE-8919-1D9F19909A63}"/>
                </c:ext>
              </c:extLst>
            </c:dLbl>
            <c:spPr>
              <a:noFill/>
              <a:ln w="25294">
                <a:noFill/>
              </a:ln>
            </c:spPr>
            <c:txPr>
              <a:bodyPr/>
              <a:lstStyle/>
              <a:p>
                <a:pPr>
                  <a:defRPr sz="1449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1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Лист1!$E$2:$E$3</c:f>
              <c:numCache>
                <c:formatCode>General</c:formatCode>
                <c:ptCount val="2"/>
                <c:pt idx="0">
                  <c:v>7568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362-43EE-AC96-9A6AE297D3D9}"/>
            </c:ext>
          </c:extLst>
        </c:ser>
        <c:ser>
          <c:idx val="5"/>
          <c:order val="5"/>
          <c:tx>
            <c:v>прочие МБТ</c:v>
          </c:tx>
          <c:spPr>
            <a:solidFill>
              <a:srgbClr val="FF8080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spPr>
              <a:noFill/>
              <a:ln w="25294">
                <a:noFill/>
              </a:ln>
            </c:spPr>
            <c:txPr>
              <a:bodyPr/>
              <a:lstStyle/>
              <a:p>
                <a:pPr>
                  <a:defRPr sz="1449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1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Лист1!$G$2:$G$3</c:f>
              <c:numCache>
                <c:formatCode>General</c:formatCode>
                <c:ptCount val="2"/>
                <c:pt idx="0">
                  <c:v>324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362-43EE-AC96-9A6AE297D3D9}"/>
            </c:ext>
          </c:extLst>
        </c:ser>
        <c:dLbls>
          <c:showLegendKey val="1"/>
          <c:showVal val="1"/>
          <c:showCatName val="0"/>
          <c:showSerName val="0"/>
          <c:showPercent val="0"/>
          <c:showBubbleSize val="0"/>
        </c:dLbls>
        <c:gapWidth val="0"/>
        <c:shape val="cylinder"/>
        <c:axId val="115093888"/>
        <c:axId val="115095424"/>
        <c:axId val="0"/>
      </c:bar3DChart>
      <c:catAx>
        <c:axId val="1150938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5095424"/>
        <c:crosses val="autoZero"/>
        <c:auto val="1"/>
        <c:lblAlgn val="ctr"/>
        <c:lblOffset val="100"/>
        <c:noMultiLvlLbl val="0"/>
      </c:catAx>
      <c:valAx>
        <c:axId val="11509542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15093888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292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92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6792452830188775"/>
          <c:y val="0.19532908704883228"/>
          <c:w val="0.26260902884393827"/>
          <c:h val="0.54225613821786067"/>
        </c:manualLayout>
      </c:layout>
      <c:overlay val="0"/>
      <c:txPr>
        <a:bodyPr/>
        <a:lstStyle/>
        <a:p>
          <a:pPr>
            <a:defRPr sz="1128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451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Раздел "Образование"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1E7C-4669-AEA6-7941BC2172FD}"/>
              </c:ext>
            </c:extLst>
          </c:dPt>
          <c:dPt>
            <c:idx val="1"/>
            <c:bubble3D val="0"/>
            <c:spPr>
              <a:solidFill>
                <a:srgbClr val="9999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7C-4669-AEA6-7941BC2172FD}"/>
              </c:ext>
            </c:extLst>
          </c:dPt>
          <c:dPt>
            <c:idx val="2"/>
            <c:bubble3D val="0"/>
            <c:spPr>
              <a:solidFill>
                <a:srgbClr val="FF99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E7C-4669-AEA6-7941BC2172FD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Содержание школ</c:v>
                </c:pt>
                <c:pt idx="1">
                  <c:v>Содержание муз.школы</c:v>
                </c:pt>
                <c:pt idx="2">
                  <c:v>Молодежная политика и оздоровление детей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18923.8</c:v>
                </c:pt>
                <c:pt idx="1">
                  <c:v>2266.1</c:v>
                </c:pt>
                <c:pt idx="2">
                  <c:v>1326.5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E7C-4669-AEA6-7941BC2172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egendEntry>
        <c:idx val="0"/>
        <c:txPr>
          <a:bodyPr/>
          <a:lstStyle/>
          <a:p>
            <a:pPr>
              <a:defRPr>
                <a:solidFill>
                  <a:schemeClr val="accent4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1.4174567313279034E-2"/>
          <c:y val="0.66704011604210312"/>
          <c:w val="0.90589790092913214"/>
          <c:h val="0.3175999474295085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48"/>
      <c:rotY val="33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453916114470572"/>
          <c:y val="6.551967090973311E-2"/>
          <c:w val="0.74818196630774769"/>
          <c:h val="0.71857906411133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rgbClr val="008000"/>
            </a:solidFill>
            <a:ln w="18101">
              <a:noFill/>
            </a:ln>
          </c:spPr>
          <c:invertIfNegative val="0"/>
          <c:cat>
            <c:strRef>
              <c:f>Лист1!$A$2:$A$6</c:f>
              <c:strCache>
                <c:ptCount val="5"/>
                <c:pt idx="0">
                  <c:v>Авангард</c:v>
                </c:pt>
                <c:pt idx="1">
                  <c:v>Алексеевка</c:v>
                </c:pt>
                <c:pt idx="2">
                  <c:v>Гавриловка</c:v>
                </c:pt>
                <c:pt idx="3">
                  <c:v>Герасимовка</c:v>
                </c:pt>
                <c:pt idx="4">
                  <c:v>Летниково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941.6</c:v>
                </c:pt>
                <c:pt idx="1">
                  <c:v>1415.7</c:v>
                </c:pt>
                <c:pt idx="2">
                  <c:v>1447.3</c:v>
                </c:pt>
                <c:pt idx="3">
                  <c:v>757.6</c:v>
                </c:pt>
                <c:pt idx="4">
                  <c:v>1430.2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698-496B-BDCF-82C6EE6B985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rgbClr val="FF6600"/>
            </a:solidFill>
            <a:ln w="18101">
              <a:noFill/>
            </a:ln>
          </c:spPr>
          <c:invertIfNegative val="0"/>
          <c:cat>
            <c:strRef>
              <c:f>Лист1!$A$2:$A$6</c:f>
              <c:strCache>
                <c:ptCount val="5"/>
                <c:pt idx="0">
                  <c:v>Авангард</c:v>
                </c:pt>
                <c:pt idx="1">
                  <c:v>Алексеевка</c:v>
                </c:pt>
                <c:pt idx="2">
                  <c:v>Гавриловка</c:v>
                </c:pt>
                <c:pt idx="3">
                  <c:v>Герасимовка</c:v>
                </c:pt>
                <c:pt idx="4">
                  <c:v>Летниково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1251.2</c:v>
                </c:pt>
                <c:pt idx="1">
                  <c:v>2032.1</c:v>
                </c:pt>
                <c:pt idx="2">
                  <c:v>1319.2</c:v>
                </c:pt>
                <c:pt idx="3">
                  <c:v>310.8</c:v>
                </c:pt>
                <c:pt idx="4">
                  <c:v>1244.5999999999999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698-496B-BDCF-82C6EE6B985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rgbClr val="FFFF00"/>
            </a:solidFill>
            <a:ln w="9050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Лист1!$A$2:$A$6</c:f>
              <c:strCache>
                <c:ptCount val="5"/>
                <c:pt idx="0">
                  <c:v>Авангард</c:v>
                </c:pt>
                <c:pt idx="1">
                  <c:v>Алексеевка</c:v>
                </c:pt>
                <c:pt idx="2">
                  <c:v>Гавриловка</c:v>
                </c:pt>
                <c:pt idx="3">
                  <c:v>Герасимовка</c:v>
                </c:pt>
                <c:pt idx="4">
                  <c:v>Летниково</c:v>
                </c:pt>
              </c:strCache>
            </c:strRef>
          </c:cat>
          <c:val>
            <c:numRef>
              <c:f>Лист1!$D$2:$D$6</c:f>
              <c:numCache>
                <c:formatCode>0.0</c:formatCode>
                <c:ptCount val="5"/>
                <c:pt idx="0">
                  <c:v>244.6</c:v>
                </c:pt>
                <c:pt idx="1">
                  <c:v>1211.9000000000001</c:v>
                </c:pt>
                <c:pt idx="2">
                  <c:v>1102.5</c:v>
                </c:pt>
                <c:pt idx="3">
                  <c:v>49.1</c:v>
                </c:pt>
                <c:pt idx="4">
                  <c:v>1622.1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698-496B-BDCF-82C6EE6B98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22225024"/>
        <c:axId val="122226560"/>
        <c:axId val="0"/>
      </c:bar3DChart>
      <c:catAx>
        <c:axId val="1222250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40" baseline="0">
                <a:latin typeface="Times New Roman" pitchFamily="18" charset="0"/>
              </a:defRPr>
            </a:pPr>
            <a:endParaRPr lang="ru-RU"/>
          </a:p>
        </c:txPr>
        <c:crossAx val="122226560"/>
        <c:crosses val="autoZero"/>
        <c:auto val="1"/>
        <c:lblAlgn val="ctr"/>
        <c:lblOffset val="100"/>
        <c:noMultiLvlLbl val="0"/>
      </c:catAx>
      <c:valAx>
        <c:axId val="1222265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40" baseline="0">
                <a:latin typeface="Times New Roman" pitchFamily="18" charset="0"/>
              </a:defRPr>
            </a:pPr>
            <a:endParaRPr lang="ru-RU"/>
          </a:p>
        </c:txPr>
        <c:crossAx val="122225024"/>
        <c:crosses val="autoZero"/>
        <c:crossBetween val="between"/>
      </c:valAx>
      <c:spPr>
        <a:noFill/>
        <a:ln w="17661">
          <a:noFill/>
        </a:ln>
      </c:spPr>
    </c:plotArea>
    <c:legend>
      <c:legendPos val="r"/>
      <c:layout>
        <c:manualLayout>
          <c:xMode val="edge"/>
          <c:yMode val="edge"/>
          <c:x val="0.89486858573216432"/>
          <c:y val="0.32862903225806472"/>
          <c:w val="9.011264080100119E-2"/>
          <c:h val="0.33870967741935515"/>
        </c:manualLayout>
      </c:layout>
      <c:overlay val="0"/>
      <c:spPr>
        <a:solidFill>
          <a:srgbClr val="FFFFFF"/>
        </a:solidFill>
        <a:ln w="18101">
          <a:noFill/>
        </a:ln>
      </c:spPr>
      <c:txPr>
        <a:bodyPr/>
        <a:lstStyle/>
        <a:p>
          <a:pPr>
            <a:defRPr sz="1140" baseline="0">
              <a:latin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FF"/>
    </a:solidFill>
    <a:ln>
      <a:noFill/>
    </a:ln>
  </c:spPr>
  <c:txPr>
    <a:bodyPr/>
    <a:lstStyle/>
    <a:p>
      <a:pPr>
        <a:defRPr sz="1283"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0.12837</cdr:x>
      <cdr:y>0.21844</cdr:y>
    </cdr:from>
    <cdr:to>
      <cdr:x>0.30894</cdr:x>
      <cdr:y>0.29669</cdr:y>
    </cdr:to>
    <cdr:sp macro="" textlink="">
      <cdr:nvSpPr>
        <cdr:cNvPr id="2" name="Стрелка вправо с вырезом 1"/>
        <cdr:cNvSpPr/>
      </cdr:nvSpPr>
      <cdr:spPr>
        <a:xfrm xmlns:a="http://schemas.openxmlformats.org/drawingml/2006/main" rot="19521032">
          <a:off x="642435" y="1067715"/>
          <a:ext cx="903673" cy="382480"/>
        </a:xfrm>
        <a:prstGeom xmlns:a="http://schemas.openxmlformats.org/drawingml/2006/main" prst="notchedRightArrow">
          <a:avLst/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l" rtl="0">
            <a:defRPr sz="1000"/>
          </a:pPr>
          <a:r>
            <a:rPr lang="ru-RU" sz="1200" b="1" i="0" u="none" strike="noStrike" baseline="0" dirty="0">
              <a:solidFill>
                <a:srgbClr val="000000"/>
              </a:solidFill>
              <a:latin typeface="Calibri"/>
            </a:rPr>
            <a:t> </a:t>
          </a:r>
          <a:r>
            <a:rPr lang="ru-RU" sz="1200" b="1" dirty="0">
              <a:solidFill>
                <a:srgbClr val="000000"/>
              </a:solidFill>
              <a:latin typeface="Calibri"/>
            </a:rPr>
            <a:t>+</a:t>
          </a:r>
          <a:r>
            <a:rPr lang="ru-RU" sz="1200" b="1" i="0" u="none" strike="noStrike" baseline="0" dirty="0">
              <a:solidFill>
                <a:srgbClr val="000000"/>
              </a:solidFill>
              <a:latin typeface="Calibri"/>
            </a:rPr>
            <a:t>16,5%</a:t>
          </a:r>
        </a:p>
        <a:p xmlns:a="http://schemas.openxmlformats.org/drawingml/2006/main">
          <a:pPr algn="l" rtl="0">
            <a:defRPr sz="1000"/>
          </a:pPr>
          <a:endParaRPr lang="ru-RU" sz="1000" b="0" i="0" u="none" strike="noStrike" baseline="0" dirty="0">
            <a:solidFill>
              <a:srgbClr val="000000"/>
            </a:solidFill>
            <a:latin typeface="Calibri"/>
          </a:endParaRPr>
        </a:p>
      </cdr:txBody>
    </cdr:sp>
  </cdr:relSizeAnchor>
  <cdr:relSizeAnchor xmlns:cdr="http://schemas.openxmlformats.org/drawingml/2006/chartDrawing">
    <cdr:from>
      <cdr:x>0.36527</cdr:x>
      <cdr:y>0.18674</cdr:y>
    </cdr:from>
    <cdr:to>
      <cdr:x>0.5462</cdr:x>
      <cdr:y>0.26495</cdr:y>
    </cdr:to>
    <cdr:sp macro="" textlink="">
      <cdr:nvSpPr>
        <cdr:cNvPr id="8" name="Стрелка вправо с вырезом 7"/>
        <cdr:cNvSpPr/>
      </cdr:nvSpPr>
      <cdr:spPr>
        <a:xfrm xmlns:a="http://schemas.openxmlformats.org/drawingml/2006/main" rot="2098618">
          <a:off x="1827998" y="912789"/>
          <a:ext cx="905474" cy="382284"/>
        </a:xfrm>
        <a:prstGeom xmlns:a="http://schemas.openxmlformats.org/drawingml/2006/main" prst="notchedRightArrow">
          <a:avLst/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200" b="1" dirty="0"/>
            <a:t>-</a:t>
          </a:r>
          <a:r>
            <a:rPr lang="ru-RU" sz="1000" b="1" dirty="0"/>
            <a:t>21,5%</a:t>
          </a:r>
        </a:p>
        <a:p xmlns:a="http://schemas.openxmlformats.org/drawingml/2006/main">
          <a:endParaRPr lang="ru-RU" sz="1200" b="1" dirty="0"/>
        </a:p>
      </cdr:txBody>
    </cdr:sp>
  </cdr:relSizeAnchor>
  <cdr:relSizeAnchor xmlns:cdr="http://schemas.openxmlformats.org/drawingml/2006/chartDrawing">
    <cdr:from>
      <cdr:x>0.10553</cdr:x>
      <cdr:y>0.11861</cdr:y>
    </cdr:from>
    <cdr:to>
      <cdr:x>0.27303</cdr:x>
      <cdr:y>0.17754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576064" y="57977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0.09352</cdr:x>
      <cdr:y>0.13334</cdr:y>
    </cdr:from>
    <cdr:to>
      <cdr:x>0.26103</cdr:x>
      <cdr:y>0.207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468051" y="651778"/>
          <a:ext cx="838296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/>
            <a:t>142874,9</a:t>
          </a:r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0.10703</cdr:x>
      <cdr:y>0.09652</cdr:y>
    </cdr:from>
    <cdr:to>
      <cdr:x>0.27454</cdr:x>
      <cdr:y>0.18491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535658" y="471758"/>
          <a:ext cx="83829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0.2902</cdr:x>
      <cdr:y>0.08178</cdr:y>
    </cdr:from>
    <cdr:to>
      <cdr:x>0.45771</cdr:x>
      <cdr:y>0.14071</cdr:y>
    </cdr:to>
    <cdr:sp macro="" textlink="">
      <cdr:nvSpPr>
        <cdr:cNvPr id="14" name="TextBox 13"/>
        <cdr:cNvSpPr txBox="1"/>
      </cdr:nvSpPr>
      <cdr:spPr>
        <a:xfrm xmlns:a="http://schemas.openxmlformats.org/drawingml/2006/main">
          <a:off x="1584176" y="39975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0.28674</cdr:x>
      <cdr:y>0.06705</cdr:y>
    </cdr:from>
    <cdr:to>
      <cdr:x>0.45425</cdr:x>
      <cdr:y>0.17017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1435006" y="327743"/>
          <a:ext cx="838314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/>
            <a:t>166465,1</a:t>
          </a:r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0.47231</cdr:x>
      <cdr:y>0.14071</cdr:y>
    </cdr:from>
    <cdr:to>
      <cdr:x>0.63982</cdr:x>
      <cdr:y>0.24208</cdr:y>
    </cdr:to>
    <cdr:sp macro="" textlink="">
      <cdr:nvSpPr>
        <cdr:cNvPr id="16" name="TextBox 15"/>
        <cdr:cNvSpPr txBox="1"/>
      </cdr:nvSpPr>
      <cdr:spPr>
        <a:xfrm xmlns:a="http://schemas.openxmlformats.org/drawingml/2006/main">
          <a:off x="2363702" y="687782"/>
          <a:ext cx="838313" cy="4954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/>
            <a:t>130678,0</a:t>
          </a:r>
        </a:p>
        <a:p xmlns:a="http://schemas.openxmlformats.org/drawingml/2006/main">
          <a:endParaRPr lang="ru-RU" sz="14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0.25795</cdr:x>
      <cdr:y>0.07201</cdr:y>
    </cdr:from>
    <cdr:to>
      <cdr:x>0.43035</cdr:x>
      <cdr:y>0.25488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2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0.16292</cdr:x>
      <cdr:y>0.04015</cdr:y>
    </cdr:from>
    <cdr:to>
      <cdr:x>0.33532</cdr:x>
      <cdr:y>0.22302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864096" y="20073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0.17649</cdr:x>
      <cdr:y>0.0432</cdr:y>
    </cdr:from>
    <cdr:to>
      <cdr:x>0.38014</cdr:x>
      <cdr:y>0.12241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936104" y="216024"/>
          <a:ext cx="1080120" cy="3960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dirty="0"/>
            <a:t>36375,5</a:t>
          </a:r>
        </a:p>
      </cdr:txBody>
    </cdr:sp>
  </cdr:relSizeAnchor>
  <cdr:relSizeAnchor xmlns:cdr="http://schemas.openxmlformats.org/drawingml/2006/chartDrawing">
    <cdr:from>
      <cdr:x>0.40729</cdr:x>
      <cdr:y>0.10801</cdr:y>
    </cdr:from>
    <cdr:to>
      <cdr:x>0.57969</cdr:x>
      <cdr:y>0.29089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160240" y="54006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0.42087</cdr:x>
      <cdr:y>0.05611</cdr:y>
    </cdr:from>
    <cdr:to>
      <cdr:x>0.58648</cdr:x>
      <cdr:y>0.12811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232248" y="280539"/>
          <a:ext cx="878396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dirty="0"/>
            <a:t>35179,5</a:t>
          </a:r>
        </a:p>
      </cdr:txBody>
    </cdr:sp>
  </cdr:relSizeAnchor>
  <cdr:relSizeAnchor xmlns:cdr="http://schemas.openxmlformats.org/drawingml/2006/chartDrawing">
    <cdr:from>
      <cdr:x>0.65846</cdr:x>
      <cdr:y>0.07201</cdr:y>
    </cdr:from>
    <cdr:to>
      <cdr:x>0.77914</cdr:x>
      <cdr:y>0.1319</cdr:y>
    </cdr:to>
    <cdr:sp macro="" textlink="">
      <cdr:nvSpPr>
        <cdr:cNvPr id="7" name="Выгнутая вверх стрелка 6"/>
        <cdr:cNvSpPr/>
      </cdr:nvSpPr>
      <cdr:spPr>
        <a:xfrm xmlns:a="http://schemas.openxmlformats.org/drawingml/2006/main" rot="2356335">
          <a:off x="3492388" y="360040"/>
          <a:ext cx="640088" cy="299472"/>
        </a:xfrm>
        <a:prstGeom xmlns:a="http://schemas.openxmlformats.org/drawingml/2006/main" prst="curvedDown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solidFill>
              <a:schemeClr val="tx2">
                <a:lumMod val="75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0.7467</cdr:x>
      <cdr:y>0.21602</cdr:y>
    </cdr:from>
    <cdr:to>
      <cdr:x>0.9191</cdr:x>
      <cdr:y>0.3989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960440" y="10801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0.71955</cdr:x>
      <cdr:y>0.16561</cdr:y>
    </cdr:from>
    <cdr:to>
      <cdr:x>0.89195</cdr:x>
      <cdr:y>0.34849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3816424" y="82809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b="1" dirty="0">
              <a:solidFill>
                <a:schemeClr val="accent3">
                  <a:lumMod val="10000"/>
                </a:schemeClr>
              </a:solidFill>
            </a:rPr>
            <a:t>-3,3%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0.499</cdr:x>
      <cdr:y>0.51275</cdr:y>
    </cdr:from>
    <cdr:to>
      <cdr:x>0.56</cdr:x>
      <cdr:y>0.6275</cdr:y>
    </cdr:to>
    <cdr:sp macro="" textlink="">
      <cdr:nvSpPr>
        <cdr:cNvPr id="1025" name="Text Box 1">
          <a:extLst xmlns:a="http://schemas.openxmlformats.org/drawingml/2006/main">
            <a:ext uri="{FF2B5EF4-FFF2-40B4-BE49-F238E27FC236}">
              <a16:creationId xmlns:a16="http://schemas.microsoft.com/office/drawing/2014/main" xmlns="" id="{641EA2FE-5155-40F2-ADEF-5609BECEC4CB}"/>
            </a:ext>
          </a:extLst>
        </cdr:cNvPr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3471410" y="1220017"/>
          <a:ext cx="424148" cy="27222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1">
              <a:solidFill>
                <a:srgbClr xmlns:mc="http://schemas.openxmlformats.org/markup-compatibility/2006" val="FFFFFF" mc:Ignorable="a14" a14:legacySpreadsheetColorIndex="65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cdr:spPr>
      <cdr:txBody>
        <a:bodyPr xmlns:a="http://schemas.openxmlformats.org/drawingml/2006/main" vertOverflow="clip" wrap="square" lIns="18288" tIns="0" rIns="0" bIns="0" anchor="ctr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endParaRPr lang="ru-RU"/>
        </a:p>
      </cdr:txBody>
    </cdr:sp>
  </cdr:relSizeAnchor>
  <cdr:relSizeAnchor xmlns:cdr="http://schemas.openxmlformats.org/drawingml/2006/chartDrawing">
    <cdr:from>
      <cdr:x>0.11106</cdr:x>
      <cdr:y>0.06935</cdr:y>
    </cdr:from>
    <cdr:to>
      <cdr:x>0.22253</cdr:x>
      <cdr:y>0.36413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10954" y="215127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3000" b="1" dirty="0"/>
        </a:p>
      </cdr:txBody>
    </cdr:sp>
  </cdr:relSizeAnchor>
  <cdr:relSizeAnchor xmlns:cdr="http://schemas.openxmlformats.org/drawingml/2006/chartDrawing">
    <cdr:from>
      <cdr:x>0.59006</cdr:x>
      <cdr:y>0.20753</cdr:y>
    </cdr:from>
    <cdr:to>
      <cdr:x>0.70154</cdr:x>
      <cdr:y>0.50231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4840044" y="64375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3000" b="1" dirty="0"/>
        </a:p>
        <a:p xmlns:a="http://schemas.openxmlformats.org/drawingml/2006/main">
          <a:endParaRPr lang="ru-RU" sz="3000" b="1" dirty="0"/>
        </a:p>
      </cdr:txBody>
    </cdr:sp>
  </cdr:relSizeAnchor>
  <cdr:relSizeAnchor xmlns:cdr="http://schemas.openxmlformats.org/drawingml/2006/chartDrawing">
    <cdr:from>
      <cdr:x>0.41321</cdr:x>
      <cdr:y>0.34652</cdr:y>
    </cdr:from>
    <cdr:to>
      <cdr:x>0.60254</cdr:x>
      <cdr:y>0.4</cdr:y>
    </cdr:to>
    <cdr:sp macro="" textlink="">
      <cdr:nvSpPr>
        <cdr:cNvPr id="6" name="Стрелка вправо 5"/>
        <cdr:cNvSpPr/>
      </cdr:nvSpPr>
      <cdr:spPr>
        <a:xfrm xmlns:a="http://schemas.openxmlformats.org/drawingml/2006/main" rot="1379529">
          <a:off x="3389383" y="1074899"/>
          <a:ext cx="1553046" cy="165891"/>
        </a:xfrm>
        <a:prstGeom xmlns:a="http://schemas.openxmlformats.org/drawingml/2006/main" prst="rightArrow">
          <a:avLst/>
        </a:prstGeom>
        <a:solidFill xmlns:a="http://schemas.openxmlformats.org/drawingml/2006/main">
          <a:srgbClr val="FF0000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 dirty="0">
            <a:solidFill>
              <a:srgbClr val="FF0000"/>
            </a:solidFill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sp macro="" textlink="">
      <cdr:nvSpPr>
        <cdr:cNvPr id="1025" name="Содержимое 8">
          <a:extLst xmlns:a="http://schemas.openxmlformats.org/drawingml/2006/main">
            <a:ext uri="{FF2B5EF4-FFF2-40B4-BE49-F238E27FC236}">
              <a16:creationId xmlns:a16="http://schemas.microsoft.com/office/drawing/2014/main" xmlns="" id="{C05F7211-9311-460C-8442-881B3EC3FFEC}"/>
            </a:ext>
          </a:extLst>
        </cdr:cNvPr>
        <cdr:cNvSpPr>
          <a:spLocks xmlns:a="http://schemas.openxmlformats.org/drawingml/2006/main" noGrp="1"/>
        </cdr:cNvSpPr>
      </cdr:nvSpPr>
      <cdr:spPr bwMode="auto">
        <a:xfrm xmlns:a="http://schemas.openxmlformats.org/drawingml/2006/main">
          <a:off x="0" y="0"/>
          <a:ext cx="3914775" cy="386448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91440" tIns="45720" rIns="91440" bIns="45720" anchor="t"/>
        <a:lstStyle xmlns:a="http://schemas.openxmlformats.org/drawingml/2006/main"/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1BF0FC08-5716-4908-8750-231D1757C6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201E9265-C13B-44DF-99EE-111C0B1E53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2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FB1E81-4F3A-4862-9FF1-4AE76E156FAF}" type="datetimeFigureOut">
              <a:rPr lang="ru-RU" smtClean="0"/>
              <a:t>03.12.2018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B51BD7E7-7BCA-4E6A-A421-EC130057E35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2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952D7AA-7A47-47C6-B021-C54B3377AC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2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29828A-60E8-400C-95A1-8C574CD38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7078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D5BB9F1D-0C7C-4109-B2AF-546BE2FE9B59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xfrm>
            <a:off x="1" y="5"/>
            <a:ext cx="2946400" cy="494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5" tIns="45623" rIns="91245" bIns="45623" numCol="1" anchor="t" anchorCtr="0" compatLnSpc="1">
            <a:prstTxWarp prst="textNoShape">
              <a:avLst/>
            </a:prstTxWarp>
          </a:bodyPr>
          <a:lstStyle>
            <a:lvl1pPr defTabSz="911750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3E849620-3067-41A6-B16A-9B7BF4F6D681}"/>
              </a:ext>
            </a:extLst>
          </p:cNvPr>
          <p:cNvSpPr>
            <a:spLocks noGrp="1"/>
          </p:cNvSpPr>
          <p:nvPr>
            <p:ph type="dt" idx="1"/>
          </p:nvPr>
        </p:nvSpPr>
        <p:spPr bwMode="auto">
          <a:xfrm>
            <a:off x="3851279" y="5"/>
            <a:ext cx="2944813" cy="494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5" tIns="45623" rIns="91245" bIns="45623" numCol="1" anchor="t" anchorCtr="0" compatLnSpc="1">
            <a:prstTxWarp prst="textNoShape">
              <a:avLst/>
            </a:prstTxWarp>
          </a:bodyPr>
          <a:lstStyle>
            <a:lvl1pPr algn="r" defTabSz="911750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fld id="{C339DFE2-EEAD-4721-96B5-8A3E3C1F9AFC}" type="datetimeFigureOut">
              <a:rPr lang="ru-RU"/>
              <a:pPr>
                <a:defRPr/>
              </a:pPr>
              <a:t>03.12.2018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980ED1E3-D21A-4D62-B87E-25CEF57CFBA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08" tIns="45505" rIns="91008" bIns="45505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FFB28C10-9B9E-4867-AEA6-0B0DE5FEA7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681039" y="4716706"/>
            <a:ext cx="5437187" cy="4467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5" tIns="45623" rIns="91245" bIns="456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/>
              <a:t>Образец текста</a:t>
            </a:r>
          </a:p>
          <a:p>
            <a:pPr lvl="1"/>
            <a:r>
              <a:rPr lang="ru-RU" altLang="ru-RU" noProof="0"/>
              <a:t>Второй уровень</a:t>
            </a:r>
          </a:p>
          <a:p>
            <a:pPr lvl="2"/>
            <a:r>
              <a:rPr lang="ru-RU" altLang="ru-RU" noProof="0"/>
              <a:t>Третий уровень</a:t>
            </a:r>
          </a:p>
          <a:p>
            <a:pPr lvl="3"/>
            <a:r>
              <a:rPr lang="ru-RU" altLang="ru-RU" noProof="0"/>
              <a:t>Четвертый уровень</a:t>
            </a:r>
          </a:p>
          <a:p>
            <a:pPr lvl="4"/>
            <a:r>
              <a:rPr lang="ru-RU" alt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1D1758B-A1CE-4DA9-A072-2631ED5616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xfrm>
            <a:off x="1" y="9430218"/>
            <a:ext cx="2946400" cy="49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5" tIns="45623" rIns="91245" bIns="45623" numCol="1" anchor="b" anchorCtr="0" compatLnSpc="1">
            <a:prstTxWarp prst="textNoShape">
              <a:avLst/>
            </a:prstTxWarp>
          </a:bodyPr>
          <a:lstStyle>
            <a:lvl1pPr defTabSz="911750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9C99632-98D5-459B-86B5-F93D6CBFA3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xfrm>
            <a:off x="3851279" y="9430218"/>
            <a:ext cx="2944813" cy="49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245" tIns="45623" rIns="91245" bIns="45623" numCol="1" anchor="b" anchorCtr="0" compatLnSpc="1">
            <a:prstTxWarp prst="textNoShape">
              <a:avLst/>
            </a:prstTxWarp>
          </a:bodyPr>
          <a:lstStyle>
            <a:lvl1pPr algn="r" defTabSz="911108" eaLnBrk="1" hangingPunct="1">
              <a:defRPr sz="1200" b="0">
                <a:latin typeface="Calibri" pitchFamily="34" charset="0"/>
              </a:defRPr>
            </a:lvl1pPr>
          </a:lstStyle>
          <a:p>
            <a:fld id="{E870BFC7-4B6C-4F0F-96D3-59A1910189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92749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4" y="4716706"/>
            <a:ext cx="5438775" cy="4467702"/>
          </a:xfrm>
          <a:noFill/>
        </p:spPr>
        <p:txBody>
          <a:bodyPr lIns="91108" tIns="45554" rIns="91108" bIns="45554"/>
          <a:lstStyle/>
          <a:p>
            <a:pPr eaLnBrk="1" hangingPunct="1"/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578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380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357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5571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0070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737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7001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0020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23420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23420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4959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0279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4038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9988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5850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1633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0966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83166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5589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xmlns="" id="{2F650D31-261E-4C62-80D0-61AC50B956C8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/>
              <a:t>Образец заголовка</a:t>
            </a:r>
          </a:p>
        </p:txBody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xmlns="" id="{F5D6A54D-A3F8-483A-A051-51C6F85C2F06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807D4A9E-F2FF-4EAF-A1BC-289ED40D49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B6CF4-F87B-4219-BB57-AB11FE0A0354}" type="datetime1">
              <a:rPr lang="ru-RU" altLang="ru-RU" smtClean="0"/>
              <a:t>03.12.2018</a:t>
            </a:fld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BC10377-8C62-408A-89AB-836C2DBEBF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DC53CEBA-3EF6-4E73-8DA3-D108F8315B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9FA76B-44CE-4044-B17B-99B17663289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95189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F86D66B-1C8D-49AA-B474-06D455541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F592678-D473-45C9-881E-2FEA1ADCE0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807D4A9E-F2FF-4EAF-A1BC-289ED40D49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8B77E3-6838-46E1-A398-FD2B6B08D40C}" type="datetime1">
              <a:rPr lang="ru-RU" altLang="ru-RU" smtClean="0"/>
              <a:t>03.12.2018</a:t>
            </a:fld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BC10377-8C62-408A-89AB-836C2DBEBF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DC53CEBA-3EF6-4E73-8DA3-D108F8315B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652EE1-0ED2-442E-848D-81FCA5C10E6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88561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35B5D60-8107-4C43-AF8F-BC2598ECD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260DF08-C9D2-401B-992A-F8BA51F5B6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807D4A9E-F2FF-4EAF-A1BC-289ED40D49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A75B1-7F74-4121-B7DA-92C1119759F8}" type="datetime1">
              <a:rPr lang="ru-RU" altLang="ru-RU" smtClean="0"/>
              <a:t>03.12.2018</a:t>
            </a:fld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BC10377-8C62-408A-89AB-836C2DBEBF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DC53CEBA-3EF6-4E73-8DA3-D108F8315B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D7DA1B-9940-42FF-BE76-1B19B8A7A71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52375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7A9DC2-0686-44C1-8776-772CD72DD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E28E053-903F-4A6B-BAFA-C6C1317647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9BFDA8F-A822-47E2-9A4F-91659813C9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07D4A9E-F2FF-4EAF-A1BC-289ED40D49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05E11B-FD41-4CAC-9532-07D3C33C4680}" type="datetime1">
              <a:rPr lang="ru-RU" altLang="ru-RU" smtClean="0"/>
              <a:t>03.12.2018</a:t>
            </a:fld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BC10377-8C62-408A-89AB-836C2DBEBF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DC53CEBA-3EF6-4E73-8DA3-D108F8315B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011AC-C50E-460E-810B-D5E67AFA14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19138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148FF22-8EC8-40AF-9ED6-50D34A7B9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2F5977A-EAE7-43DD-9CDC-9F3479E6C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1E81FC31-3083-46F5-AE8A-B184DC0575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9B9EC4D7-CA1D-4794-9C62-282CC4A654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D2F7E5-5A7A-4D46-B683-916399EA74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807D4A9E-F2FF-4EAF-A1BC-289ED40D49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E4A8A-D365-4812-B691-CE99025B35F1}" type="datetime1">
              <a:rPr lang="ru-RU" altLang="ru-RU" smtClean="0"/>
              <a:t>03.12.2018</a:t>
            </a:fld>
            <a:endParaRPr lang="ru-RU" alt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8BC10377-8C62-408A-89AB-836C2DBEBF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DC53CEBA-3EF6-4E73-8DA3-D108F8315B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324DA3-784F-42A1-9E84-6C2B0BBC881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71310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B48D6C7-6837-41DB-BAB3-BAF35B822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807D4A9E-F2FF-4EAF-A1BC-289ED40D49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460A57-71CF-4B00-A154-71E1168BF29B}" type="datetime1">
              <a:rPr lang="ru-RU" altLang="ru-RU" smtClean="0"/>
              <a:t>03.12.2018</a:t>
            </a:fld>
            <a:endParaRPr lang="ru-RU" alt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8BC10377-8C62-408A-89AB-836C2DBEBF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DC53CEBA-3EF6-4E73-8DA3-D108F8315B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15F781-155C-4834-9837-35E0ACC80CD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27320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807D4A9E-F2FF-4EAF-A1BC-289ED40D49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ED7C5-AB19-4F4C-BF97-989A51482243}" type="datetime1">
              <a:rPr lang="ru-RU" altLang="ru-RU" smtClean="0"/>
              <a:t>03.12.2018</a:t>
            </a:fld>
            <a:endParaRPr lang="ru-RU" alt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8BC10377-8C62-408A-89AB-836C2DBEBF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DC53CEBA-3EF6-4E73-8DA3-D108F8315B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66C083-DF39-4BD2-B7DF-7DD27AD248C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80150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9F583E2-F933-4A94-9D3C-C28CF2410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2BACE8F-B963-4438-8757-D0581AEC6D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811523B-4121-4750-8FB3-2F2F63EF00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07D4A9E-F2FF-4EAF-A1BC-289ED40D49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6F2F1-89AE-47AA-AA9B-BA90B16CF37B}" type="datetime1">
              <a:rPr lang="ru-RU" altLang="ru-RU" smtClean="0"/>
              <a:t>03.12.2018</a:t>
            </a:fld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BC10377-8C62-408A-89AB-836C2DBEBF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DC53CEBA-3EF6-4E73-8DA3-D108F8315B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826337-EBC1-4D33-AD6D-B9FAE6AB797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56250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8EBC78B-9130-49D8-ABE5-293425452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68996B88-AB81-4B8F-AD99-4C1580E3B9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CA728D2-500E-41B7-8813-907A811810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07D4A9E-F2FF-4EAF-A1BC-289ED40D49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99884-F0CC-42CC-975F-F47AFF71DC25}" type="datetime1">
              <a:rPr lang="ru-RU" altLang="ru-RU" smtClean="0"/>
              <a:t>03.12.2018</a:t>
            </a:fld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BC10377-8C62-408A-89AB-836C2DBEBF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DC53CEBA-3EF6-4E73-8DA3-D108F8315B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246001-203B-4C0A-AEE0-4EE59A8C529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05289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4091066-3684-4B14-82D6-A5117302B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6469872-C4EE-46B7-904A-3EB885B9CE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807D4A9E-F2FF-4EAF-A1BC-289ED40D49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0E19B6-1476-45FC-8D0F-8773CD714A0E}" type="datetime1">
              <a:rPr lang="ru-RU" altLang="ru-RU" smtClean="0"/>
              <a:t>03.12.2018</a:t>
            </a:fld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BC10377-8C62-408A-89AB-836C2DBEBF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DC53CEBA-3EF6-4E73-8DA3-D108F8315B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F4EDFD-2A66-4744-BDDA-A85EB92CBB0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95495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F7C90176-6AAD-49F6-8DCC-8EF800474E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192D7468-83DB-4657-8815-9B767365D5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807D4A9E-F2FF-4EAF-A1BC-289ED40D49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0E7A78-B3EC-40FF-9F34-15962F8D833D}" type="datetime1">
              <a:rPr lang="ru-RU" altLang="ru-RU" smtClean="0"/>
              <a:t>03.12.2018</a:t>
            </a:fld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8BC10377-8C62-408A-89AB-836C2DBEBF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DC53CEBA-3EF6-4E73-8DA3-D108F8315B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6321D7-3C96-4E47-ABBD-F4AFF1A1054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17899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1970142-B4EA-4EC3-8904-3B094E305BB2}" type="datetime1">
              <a:rPr lang="ru-RU" altLang="ru-RU" smtClean="0"/>
              <a:t>03.12.2018</a:t>
            </a:fld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DAEAAF2-F54D-430B-BAEC-2A7F6CAF2C4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864941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1EE2385E-E9DE-42C0-B17D-079F0DC84234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sz="1800" b="0">
              <a:latin typeface="Arial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18">
            <a:extLst>
              <a:ext uri="{FF2B5EF4-FFF2-40B4-BE49-F238E27FC236}">
                <a16:creationId xmlns:a16="http://schemas.microsoft.com/office/drawing/2014/main" xmlns="" id="{C7B73CCD-AD8C-4907-82C0-9553A5085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2B78C-304A-41F3-AA08-B416DB5B90CB}" type="datetime1">
              <a:rPr lang="ru-RU" smtClean="0"/>
              <a:t>03.12.2018</a:t>
            </a:fld>
            <a:endParaRPr lang="ru-RU" dirty="0"/>
          </a:p>
        </p:txBody>
      </p:sp>
      <p:sp>
        <p:nvSpPr>
          <p:cNvPr id="7" name="Нижний колонтитул 10">
            <a:extLst>
              <a:ext uri="{FF2B5EF4-FFF2-40B4-BE49-F238E27FC236}">
                <a16:creationId xmlns:a16="http://schemas.microsoft.com/office/drawing/2014/main" xmlns="" id="{04C38173-1974-44A5-B85C-CCC79D67A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>
            <a:extLst>
              <a:ext uri="{FF2B5EF4-FFF2-40B4-BE49-F238E27FC236}">
                <a16:creationId xmlns:a16="http://schemas.microsoft.com/office/drawing/2014/main" xmlns="" id="{83AEFD44-1EA1-408D-84BA-0FAA6C049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637A4E-129F-4B4D-AAD6-6ACFD265263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298273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xmlns="" id="{83BF3EC9-082E-4BF5-BAFF-E21D231A7D41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sz="1800" b="0">
              <a:latin typeface="Arial" charset="0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>
            <a:extLst>
              <a:ext uri="{FF2B5EF4-FFF2-40B4-BE49-F238E27FC236}">
                <a16:creationId xmlns:a16="http://schemas.microsoft.com/office/drawing/2014/main" xmlns="" id="{1362127F-F0C0-4B78-9C35-74EC080E1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A2101-57A3-43E4-8404-A1E1B2596639}" type="datetime1">
              <a:rPr lang="ru-RU" smtClean="0"/>
              <a:t>03.12.2018</a:t>
            </a:fld>
            <a:endParaRPr lang="ru-RU" dirty="0"/>
          </a:p>
        </p:txBody>
      </p:sp>
      <p:sp>
        <p:nvSpPr>
          <p:cNvPr id="9" name="Нижний колонтитул 5">
            <a:extLst>
              <a:ext uri="{FF2B5EF4-FFF2-40B4-BE49-F238E27FC236}">
                <a16:creationId xmlns:a16="http://schemas.microsoft.com/office/drawing/2014/main" xmlns="" id="{0FCE91BF-0E4B-4AD5-B611-EFACEB692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>
            <a:extLst>
              <a:ext uri="{FF2B5EF4-FFF2-40B4-BE49-F238E27FC236}">
                <a16:creationId xmlns:a16="http://schemas.microsoft.com/office/drawing/2014/main" xmlns="" id="{2B7B265D-D726-42C9-895F-A6BB341E7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fld id="{B0BE17D4-F77F-4507-A6CC-99264648082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049903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xmlns="" id="{1230AFB4-5EEE-45BA-8C1A-A8389491BE08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 sz="1800" b="0">
              <a:latin typeface="Arial" charset="0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24">
            <a:extLst>
              <a:ext uri="{FF2B5EF4-FFF2-40B4-BE49-F238E27FC236}">
                <a16:creationId xmlns:a16="http://schemas.microsoft.com/office/drawing/2014/main" xmlns="" id="{E5245922-BB90-4422-AC0D-1046394C6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BEE14-8D7A-4C07-B199-5D1F353249E3}" type="datetime1">
              <a:rPr lang="ru-RU" smtClean="0"/>
              <a:t>03.12.2018</a:t>
            </a:fld>
            <a:endParaRPr lang="ru-RU" dirty="0"/>
          </a:p>
        </p:txBody>
      </p:sp>
      <p:sp>
        <p:nvSpPr>
          <p:cNvPr id="7" name="Нижний колонтитул 28">
            <a:extLst>
              <a:ext uri="{FF2B5EF4-FFF2-40B4-BE49-F238E27FC236}">
                <a16:creationId xmlns:a16="http://schemas.microsoft.com/office/drawing/2014/main" xmlns="" id="{E7C2AB3E-2A54-48B0-835B-7AFFFF530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>
            <a:extLst>
              <a:ext uri="{FF2B5EF4-FFF2-40B4-BE49-F238E27FC236}">
                <a16:creationId xmlns:a16="http://schemas.microsoft.com/office/drawing/2014/main" xmlns="" id="{1D662C5E-F41F-4A10-A9E9-C3B6B0CBE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21315-93DE-424F-8754-82325A93BAF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087315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6">
            <a:extLst>
              <a:ext uri="{FF2B5EF4-FFF2-40B4-BE49-F238E27FC236}">
                <a16:creationId xmlns:a16="http://schemas.microsoft.com/office/drawing/2014/main" xmlns="" id="{3636CE50-0B0F-4C10-AE20-E22E6998E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3AC14-DF3A-49D3-8A30-9270006BC5FF}" type="datetime1">
              <a:rPr lang="ru-RU" smtClean="0"/>
              <a:t>03.12.2018</a:t>
            </a:fld>
            <a:endParaRPr lang="ru-RU" dirty="0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BF0255AE-F261-4514-BD6B-B12D33840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>
            <a:extLst>
              <a:ext uri="{FF2B5EF4-FFF2-40B4-BE49-F238E27FC236}">
                <a16:creationId xmlns:a16="http://schemas.microsoft.com/office/drawing/2014/main" xmlns="" id="{00B32702-3E72-455D-B495-2BCFD665E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9E5908-FDE3-497F-9B7C-74081D8760A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15509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jpe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xmlns="" id="{4AE1D484-29DF-4DDA-914F-D04CD32281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xmlns="" id="{57615026-9D11-4C8E-B521-C745AC4175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78852" name="Rectangle 4">
            <a:extLst>
              <a:ext uri="{FF2B5EF4-FFF2-40B4-BE49-F238E27FC236}">
                <a16:creationId xmlns:a16="http://schemas.microsoft.com/office/drawing/2014/main" xmlns="" id="{807D4A9E-F2FF-4EAF-A1BC-289ED40D49C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7616ADF-91C6-4E1A-A4F4-2F0FC901E189}" type="datetime1">
              <a:rPr lang="ru-RU" altLang="ru-RU" smtClean="0"/>
              <a:t>03.12.2018</a:t>
            </a:fld>
            <a:endParaRPr lang="ru-RU" altLang="ru-RU"/>
          </a:p>
        </p:txBody>
      </p:sp>
      <p:sp>
        <p:nvSpPr>
          <p:cNvPr id="78853" name="Rectangle 5">
            <a:extLst>
              <a:ext uri="{FF2B5EF4-FFF2-40B4-BE49-F238E27FC236}">
                <a16:creationId xmlns:a16="http://schemas.microsoft.com/office/drawing/2014/main" xmlns="" id="{8BC10377-8C62-408A-89AB-836C2DBEBFB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8854" name="Rectangle 6">
            <a:extLst>
              <a:ext uri="{FF2B5EF4-FFF2-40B4-BE49-F238E27FC236}">
                <a16:creationId xmlns:a16="http://schemas.microsoft.com/office/drawing/2014/main" xmlns="" id="{DC53CEBA-3EF6-4E73-8DA3-D108F8315BA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defRPr>
            </a:lvl1pPr>
          </a:lstStyle>
          <a:p>
            <a:fld id="{6B8AD086-4867-43E2-8128-1DF4718E6E67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3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0" r:id="rId8"/>
    <p:sldLayoutId id="2147484031" r:id="rId9"/>
    <p:sldLayoutId id="2147484032" r:id="rId10"/>
    <p:sldLayoutId id="2147484033" r:id="rId11"/>
    <p:sldLayoutId id="2147484035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1E1C040D-9F0C-44EC-8CD0-16B23AAFE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Дата 6">
            <a:extLst>
              <a:ext uri="{FF2B5EF4-FFF2-40B4-BE49-F238E27FC236}">
                <a16:creationId xmlns:a16="http://schemas.microsoft.com/office/drawing/2014/main" xmlns="" id="{3636CE50-0B0F-4C10-AE20-E22E6998EF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eaLnBrk="1" hangingPunct="1">
              <a:defRPr sz="1200" b="0">
                <a:solidFill>
                  <a:schemeClr val="accent1">
                    <a:shade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D4A4A34D-AD45-4547-BFF0-B8F4F36C5AD1}" type="datetime1">
              <a:rPr lang="ru-RU" smtClean="0"/>
              <a:t>03.12.2018</a:t>
            </a:fld>
            <a:endParaRPr lang="ru-RU" dirty="0"/>
          </a:p>
        </p:txBody>
      </p:sp>
      <p:sp>
        <p:nvSpPr>
          <p:cNvPr id="14" name="Нижний колонтитул 4">
            <a:extLst>
              <a:ext uri="{FF2B5EF4-FFF2-40B4-BE49-F238E27FC236}">
                <a16:creationId xmlns:a16="http://schemas.microsoft.com/office/drawing/2014/main" xmlns="" id="{BF0255AE-F261-4514-BD6B-B12D338407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rgbClr val="D38E27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Номер слайда 30">
            <a:extLst>
              <a:ext uri="{FF2B5EF4-FFF2-40B4-BE49-F238E27FC236}">
                <a16:creationId xmlns:a16="http://schemas.microsoft.com/office/drawing/2014/main" xmlns="" id="{00B32702-3E72-455D-B495-2BCFD665EC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rgbClr val="D38E27"/>
                </a:solidFill>
                <a:latin typeface="Arial" charset="0"/>
              </a:defRPr>
            </a:lvl1pPr>
          </a:lstStyle>
          <a:p>
            <a:fld id="{C7496970-5AEB-4DEB-B645-A0985F3D93F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6" r:id="rId1"/>
    <p:sldLayoutId id="2147484037" r:id="rId2"/>
    <p:sldLayoutId id="2147484038" r:id="rId3"/>
    <p:sldLayoutId id="2147484034" r:id="rId4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png"/><Relationship Id="rId5" Type="http://schemas.openxmlformats.org/officeDocument/2006/relationships/oleObject" Target="../embeddings/oleObject1.bin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consultantplus://offline/ref=E2E2D52A236F0C0AF935F6F2FA120D03B3934DD5BC52C9F679611B9B4D4F362E27E8F846384441oBmEL" TargetMode="Externa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5.jpeg"/><Relationship Id="rId5" Type="http://schemas.openxmlformats.org/officeDocument/2006/relationships/image" Target="../media/image14.emf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2.wmf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1.jpeg"/><Relationship Id="rId5" Type="http://schemas.openxmlformats.org/officeDocument/2006/relationships/chart" Target="../charts/chart5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5.emf"/><Relationship Id="rId4" Type="http://schemas.openxmlformats.org/officeDocument/2006/relationships/oleObject" Target="../embeddings/oleObject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0.png"/><Relationship Id="rId5" Type="http://schemas.openxmlformats.org/officeDocument/2006/relationships/image" Target="../media/image29.emf"/><Relationship Id="rId4" Type="http://schemas.openxmlformats.org/officeDocument/2006/relationships/oleObject" Target="../embeddings/oleObject4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3.png"/><Relationship Id="rId5" Type="http://schemas.openxmlformats.org/officeDocument/2006/relationships/image" Target="../media/image32.emf"/><Relationship Id="rId4" Type="http://schemas.openxmlformats.org/officeDocument/2006/relationships/oleObject" Target="../embeddings/oleObject5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5.jpeg"/><Relationship Id="rId5" Type="http://schemas.openxmlformats.org/officeDocument/2006/relationships/image" Target="../media/image34.emf"/><Relationship Id="rId4" Type="http://schemas.openxmlformats.org/officeDocument/2006/relationships/oleObject" Target="../embeddings/oleObject6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8.jpeg"/><Relationship Id="rId5" Type="http://schemas.openxmlformats.org/officeDocument/2006/relationships/image" Target="../media/image37.emf"/><Relationship Id="rId4" Type="http://schemas.openxmlformats.org/officeDocument/2006/relationships/oleObject" Target="../embeddings/oleObject7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>
            <a:extLst>
              <a:ext uri="{FF2B5EF4-FFF2-40B4-BE49-F238E27FC236}">
                <a16:creationId xmlns:a16="http://schemas.microsoft.com/office/drawing/2014/main" xmlns="" id="{B441A7AA-B031-466C-B849-CA7F8FAF29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3600" y="1881188"/>
            <a:ext cx="7885113" cy="478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>
                <a:schemeClr val="accent1"/>
              </a:buClr>
              <a:buSzPct val="70000"/>
              <a:buFontTx/>
              <a:buNone/>
            </a:pPr>
            <a:r>
              <a:rPr lang="ru-RU" altLang="ru-RU" sz="3600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doni MT Black" pitchFamily="18" charset="0"/>
              </a:rPr>
              <a:t>Проект бюджета</a:t>
            </a:r>
          </a:p>
          <a:p>
            <a:pPr algn="ctr" eaLnBrk="1" hangingPunct="1">
              <a:spcBef>
                <a:spcPct val="50000"/>
              </a:spcBef>
              <a:buClr>
                <a:schemeClr val="accent1"/>
              </a:buClr>
              <a:buSzPct val="70000"/>
              <a:buFontTx/>
              <a:buNone/>
            </a:pPr>
            <a:r>
              <a:rPr lang="ru-RU" altLang="ru-RU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doni MT Black" pitchFamily="18" charset="0"/>
              </a:rPr>
              <a:t> муниципального района Алексеевский на 2019 год </a:t>
            </a:r>
          </a:p>
          <a:p>
            <a:pPr algn="ctr" eaLnBrk="1" hangingPunct="1">
              <a:spcBef>
                <a:spcPct val="50000"/>
              </a:spcBef>
              <a:buClr>
                <a:schemeClr val="accent1"/>
              </a:buClr>
              <a:buSzPct val="70000"/>
              <a:buFontTx/>
              <a:buNone/>
            </a:pPr>
            <a:r>
              <a:rPr lang="ru-RU" altLang="ru-RU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doni MT Black" pitchFamily="18" charset="0"/>
              </a:rPr>
              <a:t>и плановый период </a:t>
            </a:r>
          </a:p>
          <a:p>
            <a:pPr algn="ctr" eaLnBrk="1" hangingPunct="1">
              <a:spcBef>
                <a:spcPct val="50000"/>
              </a:spcBef>
              <a:buClr>
                <a:schemeClr val="accent1"/>
              </a:buClr>
              <a:buSzPct val="70000"/>
              <a:buFontTx/>
              <a:buNone/>
            </a:pPr>
            <a:r>
              <a:rPr lang="ru-RU" altLang="ru-RU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doni MT Black" pitchFamily="18" charset="0"/>
              </a:rPr>
              <a:t>2020 и 2021 годов</a:t>
            </a:r>
          </a:p>
          <a:p>
            <a:pPr algn="ctr" eaLnBrk="1" hangingPunct="1">
              <a:spcBef>
                <a:spcPct val="50000"/>
              </a:spcBef>
              <a:buClr>
                <a:schemeClr val="accent1"/>
              </a:buClr>
              <a:buSzPct val="70000"/>
              <a:buFontTx/>
              <a:buNone/>
            </a:pPr>
            <a:r>
              <a:rPr lang="ru-RU" altLang="ru-RU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1 чтение</a:t>
            </a:r>
          </a:p>
          <a:p>
            <a:pPr algn="ctr" eaLnBrk="1" hangingPunct="1">
              <a:spcBef>
                <a:spcPct val="50000"/>
              </a:spcBef>
              <a:buClr>
                <a:schemeClr val="accent1"/>
              </a:buClr>
              <a:buSzPct val="70000"/>
              <a:buFontTx/>
              <a:buNone/>
            </a:pPr>
            <a:endParaRPr lang="ru-RU" altLang="ru-RU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doni MT Black" pitchFamily="18" charset="0"/>
            </a:endParaRPr>
          </a:p>
        </p:txBody>
      </p:sp>
      <p:sp>
        <p:nvSpPr>
          <p:cNvPr id="7172" name="Прямоугольник 3"/>
          <p:cNvSpPr>
            <a:spLocks noChangeArrowheads="1"/>
          </p:cNvSpPr>
          <p:nvPr/>
        </p:nvSpPr>
        <p:spPr bwMode="auto">
          <a:xfrm>
            <a:off x="2663825" y="333375"/>
            <a:ext cx="62293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chemeClr val="accent1"/>
              </a:buClr>
              <a:buSzPct val="70000"/>
              <a:buFontTx/>
              <a:buNone/>
            </a:pPr>
            <a:r>
              <a:rPr lang="ru-RU" altLang="ru-RU" sz="2400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ru-RU" altLang="ru-RU" sz="2000" dirty="0">
                <a:solidFill>
                  <a:srgbClr val="4D7400"/>
                </a:solidFill>
                <a:latin typeface="Elephant" pitchFamily="18" charset="0"/>
              </a:rPr>
              <a:t>Муниципальный район  Алексеевский</a:t>
            </a:r>
            <a:r>
              <a:rPr lang="ru-RU" altLang="ru-RU" sz="2000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br>
              <a:rPr lang="ru-RU" altLang="ru-RU" sz="2000" dirty="0">
                <a:solidFill>
                  <a:schemeClr val="hlink"/>
                </a:solidFill>
                <a:latin typeface="Times New Roman" pitchFamily="18" charset="0"/>
              </a:rPr>
            </a:br>
            <a:endParaRPr lang="ru-RU" altLang="ru-RU" sz="2000" dirty="0">
              <a:solidFill>
                <a:schemeClr val="hlink"/>
              </a:solidFill>
              <a:latin typeface="Times New Roman" pitchFamily="18" charset="0"/>
            </a:endParaRPr>
          </a:p>
        </p:txBody>
      </p:sp>
      <p:graphicFrame>
        <p:nvGraphicFramePr>
          <p:cNvPr id="7173" name="Object 6"/>
          <p:cNvGraphicFramePr>
            <a:graphicFrameLocks noChangeAspect="1"/>
          </p:cNvGraphicFramePr>
          <p:nvPr/>
        </p:nvGraphicFramePr>
        <p:xfrm>
          <a:off x="1331913" y="441325"/>
          <a:ext cx="827087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6" name="Рисунок" r:id="rId5" imgW="521287" imgH="648347" progId="Word.Picture.8">
                  <p:embed/>
                </p:oleObj>
              </mc:Choice>
              <mc:Fallback>
                <p:oleObj name="Рисунок" r:id="rId5" imgW="521287" imgH="648347" progId="Word.Picture.8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441325"/>
                        <a:ext cx="827087" cy="936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7224" name="SapphireHiddenControl" r:id="rId2" imgW="6095880" imgH="4067280"/>
        </mc:Choice>
        <mc:Fallback>
          <p:control name="SapphireHiddenControl" r:id="rId2" imgW="6095880" imgH="4067280">
            <p:pic>
              <p:nvPicPr>
                <p:cNvPr id="0" name="SapphireHiddenControl" hidden="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6096000" cy="40671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Скругленный прямоугольник 7"/>
          <p:cNvGrpSpPr>
            <a:grpSpLocks/>
          </p:cNvGrpSpPr>
          <p:nvPr/>
        </p:nvGrpSpPr>
        <p:grpSpPr bwMode="auto">
          <a:xfrm>
            <a:off x="71500" y="80857"/>
            <a:ext cx="8929435" cy="1151900"/>
            <a:chOff x="399" y="622"/>
            <a:chExt cx="5069" cy="926"/>
          </a:xfrm>
        </p:grpSpPr>
        <p:pic>
          <p:nvPicPr>
            <p:cNvPr id="3" name="Скругленный прямоугольник 7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" y="622"/>
              <a:ext cx="5069" cy="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 Box 15"/>
            <p:cNvSpPr txBox="1">
              <a:spLocks noChangeArrowheads="1"/>
            </p:cNvSpPr>
            <p:nvPr/>
          </p:nvSpPr>
          <p:spPr bwMode="auto">
            <a:xfrm>
              <a:off x="440" y="729"/>
              <a:ext cx="4923" cy="747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3200"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fol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6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sz="2400" dirty="0">
                  <a:solidFill>
                    <a:schemeClr val="hlink"/>
                  </a:solidFill>
                  <a:latin typeface="Times New Roman" pitchFamily="18" charset="0"/>
                  <a:cs typeface="Times New Roman" pitchFamily="18" charset="0"/>
                </a:rPr>
                <a:t>Составление проекта  районного бюджета основывается на:</a:t>
              </a:r>
            </a:p>
          </p:txBody>
        </p:sp>
      </p:grpSp>
      <p:pic>
        <p:nvPicPr>
          <p:cNvPr id="5" name="Picture 3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3" y="1367314"/>
            <a:ext cx="2364605" cy="4740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652128" y="1367314"/>
            <a:ext cx="613234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1" hangingPunct="1">
              <a:defRPr/>
            </a:pPr>
            <a:endParaRPr lang="ru-RU" sz="1600" dirty="0">
              <a:solidFill>
                <a:srgbClr val="000000"/>
              </a:solidFill>
            </a:endParaRPr>
          </a:p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Бюджетном послании Президента Российской </a:t>
            </a:r>
          </a:p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</a:t>
            </a:r>
            <a:endParaRPr lang="ru-RU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6"/>
            </a:endParaRPr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652129" y="2312876"/>
            <a:ext cx="6132339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1" hangingPunct="1">
              <a:defRPr/>
            </a:pPr>
            <a:endParaRPr lang="ru-RU" sz="1800" dirty="0">
              <a:solidFill>
                <a:srgbClr val="000000"/>
              </a:solidFill>
            </a:endParaRPr>
          </a:p>
          <a:p>
            <a:pPr lvl="0" eaLnBrk="1" hangingPunct="1">
              <a:defRPr/>
            </a:pPr>
            <a:endParaRPr lang="ru-RU" sz="1800" dirty="0">
              <a:solidFill>
                <a:srgbClr val="000000"/>
              </a:solidFill>
            </a:endParaRPr>
          </a:p>
          <a:p>
            <a:pPr lvl="0" eaLnBrk="1" hangingPunct="1">
              <a:defRPr/>
            </a:pPr>
            <a:endParaRPr lang="ru-RU" dirty="0">
              <a:solidFill>
                <a:srgbClr val="DBDAC2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4BFF7DB-293C-4EF4-B444-61F10379EA45}"/>
              </a:ext>
            </a:extLst>
          </p:cNvPr>
          <p:cNvSpPr txBox="1"/>
          <p:nvPr/>
        </p:nvSpPr>
        <p:spPr>
          <a:xfrm>
            <a:off x="2664744" y="2204864"/>
            <a:ext cx="6192688" cy="720081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Бюджетном п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ослании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Губернатора Самарской  области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664743" y="3176971"/>
            <a:ext cx="6119517" cy="8224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/>
            <a:r>
              <a:rPr lang="ru-RU" alt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Основных  направлениях  бюджетной и  налоговой политики Муниципального  района  Алексеевский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706835" y="4185084"/>
            <a:ext cx="6119516" cy="833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</a:t>
            </a:r>
          </a:p>
          <a:p>
            <a:pPr lvl="0" algn="ctr" eaLnBrk="1" hangingPunct="1">
              <a:defRPr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Алексеевский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691905" y="5193196"/>
            <a:ext cx="6092355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программах муниципального </a:t>
            </a:r>
          </a:p>
          <a:p>
            <a:pPr lvl="0" algn="ctr" eaLnBrk="1" hangingPunct="1">
              <a:defRPr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Алексеевский</a:t>
            </a:r>
          </a:p>
        </p:txBody>
      </p:sp>
    </p:spTree>
    <p:extLst>
      <p:ext uri="{BB962C8B-B14F-4D97-AF65-F5344CB8AC3E}">
        <p14:creationId xmlns:p14="http://schemas.microsoft.com/office/powerpoint/2010/main" val="1673625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-180975" y="10953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Calibri" pitchFamily="34" charset="0"/>
            </a:endParaRPr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900113" y="1412875"/>
            <a:ext cx="3455987" cy="1439863"/>
          </a:xfrm>
          <a:prstGeom prst="roundRect">
            <a:avLst>
              <a:gd name="adj" fmla="val 16667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Calibri" pitchFamily="34" charset="0"/>
            </a:endParaRPr>
          </a:p>
        </p:txBody>
      </p:sp>
      <p:sp>
        <p:nvSpPr>
          <p:cNvPr id="10245" name="AutoShape 5"/>
          <p:cNvSpPr>
            <a:spLocks noChangeArrowheads="1"/>
          </p:cNvSpPr>
          <p:nvPr/>
        </p:nvSpPr>
        <p:spPr bwMode="auto">
          <a:xfrm>
            <a:off x="4827588" y="1412714"/>
            <a:ext cx="3485191" cy="1440024"/>
          </a:xfrm>
          <a:prstGeom prst="roundRect">
            <a:avLst>
              <a:gd name="adj" fmla="val 16667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38100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Calibri" pitchFamily="34" charset="0"/>
            </a:endParaRPr>
          </a:p>
        </p:txBody>
      </p:sp>
      <p:sp>
        <p:nvSpPr>
          <p:cNvPr id="31754" name="AutoShape 6">
            <a:extLst>
              <a:ext uri="{FF2B5EF4-FFF2-40B4-BE49-F238E27FC236}">
                <a16:creationId xmlns:a16="http://schemas.microsoft.com/office/drawing/2014/main" xmlns="" id="{58D8BEE7-B042-4D05-B0AE-6390AF292D29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3960934" y="2960948"/>
            <a:ext cx="1511300" cy="12239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0" b="0" dirty="0">
              <a:ln w="76200">
                <a:solidFill>
                  <a:srgbClr val="FF0000"/>
                </a:solidFill>
              </a:ln>
              <a:solidFill>
                <a:srgbClr val="FF0000"/>
              </a:solidFill>
              <a:latin typeface="+mn-lt"/>
            </a:endParaRPr>
          </a:p>
        </p:txBody>
      </p:sp>
      <p:sp>
        <p:nvSpPr>
          <p:cNvPr id="31751" name="AutoShape 7">
            <a:extLst>
              <a:ext uri="{FF2B5EF4-FFF2-40B4-BE49-F238E27FC236}">
                <a16:creationId xmlns:a16="http://schemas.microsoft.com/office/drawing/2014/main" xmlns="" id="{346BEBF5-14AD-48BC-B257-F0CA426E2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3630" y="4568056"/>
            <a:ext cx="3657599" cy="1585914"/>
          </a:xfrm>
          <a:prstGeom prst="flowChartTerminator">
            <a:avLst/>
          </a:prstGeom>
          <a:gradFill>
            <a:gsLst>
              <a:gs pos="0">
                <a:srgbClr val="FF0066">
                  <a:tint val="66000"/>
                  <a:satMod val="160000"/>
                </a:srgbClr>
              </a:gs>
              <a:gs pos="50000">
                <a:srgbClr val="FF99CC"/>
              </a:gs>
              <a:gs pos="100000">
                <a:srgbClr val="FF0066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</a:gradFill>
          <a:ln w="38100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b="0" dirty="0">
              <a:latin typeface="+mn-lt"/>
            </a:endParaRPr>
          </a:p>
        </p:txBody>
      </p:sp>
      <p:sp>
        <p:nvSpPr>
          <p:cNvPr id="10250" name="WordArt 8"/>
          <p:cNvSpPr>
            <a:spLocks noChangeArrowheads="1" noChangeShapeType="1" noTextEdit="1"/>
          </p:cNvSpPr>
          <p:nvPr/>
        </p:nvSpPr>
        <p:spPr bwMode="auto">
          <a:xfrm>
            <a:off x="1097099" y="1933669"/>
            <a:ext cx="288131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 dirty="0">
                <a:ln w="38100">
                  <a:solidFill>
                    <a:srgbClr val="9900FF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Bookman Old Style"/>
              </a:rPr>
              <a:t>Доходы</a:t>
            </a:r>
          </a:p>
        </p:txBody>
      </p:sp>
      <p:sp>
        <p:nvSpPr>
          <p:cNvPr id="10251" name="WordArt 9"/>
          <p:cNvSpPr>
            <a:spLocks noChangeArrowheads="1" noChangeShapeType="1" noTextEdit="1"/>
          </p:cNvSpPr>
          <p:nvPr/>
        </p:nvSpPr>
        <p:spPr bwMode="auto">
          <a:xfrm>
            <a:off x="4228032" y="4713313"/>
            <a:ext cx="24384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 dirty="0">
                <a:ln w="38100">
                  <a:solidFill>
                    <a:srgbClr val="9900FF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Bookman Old Style"/>
              </a:rPr>
              <a:t>Дефицит</a:t>
            </a:r>
          </a:p>
        </p:txBody>
      </p:sp>
      <p:sp>
        <p:nvSpPr>
          <p:cNvPr id="10252" name="WordArt 10"/>
          <p:cNvSpPr>
            <a:spLocks noChangeArrowheads="1" noChangeShapeType="1" noTextEdit="1"/>
          </p:cNvSpPr>
          <p:nvPr/>
        </p:nvSpPr>
        <p:spPr bwMode="auto">
          <a:xfrm>
            <a:off x="5368131" y="1933669"/>
            <a:ext cx="2735262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 dirty="0">
                <a:ln w="38100">
                  <a:solidFill>
                    <a:srgbClr val="9900FF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Bookman Old Style"/>
              </a:rPr>
              <a:t>Расходы</a:t>
            </a:r>
          </a:p>
        </p:txBody>
      </p:sp>
      <p:sp>
        <p:nvSpPr>
          <p:cNvPr id="10253" name="WordArt 11"/>
          <p:cNvSpPr>
            <a:spLocks noChangeArrowheads="1" noChangeShapeType="1" noTextEdit="1"/>
          </p:cNvSpPr>
          <p:nvPr/>
        </p:nvSpPr>
        <p:spPr bwMode="auto">
          <a:xfrm>
            <a:off x="1096411" y="3059499"/>
            <a:ext cx="190817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667"/>
              </a:avLst>
            </a:prstTxWarp>
          </a:bodyPr>
          <a:lstStyle/>
          <a:p>
            <a:r>
              <a:rPr lang="ru-RU" sz="4000" kern="10" dirty="0">
                <a:ln w="317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99CC00"/>
                </a:solidFill>
                <a:latin typeface="Times New Roman"/>
                <a:cs typeface="Times New Roman"/>
              </a:rPr>
              <a:t>130 678,0</a:t>
            </a:r>
          </a:p>
        </p:txBody>
      </p:sp>
      <p:sp>
        <p:nvSpPr>
          <p:cNvPr id="10254" name="WordArt 12"/>
          <p:cNvSpPr>
            <a:spLocks noChangeArrowheads="1" noChangeShapeType="1" noTextEdit="1"/>
          </p:cNvSpPr>
          <p:nvPr/>
        </p:nvSpPr>
        <p:spPr bwMode="auto">
          <a:xfrm>
            <a:off x="4655070" y="5482097"/>
            <a:ext cx="1619250" cy="64823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200" kern="10" dirty="0">
                <a:ln w="317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3300"/>
                </a:solidFill>
                <a:latin typeface="Times New Roman"/>
                <a:cs typeface="Times New Roman"/>
              </a:rPr>
              <a:t>-4 408,8</a:t>
            </a:r>
          </a:p>
        </p:txBody>
      </p:sp>
      <p:sp>
        <p:nvSpPr>
          <p:cNvPr id="10255" name="WordArt 13"/>
          <p:cNvSpPr>
            <a:spLocks noChangeArrowheads="1" noChangeShapeType="1" noTextEdit="1"/>
          </p:cNvSpPr>
          <p:nvPr/>
        </p:nvSpPr>
        <p:spPr bwMode="auto">
          <a:xfrm>
            <a:off x="6369679" y="3069432"/>
            <a:ext cx="1943100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4000" kern="10" dirty="0">
                <a:ln w="317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99CC00"/>
                </a:solidFill>
                <a:latin typeface="Times New Roman"/>
                <a:cs typeface="Times New Roman"/>
              </a:rPr>
              <a:t>135 086,8</a:t>
            </a:r>
          </a:p>
        </p:txBody>
      </p:sp>
      <p:sp>
        <p:nvSpPr>
          <p:cNvPr id="10256" name="Text Box 17"/>
          <p:cNvSpPr txBox="1">
            <a:spLocks noChangeArrowheads="1"/>
          </p:cNvSpPr>
          <p:nvPr/>
        </p:nvSpPr>
        <p:spPr bwMode="auto">
          <a:xfrm>
            <a:off x="1033463" y="133350"/>
            <a:ext cx="75882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000" dirty="0">
                <a:solidFill>
                  <a:schemeClr val="hlink"/>
                </a:solidFill>
                <a:latin typeface="Times New Roman" pitchFamily="18" charset="0"/>
              </a:rPr>
              <a:t>Основные параметры бюджета на 2019 год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000" dirty="0">
                <a:solidFill>
                  <a:schemeClr val="hlink"/>
                </a:solidFill>
                <a:latin typeface="Times New Roman" pitchFamily="18" charset="0"/>
              </a:rPr>
              <a:t> (тыс. рублей)</a:t>
            </a:r>
          </a:p>
        </p:txBody>
      </p:sp>
      <p:pic>
        <p:nvPicPr>
          <p:cNvPr id="51202" name="Picture 2" descr="https://st.depositphotos.com/1000765/1328/i/950/depositphotos_13283453-stock-photo-3d-small-thoughts-and-incom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3857628"/>
            <a:ext cx="2643206" cy="2643207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8" name="Содержимое 4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307784330"/>
              </p:ext>
            </p:extLst>
          </p:nvPr>
        </p:nvGraphicFramePr>
        <p:xfrm>
          <a:off x="311150" y="1473200"/>
          <a:ext cx="5586413" cy="461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0" name="Worksheet" r:id="rId4" imgW="6058013" imgH="5010237" progId="Excel.Sheet.8">
                  <p:embed/>
                </p:oleObj>
              </mc:Choice>
              <mc:Fallback>
                <p:oleObj name="Worksheet" r:id="rId4" imgW="6058013" imgH="5010237" progId="Excel.Sheet.8">
                  <p:embed/>
                  <p:pic>
                    <p:nvPicPr>
                      <p:cNvPr id="0" name="Picture 2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150" y="1473200"/>
                        <a:ext cx="5586413" cy="4619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5" name="Заголовок 1">
            <a:extLst>
              <a:ext uri="{FF2B5EF4-FFF2-40B4-BE49-F238E27FC236}">
                <a16:creationId xmlns:a16="http://schemas.microsoft.com/office/drawing/2014/main" xmlns="" id="{C60209A4-FF3A-4EBF-B51C-B6BF9AECF6C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76263" y="274638"/>
            <a:ext cx="8316912" cy="77787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ru-RU" altLang="ru-RU" sz="3400" dirty="0">
                <a:solidFill>
                  <a:schemeClr val="hlink"/>
                </a:solidFill>
              </a:rPr>
              <a:t>Структура доходов бюджета в 2019 году</a:t>
            </a:r>
          </a:p>
        </p:txBody>
      </p:sp>
      <p:pic>
        <p:nvPicPr>
          <p:cNvPr id="11284" name="Picture 20" descr="https://i.pinimg.com/736x/5e/f8/90/5ef8909b5b347b10d42d6a11df8b53f4--d-figures-white-ma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157" y="1500174"/>
            <a:ext cx="2676110" cy="450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47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179691"/>
              </p:ext>
            </p:extLst>
          </p:nvPr>
        </p:nvGraphicFramePr>
        <p:xfrm>
          <a:off x="3779913" y="1517082"/>
          <a:ext cx="5004556" cy="4887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C60209A4-FF3A-4EBF-B51C-B6BF9AECF6C5}"/>
              </a:ext>
            </a:extLst>
          </p:cNvPr>
          <p:cNvSpPr txBox="1">
            <a:spLocks/>
          </p:cNvSpPr>
          <p:nvPr/>
        </p:nvSpPr>
        <p:spPr bwMode="auto">
          <a:xfrm>
            <a:off x="576263" y="274638"/>
            <a:ext cx="8316912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2600" b="0" dirty="0">
                <a:solidFill>
                  <a:schemeClr val="hlink"/>
                </a:solidFill>
              </a:rPr>
              <a:t>Динамика доходов бюджета за 2017-2019 годы</a:t>
            </a:r>
          </a:p>
        </p:txBody>
      </p:sp>
      <p:pic>
        <p:nvPicPr>
          <p:cNvPr id="31750" name="Picture 6" descr="http://leanaxis.com/wp-content/uploads/DemandSpikes-HowToServiceThe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98335"/>
            <a:ext cx="3168352" cy="3708412"/>
          </a:xfrm>
          <a:prstGeom prst="rect">
            <a:avLst/>
          </a:prstGeom>
          <a:solidFill>
            <a:schemeClr val="accent1">
              <a:alpha val="38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828285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323850" y="390525"/>
            <a:ext cx="882015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600" dirty="0">
                <a:solidFill>
                  <a:schemeClr val="accent1">
                    <a:lumMod val="50000"/>
                  </a:schemeClr>
                </a:solidFill>
                <a:latin typeface="Bodoni MT Black" pitchFamily="18" charset="0"/>
              </a:rPr>
              <a:t>Прогноз налоговых и неналоговых доходов бюджета </a:t>
            </a:r>
            <a:endParaRPr lang="ru-RU" altLang="ru-RU" sz="2600" dirty="0">
              <a:solidFill>
                <a:schemeClr val="accent1">
                  <a:lumMod val="50000"/>
                </a:schemeClr>
              </a:solidFill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600" dirty="0">
                <a:solidFill>
                  <a:schemeClr val="accent1">
                    <a:lumMod val="50000"/>
                  </a:schemeClr>
                </a:solidFill>
                <a:latin typeface="Bodoni MT Black" pitchFamily="18" charset="0"/>
              </a:rPr>
              <a:t>на 2019 год, тыс. руб.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b="0" dirty="0">
                <a:solidFill>
                  <a:srgbClr val="800000"/>
                </a:solidFill>
                <a:latin typeface="Bookman Old Style" pitchFamily="18" charset="0"/>
              </a:rPr>
              <a:t> </a:t>
            </a:r>
          </a:p>
        </p:txBody>
      </p:sp>
      <p:pic>
        <p:nvPicPr>
          <p:cNvPr id="12306" name="Picture 18" descr="https://otvet.imgsmail.ru/download/225161386_ba1d0110e30691794d299226bfbb1aeb_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1643050"/>
            <a:ext cx="2844316" cy="413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189448748"/>
              </p:ext>
            </p:extLst>
          </p:nvPr>
        </p:nvGraphicFramePr>
        <p:xfrm>
          <a:off x="3671900" y="1412776"/>
          <a:ext cx="5303912" cy="5000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20" name="Group 60">
            <a:extLst>
              <a:ext uri="{FF2B5EF4-FFF2-40B4-BE49-F238E27FC236}">
                <a16:creationId xmlns:a16="http://schemas.microsoft.com/office/drawing/2014/main" xmlns="" id="{63694641-C191-4B04-BE35-E02C882251C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58097220"/>
              </p:ext>
            </p:extLst>
          </p:nvPr>
        </p:nvGraphicFramePr>
        <p:xfrm>
          <a:off x="287338" y="1190203"/>
          <a:ext cx="8496300" cy="5463128"/>
        </p:xfrm>
        <a:graphic>
          <a:graphicData uri="http://schemas.openxmlformats.org/drawingml/2006/table">
            <a:tbl>
              <a:tblPr/>
              <a:tblGrid>
                <a:gridCol w="3095625">
                  <a:extLst>
                    <a:ext uri="{9D8B030D-6E8A-4147-A177-3AD203B41FA5}">
                      <a16:colId xmlns:a16="http://schemas.microsoft.com/office/drawing/2014/main" xmlns="" val="1325949035"/>
                    </a:ext>
                  </a:extLst>
                </a:gridCol>
                <a:gridCol w="1800225">
                  <a:extLst>
                    <a:ext uri="{9D8B030D-6E8A-4147-A177-3AD203B41FA5}">
                      <a16:colId xmlns:a16="http://schemas.microsoft.com/office/drawing/2014/main" xmlns="" val="3846319046"/>
                    </a:ext>
                  </a:extLst>
                </a:gridCol>
                <a:gridCol w="1728787">
                  <a:extLst>
                    <a:ext uri="{9D8B030D-6E8A-4147-A177-3AD203B41FA5}">
                      <a16:colId xmlns:a16="http://schemas.microsoft.com/office/drawing/2014/main" xmlns="" val="3246106019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xmlns="" val="2013204861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xmlns="" val="4276401511"/>
                    </a:ext>
                  </a:extLst>
                </a:gridCol>
              </a:tblGrid>
              <a:tr h="76263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 показателей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поступлений в 2018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 прогноза 2019 года  к оценке 2018  года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804630"/>
                  </a:ext>
                </a:extLst>
              </a:tr>
              <a:tr h="3240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сумме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4336075"/>
                  </a:ext>
                </a:extLst>
              </a:tr>
              <a:tr h="3758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доходы всего,        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29109,8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28840,0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-269,8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99,1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0187445"/>
                  </a:ext>
                </a:extLst>
              </a:tr>
              <a:tr h="3819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21700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22040,0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+ 340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101,6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84016069"/>
                  </a:ext>
                </a:extLst>
              </a:tr>
              <a:tr h="7389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 взимаемый в связи с применением упрощенной системы налогообложения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1700,0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1700,0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424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Патент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126,1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126,0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- 0,1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99,9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16980048"/>
                  </a:ext>
                </a:extLst>
              </a:tr>
              <a:tr h="5167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налог на вмененный доход для отдельных видов деятельности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1900,0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+100,0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105,6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0422302"/>
                  </a:ext>
                </a:extLst>
              </a:tr>
              <a:tr h="5181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сельскохозяйственный налог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1733,7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1014,0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-719,7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58,5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2742258"/>
                  </a:ext>
                </a:extLst>
              </a:tr>
              <a:tr h="2875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Госпошлина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2050,0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2060,0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+10,0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100,5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11761446"/>
                  </a:ext>
                </a:extLst>
              </a:tr>
            </a:tbl>
          </a:graphicData>
        </a:graphic>
      </p:graphicFrame>
      <p:sp>
        <p:nvSpPr>
          <p:cNvPr id="13370" name="Text Box 64"/>
          <p:cNvSpPr txBox="1">
            <a:spLocks noChangeArrowheads="1"/>
          </p:cNvSpPr>
          <p:nvPr/>
        </p:nvSpPr>
        <p:spPr bwMode="auto">
          <a:xfrm>
            <a:off x="539552" y="80628"/>
            <a:ext cx="817108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Динамика поступлений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налоговых доходов бюджета в 2018 и 2019 годах, тыс. руб.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0916199"/>
              </p:ext>
            </p:extLst>
          </p:nvPr>
        </p:nvGraphicFramePr>
        <p:xfrm>
          <a:off x="193675" y="2074863"/>
          <a:ext cx="8629650" cy="4568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4340" name="Прямая со стрелкой 11"/>
          <p:cNvCxnSpPr>
            <a:cxnSpLocks noChangeShapeType="1"/>
          </p:cNvCxnSpPr>
          <p:nvPr/>
        </p:nvCxnSpPr>
        <p:spPr bwMode="auto">
          <a:xfrm>
            <a:off x="4508500" y="2024063"/>
            <a:ext cx="0" cy="0"/>
          </a:xfrm>
          <a:prstGeom prst="straightConnector1">
            <a:avLst/>
          </a:prstGeom>
          <a:noFill/>
          <a:ln w="31750" algn="ctr">
            <a:solidFill>
              <a:schemeClr val="bg1"/>
            </a:solidFill>
            <a:prstDash val="sys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xmlns="" id="{003B81B8-B38C-483A-8D6C-FC8C8F66EE49}"/>
              </a:ext>
            </a:extLst>
          </p:cNvPr>
          <p:cNvSpPr txBox="1">
            <a:spLocks/>
          </p:cNvSpPr>
          <p:nvPr/>
        </p:nvSpPr>
        <p:spPr bwMode="auto">
          <a:xfrm>
            <a:off x="7345132" y="1848227"/>
            <a:ext cx="1439652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18288" bIns="0" anchor="b"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>
              <a:defRPr/>
            </a:pPr>
            <a:r>
              <a:rPr lang="ru-RU" sz="1400" dirty="0">
                <a:latin typeface="+mj-lt"/>
                <a:ea typeface="+mj-ea"/>
                <a:cs typeface="+mj-cs"/>
              </a:rPr>
              <a:t>тыс. рублей</a:t>
            </a:r>
          </a:p>
        </p:txBody>
      </p:sp>
      <p:sp>
        <p:nvSpPr>
          <p:cNvPr id="14346" name="Text Box 17"/>
          <p:cNvSpPr txBox="1">
            <a:spLocks noChangeArrowheads="1"/>
          </p:cNvSpPr>
          <p:nvPr/>
        </p:nvSpPr>
        <p:spPr bwMode="auto">
          <a:xfrm>
            <a:off x="323850" y="-20638"/>
            <a:ext cx="8640763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200" b="0">
              <a:latin typeface="Arial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>
                <a:solidFill>
                  <a:schemeClr val="hlink"/>
                </a:solidFill>
                <a:latin typeface="Bodoni MT Black" pitchFamily="18" charset="0"/>
              </a:rPr>
              <a:t>Динамика поступлений налога на доходы физических лиц</a:t>
            </a:r>
          </a:p>
        </p:txBody>
      </p:sp>
      <p:pic>
        <p:nvPicPr>
          <p:cNvPr id="14351" name="Picture 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692696"/>
            <a:ext cx="2812544" cy="1548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13B5F8-F044-427F-AECD-C413F207507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43508" y="408621"/>
            <a:ext cx="9000492" cy="34605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600" cap="all" dirty="0">
                <a:ln w="10541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48000" endA="300" endPos="55000" dir="5400000" sy="-90000" algn="bl" rotWithShape="0"/>
                </a:effectLst>
                <a:latin typeface="Georgia" pitchFamily="18" charset="0"/>
                <a:cs typeface="Arial" charset="0"/>
              </a:rPr>
              <a:t>Прогноз неналоговых доходов районного бюджета, тыс. рублей</a:t>
            </a:r>
          </a:p>
        </p:txBody>
      </p:sp>
      <p:graphicFrame>
        <p:nvGraphicFramePr>
          <p:cNvPr id="3" name="Содержимое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93590273"/>
              </p:ext>
            </p:extLst>
          </p:nvPr>
        </p:nvGraphicFramePr>
        <p:xfrm>
          <a:off x="446336" y="3356749"/>
          <a:ext cx="8202613" cy="3101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365" name="TextBox 25"/>
          <p:cNvSpPr txBox="1">
            <a:spLocks noChangeArrowheads="1"/>
          </p:cNvSpPr>
          <p:nvPr/>
        </p:nvSpPr>
        <p:spPr bwMode="auto">
          <a:xfrm>
            <a:off x="5746729" y="5001029"/>
            <a:ext cx="21955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0" dirty="0">
                <a:solidFill>
                  <a:srgbClr val="FF0000"/>
                </a:solidFill>
                <a:latin typeface="Arial Black" pitchFamily="34" charset="0"/>
              </a:rPr>
              <a:t>-926,2</a:t>
            </a:r>
            <a:r>
              <a:rPr lang="ru-RU" altLang="ru-RU" sz="1600" b="0" dirty="0">
                <a:solidFill>
                  <a:srgbClr val="FF0000"/>
                </a:solidFill>
                <a:latin typeface="Arial Black" pitchFamily="34" charset="0"/>
              </a:rPr>
              <a:t>тыс. руб</a:t>
            </a:r>
            <a:r>
              <a:rPr lang="ru-RU" altLang="ru-RU" sz="1400" b="0" dirty="0">
                <a:solidFill>
                  <a:srgbClr val="FF0000"/>
                </a:solidFill>
                <a:latin typeface="Arial Black" pitchFamily="34" charset="0"/>
              </a:rPr>
              <a:t>.</a:t>
            </a:r>
          </a:p>
        </p:txBody>
      </p:sp>
      <p:sp>
        <p:nvSpPr>
          <p:cNvPr id="15366" name="TextBox 26"/>
          <p:cNvSpPr txBox="1">
            <a:spLocks noChangeArrowheads="1"/>
          </p:cNvSpPr>
          <p:nvPr/>
        </p:nvSpPr>
        <p:spPr bwMode="auto">
          <a:xfrm>
            <a:off x="5997370" y="4575326"/>
            <a:ext cx="133191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b="0" dirty="0">
                <a:solidFill>
                  <a:srgbClr val="FF0000"/>
                </a:solidFill>
                <a:latin typeface="Arial Black" pitchFamily="34" charset="0"/>
              </a:rPr>
              <a:t>-12,7%</a:t>
            </a:r>
          </a:p>
        </p:txBody>
      </p:sp>
      <p:sp>
        <p:nvSpPr>
          <p:cNvPr id="33" name="Полилиния 32">
            <a:extLst>
              <a:ext uri="{FF2B5EF4-FFF2-40B4-BE49-F238E27FC236}">
                <a16:creationId xmlns:a16="http://schemas.microsoft.com/office/drawing/2014/main" xmlns="" id="{FCA481B4-A2FB-4D2E-B94D-F42BF6197A95}"/>
              </a:ext>
            </a:extLst>
          </p:cNvPr>
          <p:cNvSpPr/>
          <p:nvPr/>
        </p:nvSpPr>
        <p:spPr bwMode="auto">
          <a:xfrm>
            <a:off x="5180598" y="1520788"/>
            <a:ext cx="3429584" cy="1116436"/>
          </a:xfrm>
          <a:custGeom>
            <a:avLst/>
            <a:gdLst>
              <a:gd name="connsiteX0" fmla="*/ 0 w 2342949"/>
              <a:gd name="connsiteY0" fmla="*/ 0 h 937179"/>
              <a:gd name="connsiteX1" fmla="*/ 1874360 w 2342949"/>
              <a:gd name="connsiteY1" fmla="*/ 0 h 937179"/>
              <a:gd name="connsiteX2" fmla="*/ 2342949 w 2342949"/>
              <a:gd name="connsiteY2" fmla="*/ 468590 h 937179"/>
              <a:gd name="connsiteX3" fmla="*/ 1874360 w 2342949"/>
              <a:gd name="connsiteY3" fmla="*/ 937179 h 937179"/>
              <a:gd name="connsiteX4" fmla="*/ 0 w 2342949"/>
              <a:gd name="connsiteY4" fmla="*/ 937179 h 937179"/>
              <a:gd name="connsiteX5" fmla="*/ 468590 w 2342949"/>
              <a:gd name="connsiteY5" fmla="*/ 468590 h 937179"/>
              <a:gd name="connsiteX6" fmla="*/ 0 w 2342949"/>
              <a:gd name="connsiteY6" fmla="*/ 0 h 937179"/>
              <a:gd name="connsiteX0" fmla="*/ 0 w 2342949"/>
              <a:gd name="connsiteY0" fmla="*/ 0 h 937179"/>
              <a:gd name="connsiteX1" fmla="*/ 1874360 w 2342949"/>
              <a:gd name="connsiteY1" fmla="*/ 0 h 937179"/>
              <a:gd name="connsiteX2" fmla="*/ 2342949 w 2342949"/>
              <a:gd name="connsiteY2" fmla="*/ 468590 h 937179"/>
              <a:gd name="connsiteX3" fmla="*/ 1874360 w 2342949"/>
              <a:gd name="connsiteY3" fmla="*/ 937179 h 937179"/>
              <a:gd name="connsiteX4" fmla="*/ 0 w 2342949"/>
              <a:gd name="connsiteY4" fmla="*/ 937179 h 937179"/>
              <a:gd name="connsiteX5" fmla="*/ 373514 w 2342949"/>
              <a:gd name="connsiteY5" fmla="*/ 468052 h 937179"/>
              <a:gd name="connsiteX6" fmla="*/ 0 w 2342949"/>
              <a:gd name="connsiteY6" fmla="*/ 0 h 937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2949" h="937179">
                <a:moveTo>
                  <a:pt x="0" y="0"/>
                </a:moveTo>
                <a:lnTo>
                  <a:pt x="1874360" y="0"/>
                </a:lnTo>
                <a:lnTo>
                  <a:pt x="2342949" y="468590"/>
                </a:lnTo>
                <a:lnTo>
                  <a:pt x="1874360" y="937179"/>
                </a:lnTo>
                <a:lnTo>
                  <a:pt x="0" y="937179"/>
                </a:lnTo>
                <a:lnTo>
                  <a:pt x="373514" y="468052"/>
                </a:lnTo>
                <a:lnTo>
                  <a:pt x="0" y="0"/>
                </a:lnTo>
                <a:close/>
              </a:path>
            </a:pathLst>
          </a:custGeom>
          <a:solidFill>
            <a:srgbClr val="FF99FF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524597" tIns="18669" rIns="487258" bIns="18669" spcCol="1270" anchor="ctr"/>
          <a:lstStyle/>
          <a:p>
            <a:pPr algn="ctr" defTabSz="6223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400" b="0" dirty="0">
                <a:solidFill>
                  <a:srgbClr val="7030A0"/>
                </a:solidFill>
                <a:latin typeface="Arial Black" pitchFamily="34" charset="0"/>
              </a:rPr>
              <a:t>Непостоянный характер  </a:t>
            </a:r>
          </a:p>
          <a:p>
            <a:pPr algn="ctr" defTabSz="6223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400" b="0" dirty="0">
                <a:solidFill>
                  <a:srgbClr val="7030A0"/>
                </a:solidFill>
                <a:latin typeface="Arial Black" pitchFamily="34" charset="0"/>
              </a:rPr>
              <a:t>поступлений отдельных </a:t>
            </a:r>
          </a:p>
          <a:p>
            <a:pPr algn="ctr" defTabSz="6223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400" b="0" dirty="0">
                <a:solidFill>
                  <a:srgbClr val="7030A0"/>
                </a:solidFill>
                <a:latin typeface="Arial Black" pitchFamily="34" charset="0"/>
              </a:rPr>
              <a:t>неналоговых доходов</a:t>
            </a:r>
          </a:p>
        </p:txBody>
      </p:sp>
      <p:pic>
        <p:nvPicPr>
          <p:cNvPr id="31746" name="Picture 2" descr="https://ppchelping.com/wp-content/uploads/2016/10/directolog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20" y="1124744"/>
            <a:ext cx="3926879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20" name="Group 60">
            <a:extLst>
              <a:ext uri="{FF2B5EF4-FFF2-40B4-BE49-F238E27FC236}">
                <a16:creationId xmlns:a16="http://schemas.microsoft.com/office/drawing/2014/main" xmlns="" id="{63694641-C191-4B04-BE35-E02C882251C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88842302"/>
              </p:ext>
            </p:extLst>
          </p:nvPr>
        </p:nvGraphicFramePr>
        <p:xfrm>
          <a:off x="287338" y="1190203"/>
          <a:ext cx="8496300" cy="5380660"/>
        </p:xfrm>
        <a:graphic>
          <a:graphicData uri="http://schemas.openxmlformats.org/drawingml/2006/table">
            <a:tbl>
              <a:tblPr/>
              <a:tblGrid>
                <a:gridCol w="2628478">
                  <a:extLst>
                    <a:ext uri="{9D8B030D-6E8A-4147-A177-3AD203B41FA5}">
                      <a16:colId xmlns:a16="http://schemas.microsoft.com/office/drawing/2014/main" xmlns="" val="1325949035"/>
                    </a:ext>
                  </a:extLst>
                </a:gridCol>
                <a:gridCol w="14113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85477">
                  <a:extLst>
                    <a:ext uri="{9D8B030D-6E8A-4147-A177-3AD203B41FA5}">
                      <a16:colId xmlns:a16="http://schemas.microsoft.com/office/drawing/2014/main" xmlns="" val="3846319046"/>
                    </a:ext>
                  </a:extLst>
                </a:gridCol>
                <a:gridCol w="1426529">
                  <a:extLst>
                    <a:ext uri="{9D8B030D-6E8A-4147-A177-3AD203B41FA5}">
                      <a16:colId xmlns:a16="http://schemas.microsoft.com/office/drawing/2014/main" xmlns="" val="3246106019"/>
                    </a:ext>
                  </a:extLst>
                </a:gridCol>
                <a:gridCol w="831815">
                  <a:extLst>
                    <a:ext uri="{9D8B030D-6E8A-4147-A177-3AD203B41FA5}">
                      <a16:colId xmlns:a16="http://schemas.microsoft.com/office/drawing/2014/main" xmlns="" val="2013204861"/>
                    </a:ext>
                  </a:extLst>
                </a:gridCol>
                <a:gridCol w="712610">
                  <a:extLst>
                    <a:ext uri="{9D8B030D-6E8A-4147-A177-3AD203B41FA5}">
                      <a16:colId xmlns:a16="http://schemas.microsoft.com/office/drawing/2014/main" xmlns="" val="4276401511"/>
                    </a:ext>
                  </a:extLst>
                </a:gridCol>
              </a:tblGrid>
              <a:tr h="9709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 показателей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Фактические поступления в 2017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поступлений в 2018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 прогноза 2019 года  к оценке 2018  года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804630"/>
                  </a:ext>
                </a:extLst>
              </a:tr>
              <a:tr h="529611"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сумме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4336075"/>
                  </a:ext>
                </a:extLst>
              </a:tr>
              <a:tr h="39628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доходы, всего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9564,5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7265,7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6339,5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-926,2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0187445"/>
                  </a:ext>
                </a:extLst>
              </a:tr>
              <a:tr h="2880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т. ч.: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84016069"/>
                  </a:ext>
                </a:extLst>
              </a:tr>
              <a:tr h="5648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муниципального имущества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7184,7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5346,5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5438,9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+92,4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00189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Платежи при пользовании природными ресурсами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332,7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375,6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+17,8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16980048"/>
                  </a:ext>
                </a:extLst>
              </a:tr>
              <a:tr h="706149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-671,5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0422302"/>
                  </a:ext>
                </a:extLst>
              </a:tr>
              <a:tr h="50018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733,9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2742258"/>
                  </a:ext>
                </a:extLst>
              </a:tr>
              <a:tr h="55903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-363,0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11761446"/>
                  </a:ext>
                </a:extLst>
              </a:tr>
            </a:tbl>
          </a:graphicData>
        </a:graphic>
      </p:graphicFrame>
      <p:sp>
        <p:nvSpPr>
          <p:cNvPr id="13370" name="Text Box 64"/>
          <p:cNvSpPr txBox="1">
            <a:spLocks noChangeArrowheads="1"/>
          </p:cNvSpPr>
          <p:nvPr/>
        </p:nvSpPr>
        <p:spPr bwMode="auto">
          <a:xfrm>
            <a:off x="343986" y="80628"/>
            <a:ext cx="856221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Динамика поступлений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неналоговых доходов бюджета в 2017- 2019 годах, тыс. руб.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5086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5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242422477"/>
              </p:ext>
            </p:extLst>
          </p:nvPr>
        </p:nvGraphicFramePr>
        <p:xfrm>
          <a:off x="179513" y="1785927"/>
          <a:ext cx="4680520" cy="4699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53" name="Содержимое 16">
            <a:extLst>
              <a:ext uri="{FF2B5EF4-FFF2-40B4-BE49-F238E27FC236}">
                <a16:creationId xmlns:a16="http://schemas.microsoft.com/office/drawing/2014/main" xmlns="" id="{9C4252BC-10A1-4C17-914C-8FA011B1B80B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572000" y="1390650"/>
            <a:ext cx="4608513" cy="730250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ru-RU" altLang="ru-RU" sz="1600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Дотация на выравнивание уровня бюджетной обеспеченности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ru-RU" altLang="ru-RU" sz="1800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89" name="Прямоугольник 10"/>
          <p:cNvSpPr>
            <a:spLocks noChangeArrowheads="1"/>
          </p:cNvSpPr>
          <p:nvPr/>
        </p:nvSpPr>
        <p:spPr bwMode="auto">
          <a:xfrm>
            <a:off x="5651500" y="2100263"/>
            <a:ext cx="103765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Calibri" pitchFamily="34" charset="0"/>
              </a:rPr>
              <a:t>2018 год</a:t>
            </a:r>
          </a:p>
        </p:txBody>
      </p:sp>
      <p:sp>
        <p:nvSpPr>
          <p:cNvPr id="16390" name="Прямоугольник 11"/>
          <p:cNvSpPr>
            <a:spLocks noChangeArrowheads="1"/>
          </p:cNvSpPr>
          <p:nvPr/>
        </p:nvSpPr>
        <p:spPr bwMode="auto">
          <a:xfrm>
            <a:off x="7891463" y="2098675"/>
            <a:ext cx="1036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Calibri" pitchFamily="34" charset="0"/>
              </a:rPr>
              <a:t>2019 год</a:t>
            </a:r>
          </a:p>
        </p:txBody>
      </p:sp>
      <p:sp>
        <p:nvSpPr>
          <p:cNvPr id="16391" name="AutoShape 15"/>
          <p:cNvSpPr>
            <a:spLocks noChangeArrowheads="1"/>
          </p:cNvSpPr>
          <p:nvPr/>
        </p:nvSpPr>
        <p:spPr bwMode="auto">
          <a:xfrm>
            <a:off x="5476137" y="2809395"/>
            <a:ext cx="1476275" cy="1113631"/>
          </a:xfrm>
          <a:prstGeom prst="cube">
            <a:avLst>
              <a:gd name="adj" fmla="val 25000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Arial" charset="0"/>
            </a:endParaRPr>
          </a:p>
        </p:txBody>
      </p:sp>
      <p:sp>
        <p:nvSpPr>
          <p:cNvPr id="16392" name="AutoShape 17"/>
          <p:cNvSpPr>
            <a:spLocks noChangeArrowheads="1"/>
          </p:cNvSpPr>
          <p:nvPr/>
        </p:nvSpPr>
        <p:spPr bwMode="auto">
          <a:xfrm>
            <a:off x="7358082" y="2428868"/>
            <a:ext cx="1573214" cy="1520031"/>
          </a:xfrm>
          <a:prstGeom prst="cube">
            <a:avLst>
              <a:gd name="adj" fmla="val 25000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Arial" charset="0"/>
            </a:endParaRPr>
          </a:p>
        </p:txBody>
      </p:sp>
      <p:sp>
        <p:nvSpPr>
          <p:cNvPr id="16393" name="Text Box 20"/>
          <p:cNvSpPr txBox="1">
            <a:spLocks noChangeArrowheads="1"/>
          </p:cNvSpPr>
          <p:nvPr/>
        </p:nvSpPr>
        <p:spPr bwMode="auto">
          <a:xfrm>
            <a:off x="7500958" y="3357562"/>
            <a:ext cx="8524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Arial" charset="0"/>
              </a:rPr>
              <a:t>34049</a:t>
            </a:r>
          </a:p>
        </p:txBody>
      </p:sp>
      <p:sp>
        <p:nvSpPr>
          <p:cNvPr id="16394" name="Text Box 22"/>
          <p:cNvSpPr txBox="1">
            <a:spLocks noChangeArrowheads="1"/>
          </p:cNvSpPr>
          <p:nvPr/>
        </p:nvSpPr>
        <p:spPr bwMode="auto">
          <a:xfrm>
            <a:off x="7429520" y="2857496"/>
            <a:ext cx="1216025" cy="430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b="0" dirty="0">
                <a:solidFill>
                  <a:srgbClr val="FF0000"/>
                </a:solidFill>
                <a:latin typeface="Arial" charset="0"/>
              </a:rPr>
              <a:t>+6767</a:t>
            </a:r>
          </a:p>
        </p:txBody>
      </p:sp>
      <p:sp>
        <p:nvSpPr>
          <p:cNvPr id="16395" name="Text Box 24"/>
          <p:cNvSpPr txBox="1">
            <a:spLocks noChangeArrowheads="1"/>
          </p:cNvSpPr>
          <p:nvPr/>
        </p:nvSpPr>
        <p:spPr bwMode="auto">
          <a:xfrm>
            <a:off x="982663" y="127000"/>
            <a:ext cx="74533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solidFill>
                  <a:schemeClr val="hlink"/>
                </a:solidFill>
                <a:latin typeface="Elephant" pitchFamily="18" charset="0"/>
              </a:rPr>
              <a:t>Объём безвозмездных поступлений в бюджет муниципального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solidFill>
                  <a:schemeClr val="hlink"/>
                </a:solidFill>
                <a:latin typeface="Elephant" pitchFamily="18" charset="0"/>
              </a:rPr>
              <a:t>района Алексеевский в 2019</a:t>
            </a:r>
            <a:r>
              <a:rPr lang="ru-RU" altLang="ru-RU" sz="2000" dirty="0">
                <a:solidFill>
                  <a:schemeClr val="hlink"/>
                </a:solidFill>
                <a:latin typeface="Arial" charset="0"/>
              </a:rPr>
              <a:t> </a:t>
            </a:r>
            <a:r>
              <a:rPr lang="ru-RU" altLang="ru-RU" sz="2000" dirty="0">
                <a:solidFill>
                  <a:schemeClr val="hlink"/>
                </a:solidFill>
                <a:latin typeface="Elephant" pitchFamily="18" charset="0"/>
              </a:rPr>
              <a:t> году, тыс. рублей</a:t>
            </a:r>
          </a:p>
        </p:txBody>
      </p:sp>
      <p:sp>
        <p:nvSpPr>
          <p:cNvPr id="16396" name="Rectangle 25"/>
          <p:cNvSpPr>
            <a:spLocks noChangeArrowheads="1"/>
          </p:cNvSpPr>
          <p:nvPr/>
        </p:nvSpPr>
        <p:spPr bwMode="auto">
          <a:xfrm>
            <a:off x="5544108" y="3314024"/>
            <a:ext cx="1001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Arial" charset="0"/>
              </a:rPr>
              <a:t>27282</a:t>
            </a:r>
          </a:p>
        </p:txBody>
      </p:sp>
      <p:sp>
        <p:nvSpPr>
          <p:cNvPr id="16398" name="AutoShape 16"/>
          <p:cNvSpPr>
            <a:spLocks noChangeArrowheads="1"/>
          </p:cNvSpPr>
          <p:nvPr/>
        </p:nvSpPr>
        <p:spPr bwMode="auto">
          <a:xfrm>
            <a:off x="6500826" y="3000372"/>
            <a:ext cx="852488" cy="468313"/>
          </a:xfrm>
          <a:custGeom>
            <a:avLst/>
            <a:gdLst>
              <a:gd name="T0" fmla="*/ 948508894 w 21600"/>
              <a:gd name="T1" fmla="*/ 0 h 21600"/>
              <a:gd name="T2" fmla="*/ 569080101 w 21600"/>
              <a:gd name="T3" fmla="*/ 73380202 h 21600"/>
              <a:gd name="T4" fmla="*/ 0 w 21600"/>
              <a:gd name="T5" fmla="*/ 183461336 h 21600"/>
              <a:gd name="T6" fmla="*/ 569080101 w 21600"/>
              <a:gd name="T7" fmla="*/ 220141106 h 21600"/>
              <a:gd name="T8" fmla="*/ 1138161781 w 21600"/>
              <a:gd name="T9" fmla="*/ 152875597 h 21600"/>
              <a:gd name="T10" fmla="*/ 1327875368 w 21600"/>
              <a:gd name="T11" fmla="*/ 73380202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lnTo>
                  <a:pt x="15429" y="0"/>
                </a:lnTo>
                <a:close/>
              </a:path>
            </a:pathLst>
          </a:custGeom>
          <a:solidFill>
            <a:srgbClr val="FF3300">
              <a:alpha val="94901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6408" name="Picture 2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94" y="4286256"/>
            <a:ext cx="3205153" cy="219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16424" name="SapphireHiddenControl" r:id="rId2" imgW="6095880" imgH="4067280"/>
        </mc:Choice>
        <mc:Fallback>
          <p:control name="SapphireHiddenControl" r:id="rId2" imgW="6095880" imgH="4067280">
            <p:pic>
              <p:nvPicPr>
                <p:cNvPr id="0" name="SapphireHiddenControl" hidden="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6096000" cy="40671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20" name="Group 60">
            <a:extLst>
              <a:ext uri="{FF2B5EF4-FFF2-40B4-BE49-F238E27FC236}">
                <a16:creationId xmlns:a16="http://schemas.microsoft.com/office/drawing/2014/main" xmlns="" id="{63694641-C191-4B04-BE35-E02C882251C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856952276"/>
              </p:ext>
            </p:extLst>
          </p:nvPr>
        </p:nvGraphicFramePr>
        <p:xfrm>
          <a:off x="287338" y="1190203"/>
          <a:ext cx="8496300" cy="5454591"/>
        </p:xfrm>
        <a:graphic>
          <a:graphicData uri="http://schemas.openxmlformats.org/drawingml/2006/table">
            <a:tbl>
              <a:tblPr/>
              <a:tblGrid>
                <a:gridCol w="2628478">
                  <a:extLst>
                    <a:ext uri="{9D8B030D-6E8A-4147-A177-3AD203B41FA5}">
                      <a16:colId xmlns:a16="http://schemas.microsoft.com/office/drawing/2014/main" xmlns="" val="1325949035"/>
                    </a:ext>
                  </a:extLst>
                </a:gridCol>
                <a:gridCol w="14113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85477">
                  <a:extLst>
                    <a:ext uri="{9D8B030D-6E8A-4147-A177-3AD203B41FA5}">
                      <a16:colId xmlns:a16="http://schemas.microsoft.com/office/drawing/2014/main" xmlns="" val="3846319046"/>
                    </a:ext>
                  </a:extLst>
                </a:gridCol>
                <a:gridCol w="1207588">
                  <a:extLst>
                    <a:ext uri="{9D8B030D-6E8A-4147-A177-3AD203B41FA5}">
                      <a16:colId xmlns:a16="http://schemas.microsoft.com/office/drawing/2014/main" xmlns="" val="3246106019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13204861"/>
                    </a:ext>
                  </a:extLst>
                </a:gridCol>
                <a:gridCol w="827262">
                  <a:extLst>
                    <a:ext uri="{9D8B030D-6E8A-4147-A177-3AD203B41FA5}">
                      <a16:colId xmlns:a16="http://schemas.microsoft.com/office/drawing/2014/main" xmlns="" val="4276401511"/>
                    </a:ext>
                  </a:extLst>
                </a:gridCol>
              </a:tblGrid>
              <a:tr h="9709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 показателей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Фактические поступления в 2017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поступлений в 2018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 прогноза 2019 года  к оценке 2018  года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804630"/>
                  </a:ext>
                </a:extLst>
              </a:tr>
              <a:tr h="368861"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сумме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4336075"/>
                  </a:ext>
                </a:extLst>
              </a:tr>
              <a:tr h="39628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поступления, всего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107493,9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128350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95498,5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-32851,5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74,4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0187445"/>
                  </a:ext>
                </a:extLst>
              </a:tr>
              <a:tr h="28803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т. ч.: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84016069"/>
                  </a:ext>
                </a:extLst>
              </a:tr>
              <a:tr h="38174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 на выравнивание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+6767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00189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Прочая дотация (развитие налогового потенциала от нефтедобычи и сельского хозяйства)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13705,7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4350,0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-10955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16980048"/>
                  </a:ext>
                </a:extLst>
              </a:tr>
              <a:tr h="410416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«Стимулирующие субсидии»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22906,1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30569,1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32550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+1980,9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0422302"/>
                  </a:ext>
                </a:extLst>
              </a:tr>
              <a:tr h="3600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10085,7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20072,7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-20072,7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2742258"/>
                  </a:ext>
                </a:extLst>
              </a:tr>
              <a:tr h="38553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22201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21964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-4982,0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1176144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 поступления (спонсорские)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5137,5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7214,9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-7214,9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475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7425,9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5942,9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7567,5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+1625,2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3370" name="Text Box 64"/>
          <p:cNvSpPr txBox="1">
            <a:spLocks noChangeArrowheads="1"/>
          </p:cNvSpPr>
          <p:nvPr/>
        </p:nvSpPr>
        <p:spPr bwMode="auto">
          <a:xfrm>
            <a:off x="1823269" y="80628"/>
            <a:ext cx="560365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Динамика безвозмездных поступлений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бюджета в 2017- 2019 годах, тыс. руб.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29786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6"/>
          <p:cNvSpPr txBox="1">
            <a:spLocks noChangeArrowheads="1"/>
          </p:cNvSpPr>
          <p:nvPr/>
        </p:nvSpPr>
        <p:spPr bwMode="auto">
          <a:xfrm>
            <a:off x="700088" y="28575"/>
            <a:ext cx="78359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Основные подходы по формированию расходной части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 районного бюджета</a:t>
            </a:r>
          </a:p>
        </p:txBody>
      </p:sp>
      <p:sp>
        <p:nvSpPr>
          <p:cNvPr id="18442" name="AutoShape 17"/>
          <p:cNvSpPr>
            <a:spLocks noChangeArrowheads="1"/>
          </p:cNvSpPr>
          <p:nvPr/>
        </p:nvSpPr>
        <p:spPr bwMode="auto">
          <a:xfrm>
            <a:off x="1835696" y="1196975"/>
            <a:ext cx="6949529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Times New Roman" pitchFamily="18" charset="0"/>
              </a:rPr>
              <a:t>Сохранение режима экономии по текущим расходам</a:t>
            </a:r>
          </a:p>
        </p:txBody>
      </p:sp>
      <p:sp>
        <p:nvSpPr>
          <p:cNvPr id="18443" name="AutoShape 19"/>
          <p:cNvSpPr>
            <a:spLocks noChangeArrowheads="1"/>
          </p:cNvSpPr>
          <p:nvPr/>
        </p:nvSpPr>
        <p:spPr bwMode="auto">
          <a:xfrm>
            <a:off x="1835696" y="1952625"/>
            <a:ext cx="6984454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Times New Roman" pitchFamily="18" charset="0"/>
              </a:rPr>
              <a:t>Экономия расходов на управление</a:t>
            </a:r>
          </a:p>
        </p:txBody>
      </p:sp>
      <p:sp>
        <p:nvSpPr>
          <p:cNvPr id="18444" name="AutoShape 20"/>
          <p:cNvSpPr>
            <a:spLocks noChangeArrowheads="1"/>
          </p:cNvSpPr>
          <p:nvPr/>
        </p:nvSpPr>
        <p:spPr bwMode="auto">
          <a:xfrm>
            <a:off x="1835696" y="2816225"/>
            <a:ext cx="6984454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Times New Roman" pitchFamily="18" charset="0"/>
              </a:rPr>
              <a:t>Обеспечение публичных обязательств</a:t>
            </a:r>
          </a:p>
        </p:txBody>
      </p:sp>
      <p:sp>
        <p:nvSpPr>
          <p:cNvPr id="18445" name="AutoShape 21"/>
          <p:cNvSpPr>
            <a:spLocks noChangeArrowheads="1"/>
          </p:cNvSpPr>
          <p:nvPr/>
        </p:nvSpPr>
        <p:spPr bwMode="auto">
          <a:xfrm>
            <a:off x="1835697" y="3608388"/>
            <a:ext cx="7020966" cy="6477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Times New Roman" pitchFamily="18" charset="0"/>
              </a:rPr>
              <a:t>Индексация расходов на коммунальные услуги</a:t>
            </a:r>
          </a:p>
        </p:txBody>
      </p:sp>
      <p:sp>
        <p:nvSpPr>
          <p:cNvPr id="18446" name="AutoShape 22"/>
          <p:cNvSpPr>
            <a:spLocks noChangeArrowheads="1"/>
          </p:cNvSpPr>
          <p:nvPr/>
        </p:nvSpPr>
        <p:spPr bwMode="auto">
          <a:xfrm>
            <a:off x="1835697" y="4365625"/>
            <a:ext cx="7020965" cy="791116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Times New Roman" pitchFamily="18" charset="0"/>
              </a:rPr>
              <a:t>Программный бюджет – реализация 23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Times New Roman" pitchFamily="18" charset="0"/>
              </a:rPr>
              <a:t>муниципальных программ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</p:txBody>
      </p:sp>
      <p:sp>
        <p:nvSpPr>
          <p:cNvPr id="18447" name="AutoShape 23"/>
          <p:cNvSpPr>
            <a:spLocks noChangeArrowheads="1"/>
          </p:cNvSpPr>
          <p:nvPr/>
        </p:nvSpPr>
        <p:spPr bwMode="auto">
          <a:xfrm>
            <a:off x="2000232" y="5286388"/>
            <a:ext cx="6876951" cy="9350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Повышение заработной платы работникам муниципальных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 учреждений по указам  Президента РФ,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 доведение минимальной заработной платы до 11280 руб.</a:t>
            </a:r>
          </a:p>
        </p:txBody>
      </p:sp>
      <p:pic>
        <p:nvPicPr>
          <p:cNvPr id="18450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15616"/>
            <a:ext cx="729059" cy="72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52625"/>
            <a:ext cx="729059" cy="72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227" y="2810741"/>
            <a:ext cx="729059" cy="72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227" y="3636566"/>
            <a:ext cx="729059" cy="72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4427682"/>
            <a:ext cx="729059" cy="72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019" y="5479040"/>
            <a:ext cx="729059" cy="72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Выноска со стрелкой вниз 8"/>
          <p:cNvSpPr>
            <a:spLocks noChangeArrowheads="1"/>
          </p:cNvSpPr>
          <p:nvPr/>
        </p:nvSpPr>
        <p:spPr bwMode="auto">
          <a:xfrm>
            <a:off x="1115616" y="728700"/>
            <a:ext cx="7143750" cy="844699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4977"/>
            </a:avLst>
          </a:prstGeom>
          <a:solidFill>
            <a:srgbClr val="CCECFF"/>
          </a:solidFill>
          <a:ln w="12700" algn="ctr">
            <a:solidFill>
              <a:srgbClr val="7C7856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Финансовое обеспечение 15 муниципальных учреждений – 109823,7 тыс. рублей</a:t>
            </a:r>
          </a:p>
        </p:txBody>
      </p:sp>
      <p:sp>
        <p:nvSpPr>
          <p:cNvPr id="20483" name="Блок-схема: подготовка 9"/>
          <p:cNvSpPr>
            <a:spLocks noChangeArrowheads="1"/>
          </p:cNvSpPr>
          <p:nvPr/>
        </p:nvSpPr>
        <p:spPr bwMode="auto">
          <a:xfrm>
            <a:off x="985577" y="1584596"/>
            <a:ext cx="7244283" cy="2592288"/>
          </a:xfrm>
          <a:prstGeom prst="flowChartPreparation">
            <a:avLst/>
          </a:prstGeom>
          <a:solidFill>
            <a:schemeClr val="accent1">
              <a:lumMod val="20000"/>
              <a:lumOff val="80000"/>
            </a:schemeClr>
          </a:solidFill>
          <a:ln w="25400" algn="ctr">
            <a:solidFill>
              <a:srgbClr val="B0761F"/>
            </a:solidFill>
            <a:miter lim="800000"/>
            <a:headEnd/>
            <a:tailEnd/>
          </a:ln>
        </p:spPr>
        <p:txBody>
          <a:bodyPr anchor="ctr" anchorCtr="1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600" i="1" u="sng" dirty="0">
                <a:latin typeface="Times New Roman" pitchFamily="18" charset="0"/>
                <a:cs typeface="Times New Roman" pitchFamily="18" charset="0"/>
              </a:rPr>
              <a:t>МКУ</a:t>
            </a:r>
            <a:r>
              <a:rPr lang="ru-RU" altLang="ru-RU" sz="1600" u="sng" dirty="0">
                <a:latin typeface="Times New Roman" pitchFamily="18" charset="0"/>
                <a:cs typeface="Times New Roman" pitchFamily="18" charset="0"/>
              </a:rPr>
              <a:t>: Администрация, Собрание представителей, </a:t>
            </a:r>
            <a:r>
              <a:rPr lang="ru-RU" altLang="ru-RU" sz="1600" u="sng" dirty="0" err="1">
                <a:latin typeface="Times New Roman" pitchFamily="18" charset="0"/>
                <a:cs typeface="Times New Roman" pitchFamily="18" charset="0"/>
              </a:rPr>
              <a:t>Финуправление</a:t>
            </a:r>
            <a:r>
              <a:rPr lang="ru-RU" altLang="ru-RU" sz="1600" u="sng" dirty="0">
                <a:latin typeface="Times New Roman" pitchFamily="18" charset="0"/>
                <a:cs typeface="Times New Roman" pitchFamily="18" charset="0"/>
              </a:rPr>
              <a:t>, Управление культуры, КУМИ, Управление сельского хозяйства, «ХЭС», «СХОУК», «Комитет семьи материнства и детства»;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600" u="sng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Char char="-"/>
            </a:pPr>
            <a:r>
              <a:rPr lang="ru-RU" altLang="ru-RU" sz="1600" i="1" u="sng" dirty="0">
                <a:latin typeface="Times New Roman" pitchFamily="18" charset="0"/>
                <a:cs typeface="Times New Roman" pitchFamily="18" charset="0"/>
              </a:rPr>
              <a:t> МБУ</a:t>
            </a:r>
            <a:r>
              <a:rPr lang="ru-RU" altLang="ru-RU" sz="1600" u="sng" dirty="0">
                <a:latin typeface="Times New Roman" pitchFamily="18" charset="0"/>
                <a:cs typeface="Times New Roman" pitchFamily="18" charset="0"/>
              </a:rPr>
              <a:t>: «МФЦ», «ДМШ», «Музей», РДК»;   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Char char="-"/>
            </a:pPr>
            <a:endParaRPr lang="ru-RU" altLang="ru-RU" sz="1600" u="sng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Char char="-"/>
            </a:pPr>
            <a:r>
              <a:rPr lang="ru-RU" altLang="ru-RU" sz="1600" i="1" u="sng" dirty="0">
                <a:latin typeface="Times New Roman" pitchFamily="18" charset="0"/>
                <a:cs typeface="Times New Roman" pitchFamily="18" charset="0"/>
              </a:rPr>
              <a:t>МАУ </a:t>
            </a:r>
            <a:r>
              <a:rPr lang="ru-RU" altLang="ru-RU" sz="1600" u="sng" dirty="0">
                <a:latin typeface="Times New Roman" pitchFamily="18" charset="0"/>
                <a:cs typeface="Times New Roman" pitchFamily="18" charset="0"/>
              </a:rPr>
              <a:t>«ДМО», «ФСК «Олимп». </a:t>
            </a:r>
          </a:p>
        </p:txBody>
      </p:sp>
      <p:sp>
        <p:nvSpPr>
          <p:cNvPr id="20484" name="Text Box 6"/>
          <p:cNvSpPr txBox="1">
            <a:spLocks noChangeArrowheads="1"/>
          </p:cNvSpPr>
          <p:nvPr/>
        </p:nvSpPr>
        <p:spPr bwMode="auto">
          <a:xfrm>
            <a:off x="1042988" y="63500"/>
            <a:ext cx="7129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Расходы районного бюджета на 2019 год</a:t>
            </a:r>
          </a:p>
        </p:txBody>
      </p:sp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83766" y="4329100"/>
            <a:ext cx="439249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xmlns="" id="{1B9428B6-D5C7-4CDA-BD66-D721FB8E003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23850" y="188913"/>
            <a:ext cx="8686800" cy="8382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altLang="ru-RU" sz="24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Структура расходов бюджета  на 2019 год</a:t>
            </a:r>
          </a:p>
        </p:txBody>
      </p:sp>
      <p:graphicFrame>
        <p:nvGraphicFramePr>
          <p:cNvPr id="21508" name="Содержимое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277484305"/>
              </p:ext>
            </p:extLst>
          </p:nvPr>
        </p:nvGraphicFramePr>
        <p:xfrm>
          <a:off x="311150" y="1527175"/>
          <a:ext cx="8496300" cy="469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42" name="Worksheet" r:id="rId4" imgW="9277446" imgH="5124330" progId="Excel.Sheet.8">
                  <p:embed/>
                </p:oleObj>
              </mc:Choice>
              <mc:Fallback>
                <p:oleObj name="Worksheet" r:id="rId4" imgW="9277446" imgH="5124330" progId="Excel.Sheet.8">
                  <p:embed/>
                  <p:pic>
                    <p:nvPicPr>
                      <p:cNvPr id="0" name="Picture 1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150" y="1527175"/>
                        <a:ext cx="8496300" cy="4692650"/>
                      </a:xfrm>
                      <a:prstGeom prst="rect">
                        <a:avLst/>
                      </a:prstGeom>
                      <a:solidFill>
                        <a:schemeClr val="accent2">
                          <a:alpha val="29019"/>
                        </a:schemeClr>
                      </a:solidFill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50" name="Group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413421"/>
              </p:ext>
            </p:extLst>
          </p:nvPr>
        </p:nvGraphicFramePr>
        <p:xfrm>
          <a:off x="2786050" y="1628773"/>
          <a:ext cx="6178563" cy="4443433"/>
        </p:xfrm>
        <a:graphic>
          <a:graphicData uri="http://schemas.openxmlformats.org/drawingml/2006/table">
            <a:tbl>
              <a:tblPr/>
              <a:tblGrid>
                <a:gridCol w="453969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3887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4430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Категории работников</a:t>
                      </a:r>
                    </a:p>
                  </a:txBody>
                  <a:tcPr marL="4311" marR="4311" marT="4311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Средняя зарплата в 2019 году, рублей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001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Педагогические работники дополнительных образовательных учреждений (детская музыкальная школа)</a:t>
                      </a:r>
                    </a:p>
                  </a:txBody>
                  <a:tcPr marL="108000" marR="4311" marT="4311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32268,80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001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Работники учреждений культуры (основной персонал)</a:t>
                      </a:r>
                    </a:p>
                  </a:txBody>
                  <a:tcPr marL="108000" marR="4311" marT="4311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30257,50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2548" name="Text Box 29"/>
          <p:cNvSpPr txBox="1">
            <a:spLocks noChangeArrowheads="1"/>
          </p:cNvSpPr>
          <p:nvPr/>
        </p:nvSpPr>
        <p:spPr bwMode="auto">
          <a:xfrm>
            <a:off x="541338" y="65088"/>
            <a:ext cx="820578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>
                <a:solidFill>
                  <a:schemeClr val="hlink"/>
                </a:solidFill>
                <a:latin typeface="Times New Roman" pitchFamily="18" charset="0"/>
              </a:rPr>
              <a:t>Повышение заработной платы отдельным категориям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>
                <a:solidFill>
                  <a:schemeClr val="hlink"/>
                </a:solidFill>
                <a:latin typeface="Times New Roman" pitchFamily="18" charset="0"/>
              </a:rPr>
              <a:t> работников по указу Президента РФ от 07.05.2012г. №597</a:t>
            </a:r>
          </a:p>
        </p:txBody>
      </p:sp>
      <p:pic>
        <p:nvPicPr>
          <p:cNvPr id="2" name="Picture 4" descr="https://static-eu.insales.ru/files/1/2118/5310534/original/mceclip3-15271542582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005064"/>
            <a:ext cx="2428892" cy="2067142"/>
          </a:xfrm>
          <a:prstGeom prst="rect">
            <a:avLst/>
          </a:prstGeom>
          <a:noFill/>
        </p:spPr>
      </p:pic>
      <p:pic>
        <p:nvPicPr>
          <p:cNvPr id="28674" name="Picture 2" descr="https://mikethepsych.files.wordpress.com/2013/08/bow_piano_performance_500_wht_1253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1" y="1700808"/>
            <a:ext cx="2428892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альтернативный процесс 1">
            <a:extLst>
              <a:ext uri="{FF2B5EF4-FFF2-40B4-BE49-F238E27FC236}">
                <a16:creationId xmlns:a16="http://schemas.microsoft.com/office/drawing/2014/main" xmlns="" id="{C1A5C267-007F-4150-AA18-2CF38AA195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575" y="1052514"/>
            <a:ext cx="4608513" cy="863600"/>
          </a:xfrm>
          <a:prstGeom prst="flowChartAlternateProcess">
            <a:avLst/>
          </a:prstGeom>
          <a:solidFill>
            <a:srgbClr val="CCFFCC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4800" b="0" dirty="0">
                <a:solidFill>
                  <a:schemeClr val="lt1"/>
                </a:solidFill>
                <a:latin typeface="+mn-lt"/>
              </a:rPr>
              <a:t>  </a:t>
            </a:r>
            <a:r>
              <a:rPr lang="ru-RU" sz="3600" dirty="0">
                <a:latin typeface="+mn-lt"/>
              </a:rPr>
              <a:t>Б Ю Д Ж Е Т</a:t>
            </a:r>
          </a:p>
        </p:txBody>
      </p:sp>
      <p:sp>
        <p:nvSpPr>
          <p:cNvPr id="13" name="Минус 12">
            <a:extLst>
              <a:ext uri="{FF2B5EF4-FFF2-40B4-BE49-F238E27FC236}">
                <a16:creationId xmlns:a16="http://schemas.microsoft.com/office/drawing/2014/main" xmlns="" id="{3EB830DA-F677-4382-BCF6-C359BEDA142E}"/>
              </a:ext>
            </a:extLst>
          </p:cNvPr>
          <p:cNvSpPr/>
          <p:nvPr/>
        </p:nvSpPr>
        <p:spPr>
          <a:xfrm>
            <a:off x="1763713" y="4508500"/>
            <a:ext cx="46037" cy="865188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sz="1800" b="0"/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xmlns="" id="{E6D144B7-7265-4374-B1AF-F1701BE2B3D4}"/>
              </a:ext>
            </a:extLst>
          </p:cNvPr>
          <p:cNvSpPr txBox="1">
            <a:spLocks/>
          </p:cNvSpPr>
          <p:nvPr/>
        </p:nvSpPr>
        <p:spPr>
          <a:xfrm>
            <a:off x="431800" y="152400"/>
            <a:ext cx="8229600" cy="792163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sz="2800">
                <a:solidFill>
                  <a:schemeClr val="hlink"/>
                </a:solidFill>
                <a:latin typeface="Franklin Gothic Medium" pitchFamily="34" charset="0"/>
              </a:rPr>
              <a:t>Структура расходов по программному принципу</a:t>
            </a:r>
          </a:p>
        </p:txBody>
      </p:sp>
      <p:sp>
        <p:nvSpPr>
          <p:cNvPr id="24" name="Скругленный прямоугольник 23">
            <a:extLst>
              <a:ext uri="{FF2B5EF4-FFF2-40B4-BE49-F238E27FC236}">
                <a16:creationId xmlns:a16="http://schemas.microsoft.com/office/drawing/2014/main" xmlns="" id="{06CE89F1-B226-4B89-9E9D-4D4FBFB61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7573" y="2239962"/>
            <a:ext cx="5472112" cy="936625"/>
          </a:xfrm>
          <a:prstGeom prst="roundRect">
            <a:avLst>
              <a:gd name="adj" fmla="val 16667"/>
            </a:avLst>
          </a:prstGeom>
          <a:solidFill>
            <a:srgbClr val="CC99FF">
              <a:alpha val="52000"/>
            </a:srgbClr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latin typeface="+mn-lt"/>
              </a:rPr>
              <a:t>ПРОГРАММНЫЕ И НЕПРОГРАММНЫЕ РАСХОДЫ</a:t>
            </a:r>
          </a:p>
        </p:txBody>
      </p:sp>
      <p:sp>
        <p:nvSpPr>
          <p:cNvPr id="23562" name="Text Box 27"/>
          <p:cNvSpPr txBox="1">
            <a:spLocks noChangeArrowheads="1"/>
          </p:cNvSpPr>
          <p:nvPr/>
        </p:nvSpPr>
        <p:spPr bwMode="auto">
          <a:xfrm>
            <a:off x="179388" y="3716338"/>
            <a:ext cx="27733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Arial" charset="0"/>
            </a:endParaRPr>
          </a:p>
        </p:txBody>
      </p:sp>
      <p:sp>
        <p:nvSpPr>
          <p:cNvPr id="23563" name="Text Box 29"/>
          <p:cNvSpPr txBox="1">
            <a:spLocks noChangeArrowheads="1"/>
          </p:cNvSpPr>
          <p:nvPr/>
        </p:nvSpPr>
        <p:spPr bwMode="auto">
          <a:xfrm>
            <a:off x="431801" y="4029074"/>
            <a:ext cx="4284624" cy="2424262"/>
          </a:xfrm>
          <a:prstGeom prst="rect">
            <a:avLst/>
          </a:prstGeom>
          <a:solidFill>
            <a:srgbClr val="CC99FF">
              <a:alpha val="54117"/>
            </a:srgbClr>
          </a:solidFill>
          <a:ln w="15875">
            <a:solidFill>
              <a:srgbClr val="3366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000" dirty="0">
                <a:latin typeface="Times New Roman" pitchFamily="18" charset="0"/>
              </a:rPr>
              <a:t>Программные расходы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30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latin typeface="Times New Roman" pitchFamily="18" charset="0"/>
              </a:rPr>
              <a:t>2018</a:t>
            </a:r>
            <a:r>
              <a:rPr lang="ru-RU" altLang="ru-RU" sz="2400" dirty="0">
                <a:latin typeface="Times New Roman" pitchFamily="18" charset="0"/>
              </a:rPr>
              <a:t>- </a:t>
            </a:r>
            <a:r>
              <a:rPr lang="ru-RU" altLang="ru-RU" sz="2300" dirty="0">
                <a:latin typeface="Times New Roman" pitchFamily="18" charset="0"/>
              </a:rPr>
              <a:t>132443,7</a:t>
            </a:r>
            <a:r>
              <a:rPr lang="ru-RU" altLang="ru-RU" sz="2400" dirty="0">
                <a:latin typeface="Times New Roman" pitchFamily="18" charset="0"/>
              </a:rPr>
              <a:t> т. р.  76,9%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Times New Roman" pitchFamily="18" charset="0"/>
              </a:rPr>
              <a:t>2019- 105369,6 т. р. 78%</a:t>
            </a:r>
          </a:p>
        </p:txBody>
      </p:sp>
      <p:sp>
        <p:nvSpPr>
          <p:cNvPr id="23564" name="AutoShape 33"/>
          <p:cNvSpPr>
            <a:spLocks noChangeArrowheads="1"/>
          </p:cNvSpPr>
          <p:nvPr/>
        </p:nvSpPr>
        <p:spPr bwMode="auto">
          <a:xfrm>
            <a:off x="4572000" y="3214686"/>
            <a:ext cx="1655763" cy="852487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lnTo>
                  <a:pt x="10800" y="0"/>
                </a:lnTo>
                <a:close/>
              </a:path>
            </a:pathLst>
          </a:cu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" name="Стрелка вниз 2"/>
          <p:cNvSpPr/>
          <p:nvPr/>
        </p:nvSpPr>
        <p:spPr>
          <a:xfrm>
            <a:off x="5134851" y="1931024"/>
            <a:ext cx="484632" cy="417853"/>
          </a:xfrm>
          <a:prstGeom prst="downArrow">
            <a:avLst/>
          </a:prstGeom>
          <a:solidFill>
            <a:srgbClr val="B2E4A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CFFFF"/>
              </a:solidFill>
            </a:endParaRPr>
          </a:p>
        </p:txBody>
      </p:sp>
      <p:pic>
        <p:nvPicPr>
          <p:cNvPr id="46082" name="Picture 2" descr="https://st.depositphotos.com/2010047/5131/i/950/depositphotos_51319481-stock-photo-3d-small-people-payments-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928670"/>
            <a:ext cx="2503848" cy="285752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5072066" y="4143380"/>
            <a:ext cx="3714776" cy="2214578"/>
          </a:xfrm>
          <a:prstGeom prst="rect">
            <a:avLst/>
          </a:prstGeom>
          <a:solidFill>
            <a:srgbClr val="FF99FF">
              <a:alpha val="4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программные расходы</a:t>
            </a:r>
          </a:p>
          <a:p>
            <a:pPr algn="ctr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39658,9 т. р. 25,6%</a:t>
            </a:r>
          </a:p>
          <a:p>
            <a:pPr algn="ctr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2019 - 29717,2 т. р.  22,0%</a:t>
            </a:r>
          </a:p>
        </p:txBody>
      </p:sp>
    </p:spTree>
  </p:cSld>
  <p:clrMapOvr>
    <a:masterClrMapping/>
  </p:clrMapOvr>
  <p:transition advTm="4907">
    <p:zoom dir="in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9" name="Диаграмма 39"/>
          <p:cNvGraphicFramePr>
            <a:graphicFrameLocks/>
          </p:cNvGraphicFramePr>
          <p:nvPr/>
        </p:nvGraphicFramePr>
        <p:xfrm>
          <a:off x="642910" y="1142984"/>
          <a:ext cx="5137150" cy="5143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25" name="Диаграмма" r:id="rId4" imgW="5048174" imgH="4181323" progId="Excel.Sheet.8">
                  <p:embed/>
                </p:oleObj>
              </mc:Choice>
              <mc:Fallback>
                <p:oleObj name="Диаграмма" r:id="rId4" imgW="5048174" imgH="4181323" progId="Excel.Sheet.8">
                  <p:embed/>
                  <p:pic>
                    <p:nvPicPr>
                      <p:cNvPr id="0" name="Picture 2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1142984"/>
                        <a:ext cx="5137150" cy="51435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43BA7E74-6814-41AE-BB5F-2FCE3C9892D9}"/>
              </a:ext>
            </a:extLst>
          </p:cNvPr>
          <p:cNvSpPr/>
          <p:nvPr/>
        </p:nvSpPr>
        <p:spPr>
          <a:xfrm>
            <a:off x="1258888" y="4519613"/>
            <a:ext cx="7381875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>
              <a:latin typeface="+mn-lt"/>
            </a:endParaRPr>
          </a:p>
        </p:txBody>
      </p:sp>
      <p:sp>
        <p:nvSpPr>
          <p:cNvPr id="24582" name="Text Box 8"/>
          <p:cNvSpPr txBox="1">
            <a:spLocks noChangeArrowheads="1"/>
          </p:cNvSpPr>
          <p:nvPr/>
        </p:nvSpPr>
        <p:spPr bwMode="auto">
          <a:xfrm>
            <a:off x="323850" y="368300"/>
            <a:ext cx="885983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hlink"/>
                </a:solidFill>
                <a:latin typeface="Arial" charset="0"/>
              </a:rPr>
              <a:t>Расходы на обеспечение  образовательного процесса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solidFill>
                  <a:schemeClr val="hlink"/>
                </a:solidFill>
                <a:latin typeface="Arial" charset="0"/>
              </a:rPr>
              <a:t> в 2019 году – 22516,4 тыс. руб</a:t>
            </a:r>
            <a:r>
              <a:rPr lang="ru-RU" altLang="ru-RU" sz="1800" b="0" dirty="0">
                <a:solidFill>
                  <a:schemeClr val="hlink"/>
                </a:solidFill>
                <a:latin typeface="Arial" charset="0"/>
              </a:rPr>
              <a:t>.</a:t>
            </a:r>
          </a:p>
        </p:txBody>
      </p:sp>
      <p:pic>
        <p:nvPicPr>
          <p:cNvPr id="24608" name="Picture 32" descr="http://apc22.ru/wp-content/uploads/2016/09/3D-Women-Shake-Hand-01-e148470515260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84" y="1142984"/>
            <a:ext cx="3040542" cy="2786081"/>
          </a:xfrm>
          <a:prstGeom prst="rect">
            <a:avLst/>
          </a:prstGeom>
          <a:noFill/>
        </p:spPr>
      </p:pic>
      <p:pic>
        <p:nvPicPr>
          <p:cNvPr id="3" name="Picture 32" descr="http://www.center-rpo.ru/images/11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25" y="3786190"/>
            <a:ext cx="3714775" cy="2786081"/>
          </a:xfrm>
          <a:prstGeom prst="rect">
            <a:avLst/>
          </a:prstGeom>
          <a:noFill/>
        </p:spPr>
      </p:pic>
      <p:graphicFrame>
        <p:nvGraphicFramePr>
          <p:cNvPr id="10" name="Диаграмма 9"/>
          <p:cNvGraphicFramePr/>
          <p:nvPr/>
        </p:nvGraphicFramePr>
        <p:xfrm>
          <a:off x="642910" y="1357298"/>
          <a:ext cx="5214974" cy="4960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>
            <a:extLst>
              <a:ext uri="{FF2B5EF4-FFF2-40B4-BE49-F238E27FC236}">
                <a16:creationId xmlns:a16="http://schemas.microsoft.com/office/drawing/2014/main" xmlns="" id="{95E1D021-D519-40AB-A6B4-C84421B46826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85750" y="260350"/>
            <a:ext cx="8572500" cy="900113"/>
          </a:xfrm>
        </p:spPr>
        <p:txBody>
          <a:bodyPr anchor="t"/>
          <a:lstStyle/>
          <a:p>
            <a:pPr eaLnBrk="1" hangingPunct="1">
              <a:defRPr/>
            </a:pPr>
            <a:r>
              <a:rPr lang="ru-RU" altLang="ru-RU" sz="2800" dirty="0">
                <a:solidFill>
                  <a:schemeClr val="hlink"/>
                </a:solidFill>
                <a:latin typeface="Arial" panose="020B0604020202020204" pitchFamily="34" charset="0"/>
              </a:rPr>
              <a:t>Динамика расходов на обеспечение образовательного процесса за 2017-2019 годы</a:t>
            </a:r>
            <a:br>
              <a:rPr lang="ru-RU" altLang="ru-RU" sz="2800" dirty="0">
                <a:solidFill>
                  <a:schemeClr val="hlink"/>
                </a:solidFill>
                <a:latin typeface="Arial" panose="020B0604020202020204" pitchFamily="34" charset="0"/>
              </a:rPr>
            </a:br>
            <a:endParaRPr lang="ru-RU" altLang="ru-RU" sz="2800" dirty="0">
              <a:solidFill>
                <a:schemeClr val="hlink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5603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8186935"/>
              </p:ext>
            </p:extLst>
          </p:nvPr>
        </p:nvGraphicFramePr>
        <p:xfrm>
          <a:off x="209550" y="1254125"/>
          <a:ext cx="5372100" cy="496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8" name="Worksheet" r:id="rId4" imgW="4352922" imgH="4391010" progId="Excel.Sheet.8">
                  <p:embed/>
                </p:oleObj>
              </mc:Choice>
              <mc:Fallback>
                <p:oleObj name="Worksheet" r:id="rId4" imgW="4352922" imgH="4391010" progId="Excel.Sheet.8">
                  <p:embed/>
                  <p:pic>
                    <p:nvPicPr>
                      <p:cNvPr id="0" name="Picture 17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550" y="1254125"/>
                        <a:ext cx="5372100" cy="4960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19" name="Picture 19" descr="https://avatars.mds.yandex.net/get-pdb/1016500/cd13582e-8bbf-4e2c-8875-8db09b472115/s120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008" y="1285860"/>
            <a:ext cx="3179339" cy="485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>
            <a:extLst>
              <a:ext uri="{FF2B5EF4-FFF2-40B4-BE49-F238E27FC236}">
                <a16:creationId xmlns:a16="http://schemas.microsoft.com/office/drawing/2014/main" xmlns="" id="{06986906-769A-4508-AF15-0EE094BE39FB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85750" y="260350"/>
            <a:ext cx="8572500" cy="900113"/>
          </a:xfrm>
        </p:spPr>
        <p:txBody>
          <a:bodyPr anchor="t"/>
          <a:lstStyle/>
          <a:p>
            <a:pPr eaLnBrk="1" hangingPunct="1">
              <a:defRPr/>
            </a:pPr>
            <a:r>
              <a:rPr lang="ru-RU" altLang="ru-RU" sz="2400" dirty="0">
                <a:solidFill>
                  <a:schemeClr val="hlink"/>
                </a:solidFill>
              </a:rPr>
              <a:t>ДИНАМИКА РАСХОДОВ БЮДЖЕТА В 2017-2019 ГОДАХ</a:t>
            </a:r>
            <a:br>
              <a:rPr lang="ru-RU" altLang="ru-RU" sz="2400" dirty="0">
                <a:solidFill>
                  <a:schemeClr val="hlink"/>
                </a:solidFill>
              </a:rPr>
            </a:br>
            <a:r>
              <a:rPr lang="ru-RU" altLang="ru-RU" sz="2400" dirty="0">
                <a:solidFill>
                  <a:schemeClr val="hlink"/>
                </a:solidFill>
              </a:rPr>
              <a:t> НА </a:t>
            </a:r>
            <a:r>
              <a:rPr lang="ru-RU" altLang="ru-RU" sz="2400" dirty="0">
                <a:solidFill>
                  <a:schemeClr val="hlink"/>
                </a:solidFill>
                <a:latin typeface="Arial" panose="020B0604020202020204" pitchFamily="34" charset="0"/>
              </a:rPr>
              <a:t> </a:t>
            </a:r>
            <a:r>
              <a:rPr lang="ru-RU" altLang="ru-RU" sz="2400" dirty="0">
                <a:solidFill>
                  <a:schemeClr val="hlink"/>
                </a:solidFill>
              </a:rPr>
              <a:t>КУЛЬТУРУ, тыс. руб.</a:t>
            </a:r>
          </a:p>
        </p:txBody>
      </p:sp>
      <p:graphicFrame>
        <p:nvGraphicFramePr>
          <p:cNvPr id="26627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4248402"/>
              </p:ext>
            </p:extLst>
          </p:nvPr>
        </p:nvGraphicFramePr>
        <p:xfrm>
          <a:off x="196470" y="1186360"/>
          <a:ext cx="6286500" cy="490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65" name="Лист" r:id="rId4" imgW="5429216" imgH="3591000" progId="Excel.Sheet.8">
                  <p:embed/>
                </p:oleObj>
              </mc:Choice>
              <mc:Fallback>
                <p:oleObj name="Лист" r:id="rId4" imgW="5429216" imgH="3591000" progId="Excel.Sheet.8">
                  <p:embed/>
                  <p:pic>
                    <p:nvPicPr>
                      <p:cNvPr id="0" name="Picture 1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470" y="1186360"/>
                        <a:ext cx="6286500" cy="49037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1" name="Text Box 13"/>
          <p:cNvSpPr txBox="1">
            <a:spLocks noChangeArrowheads="1"/>
          </p:cNvSpPr>
          <p:nvPr/>
        </p:nvSpPr>
        <p:spPr bwMode="auto">
          <a:xfrm>
            <a:off x="3491880" y="2708920"/>
            <a:ext cx="158432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    </a:t>
            </a:r>
            <a:r>
              <a:rPr lang="ru-RU" altLang="ru-RU" sz="2400" dirty="0">
                <a:solidFill>
                  <a:srgbClr val="00B050"/>
                </a:solidFill>
                <a:latin typeface="Times New Roman" pitchFamily="18" charset="0"/>
              </a:rPr>
              <a:t>+23,1%</a:t>
            </a:r>
          </a:p>
        </p:txBody>
      </p:sp>
      <p:pic>
        <p:nvPicPr>
          <p:cNvPr id="26650" name="Picture 26" descr="https://img3.stockfresh.com/files/n/nicotombo/m/91/5592559_stock-photo-3d-white-people-music-group-on-white-background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19663" y="3929066"/>
            <a:ext cx="2581493" cy="2071702"/>
          </a:xfrm>
          <a:prstGeom prst="rect">
            <a:avLst/>
          </a:prstGeom>
          <a:noFill/>
        </p:spPr>
      </p:pic>
      <p:pic>
        <p:nvPicPr>
          <p:cNvPr id="26652" name="Picture 28" descr="http://www.projectyourhealth.com/wp-content/uploads/2015/02/5185001_m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8" y="1357298"/>
            <a:ext cx="2571768" cy="2571768"/>
          </a:xfrm>
          <a:prstGeom prst="rect">
            <a:avLst/>
          </a:prstGeom>
          <a:noFill/>
        </p:spPr>
      </p:pic>
      <p:sp>
        <p:nvSpPr>
          <p:cNvPr id="3" name="Стрелка вправо 2"/>
          <p:cNvSpPr/>
          <p:nvPr/>
        </p:nvSpPr>
        <p:spPr>
          <a:xfrm rot="20775078">
            <a:off x="2234565" y="2493942"/>
            <a:ext cx="2584902" cy="309068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C843EE5B-E1DE-4CF6-B57A-1BB3180713B3}"/>
              </a:ext>
            </a:extLst>
          </p:cNvPr>
          <p:cNvSpPr txBox="1">
            <a:spLocks/>
          </p:cNvSpPr>
          <p:nvPr/>
        </p:nvSpPr>
        <p:spPr>
          <a:xfrm>
            <a:off x="179388" y="0"/>
            <a:ext cx="7993062" cy="4413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D005AD2F-5371-46D1-A2F9-9CBF5515AD55}"/>
              </a:ext>
            </a:extLst>
          </p:cNvPr>
          <p:cNvSpPr/>
          <p:nvPr/>
        </p:nvSpPr>
        <p:spPr>
          <a:xfrm>
            <a:off x="5286375" y="3200400"/>
            <a:ext cx="581025" cy="215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b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277,1</a:t>
            </a:r>
          </a:p>
        </p:txBody>
      </p:sp>
      <p:graphicFrame>
        <p:nvGraphicFramePr>
          <p:cNvPr id="27653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1748376"/>
              </p:ext>
            </p:extLst>
          </p:nvPr>
        </p:nvGraphicFramePr>
        <p:xfrm>
          <a:off x="3068996" y="1147077"/>
          <a:ext cx="6101187" cy="540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9" name="Worksheet" r:id="rId4" imgW="6610423" imgH="5724540" progId="Excel.Sheet.8">
                  <p:embed/>
                </p:oleObj>
              </mc:Choice>
              <mc:Fallback>
                <p:oleObj name="Worksheet" r:id="rId4" imgW="6610423" imgH="5724540" progId="Excel.Sheet.8">
                  <p:embed/>
                  <p:pic>
                    <p:nvPicPr>
                      <p:cNvPr id="0" name="Picture 1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8996" y="1147077"/>
                        <a:ext cx="6101187" cy="54006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6" name="Text Box 9"/>
          <p:cNvSpPr txBox="1">
            <a:spLocks noChangeArrowheads="1"/>
          </p:cNvSpPr>
          <p:nvPr/>
        </p:nvSpPr>
        <p:spPr bwMode="auto">
          <a:xfrm>
            <a:off x="735013" y="460375"/>
            <a:ext cx="85588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Расходы на социальную политику в 2019г – 9534,8 тыс. </a:t>
            </a:r>
            <a:r>
              <a:rPr lang="ru-RU" altLang="ru-RU" sz="2400" dirty="0" err="1">
                <a:solidFill>
                  <a:schemeClr val="hlink"/>
                </a:solidFill>
                <a:latin typeface="Times New Roman" pitchFamily="18" charset="0"/>
              </a:rPr>
              <a:t>руб</a:t>
            </a:r>
            <a:endParaRPr lang="ru-RU" altLang="ru-RU" sz="2400" dirty="0">
              <a:solidFill>
                <a:schemeClr val="hlink"/>
              </a:solidFill>
              <a:latin typeface="Times New Roman" pitchFamily="18" charset="0"/>
            </a:endParaRPr>
          </a:p>
        </p:txBody>
      </p:sp>
      <p:pic>
        <p:nvPicPr>
          <p:cNvPr id="27669" name="Picture 21" descr="https://210fz.ru/wp-content/uploads/2017/08/1465904972_wheelchair_shake_hands_800_1345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1147077"/>
            <a:ext cx="2808312" cy="2500330"/>
          </a:xfrm>
          <a:prstGeom prst="rect">
            <a:avLst/>
          </a:prstGeom>
          <a:noFill/>
        </p:spPr>
      </p:pic>
      <p:pic>
        <p:nvPicPr>
          <p:cNvPr id="27671" name="Picture 23" descr="https://f.vbr.ru/texteditor/moxiemanager/data/files/!ipoteka_inshuranc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5575" y="3740130"/>
            <a:ext cx="2808312" cy="26411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0AD81F-A7BD-489C-A21D-E5CE27C520F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04800" y="0"/>
            <a:ext cx="8686800" cy="112474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r>
              <a:rPr lang="ru-RU" sz="3300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Расходы на межбюджетные трансферты</a:t>
            </a:r>
            <a: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endParaRPr lang="ru-RU" sz="3000" cap="all" dirty="0">
              <a:solidFill>
                <a:srgbClr val="FF0000"/>
              </a:solidFill>
              <a:effectLst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4" name="Ромб 3">
            <a:extLst>
              <a:ext uri="{FF2B5EF4-FFF2-40B4-BE49-F238E27FC236}">
                <a16:creationId xmlns:a16="http://schemas.microsoft.com/office/drawing/2014/main" xmlns="" id="{239B9AAD-C38F-487E-AD29-842DCFC525F1}"/>
              </a:ext>
            </a:extLst>
          </p:cNvPr>
          <p:cNvSpPr/>
          <p:nvPr/>
        </p:nvSpPr>
        <p:spPr>
          <a:xfrm>
            <a:off x="1979613" y="1341438"/>
            <a:ext cx="5040312" cy="4895850"/>
          </a:xfrm>
          <a:prstGeom prst="diamon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sz="1800" b="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2E40F9E7-77F8-44BA-951F-A824F01C3683}"/>
              </a:ext>
            </a:extLst>
          </p:cNvPr>
          <p:cNvSpPr/>
          <p:nvPr/>
        </p:nvSpPr>
        <p:spPr>
          <a:xfrm>
            <a:off x="1908175" y="1412875"/>
            <a:ext cx="2303463" cy="18716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</a:t>
            </a:r>
            <a:endParaRPr lang="ru-RU" sz="18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xmlns="" id="{4C4096F4-6453-4292-AF94-2C3D77F00ECE}"/>
              </a:ext>
            </a:extLst>
          </p:cNvPr>
          <p:cNvSpPr/>
          <p:nvPr/>
        </p:nvSpPr>
        <p:spPr>
          <a:xfrm>
            <a:off x="4716463" y="1412875"/>
            <a:ext cx="2376487" cy="18716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0">
                <a:solidFill>
                  <a:schemeClr val="tx1"/>
                </a:solidFill>
                <a:latin typeface="Times New Roman" pitchFamily="18" charset="0"/>
              </a:rPr>
              <a:t>Прочая дотация бюджетам поселений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2FD1AE30-BFC5-4DE3-B088-60A773587391}"/>
              </a:ext>
            </a:extLst>
          </p:cNvPr>
          <p:cNvSpPr/>
          <p:nvPr/>
        </p:nvSpPr>
        <p:spPr>
          <a:xfrm>
            <a:off x="1979613" y="4221163"/>
            <a:ext cx="2232025" cy="1944687"/>
          </a:xfrm>
          <a:prstGeom prst="round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800" b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 за счет средств областного бюджета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B2B93F76-5A33-403A-9D04-B60C4C633845}"/>
              </a:ext>
            </a:extLst>
          </p:cNvPr>
          <p:cNvSpPr/>
          <p:nvPr/>
        </p:nvSpPr>
        <p:spPr>
          <a:xfrm>
            <a:off x="3419475" y="2708275"/>
            <a:ext cx="2232025" cy="208915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600" dirty="0">
                <a:solidFill>
                  <a:schemeClr val="tx1"/>
                </a:solidFill>
                <a:latin typeface="Times New Roman" pitchFamily="18" charset="0"/>
              </a:rPr>
              <a:t>Всего</a:t>
            </a:r>
          </a:p>
          <a:p>
            <a:pPr algn="ctr" eaLnBrk="1" hangingPunct="1">
              <a:defRPr/>
            </a:pPr>
            <a:r>
              <a:rPr lang="ru-RU" sz="2600" dirty="0">
                <a:solidFill>
                  <a:schemeClr val="tx1"/>
                </a:solidFill>
                <a:latin typeface="Times New Roman" pitchFamily="18" charset="0"/>
              </a:rPr>
              <a:t>4230,9 тыс. рублей</a:t>
            </a:r>
          </a:p>
        </p:txBody>
      </p:sp>
      <p:sp>
        <p:nvSpPr>
          <p:cNvPr id="10" name="Прямоугольная выноска 9">
            <a:extLst>
              <a:ext uri="{FF2B5EF4-FFF2-40B4-BE49-F238E27FC236}">
                <a16:creationId xmlns:a16="http://schemas.microsoft.com/office/drawing/2014/main" xmlns="" id="{1A68F057-4A22-4A59-B2C0-BDFCEEAFBCFA}"/>
              </a:ext>
            </a:extLst>
          </p:cNvPr>
          <p:cNvSpPr/>
          <p:nvPr/>
        </p:nvSpPr>
        <p:spPr>
          <a:xfrm>
            <a:off x="0" y="1341438"/>
            <a:ext cx="1476375" cy="935037"/>
          </a:xfrm>
          <a:prstGeom prst="wedgeRectCallout">
            <a:avLst>
              <a:gd name="adj1" fmla="val 64120"/>
              <a:gd name="adj2" fmla="val 98737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800" b="0" dirty="0">
                <a:solidFill>
                  <a:schemeClr val="tx1"/>
                </a:solidFill>
                <a:latin typeface="Arial" charset="0"/>
              </a:rPr>
              <a:t>2000,0</a:t>
            </a:r>
            <a:r>
              <a:rPr lang="ru-RU" sz="1800" b="0" dirty="0">
                <a:solidFill>
                  <a:schemeClr val="tx1"/>
                </a:solidFill>
              </a:rPr>
              <a:t> тыс. рублей</a:t>
            </a:r>
          </a:p>
        </p:txBody>
      </p:sp>
      <p:sp>
        <p:nvSpPr>
          <p:cNvPr id="11" name="Прямоугольная выноска 10">
            <a:extLst>
              <a:ext uri="{FF2B5EF4-FFF2-40B4-BE49-F238E27FC236}">
                <a16:creationId xmlns:a16="http://schemas.microsoft.com/office/drawing/2014/main" xmlns="" id="{33EC357C-20AB-4919-A4BD-137C96F697A2}"/>
              </a:ext>
            </a:extLst>
          </p:cNvPr>
          <p:cNvSpPr/>
          <p:nvPr/>
        </p:nvSpPr>
        <p:spPr>
          <a:xfrm>
            <a:off x="0" y="4149725"/>
            <a:ext cx="1547813" cy="1044575"/>
          </a:xfrm>
          <a:prstGeom prst="wedgeRectCallout">
            <a:avLst>
              <a:gd name="adj1" fmla="val 75509"/>
              <a:gd name="adj2" fmla="val 10296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800" b="0" dirty="0">
                <a:solidFill>
                  <a:schemeClr val="tx1"/>
                </a:solidFill>
                <a:latin typeface="Arial" charset="0"/>
              </a:rPr>
              <a:t>324,0</a:t>
            </a:r>
            <a:r>
              <a:rPr lang="ru-RU" sz="1800" b="0" dirty="0">
                <a:solidFill>
                  <a:schemeClr val="tx1"/>
                </a:solidFill>
              </a:rPr>
              <a:t> тыс. рублей</a:t>
            </a:r>
          </a:p>
        </p:txBody>
      </p:sp>
      <p:sp>
        <p:nvSpPr>
          <p:cNvPr id="12" name="Прямоугольная выноска 11">
            <a:extLst>
              <a:ext uri="{FF2B5EF4-FFF2-40B4-BE49-F238E27FC236}">
                <a16:creationId xmlns:a16="http://schemas.microsoft.com/office/drawing/2014/main" xmlns="" id="{D2896279-8E80-4C04-9AB9-F882822F9044}"/>
              </a:ext>
            </a:extLst>
          </p:cNvPr>
          <p:cNvSpPr/>
          <p:nvPr/>
        </p:nvSpPr>
        <p:spPr>
          <a:xfrm>
            <a:off x="7524750" y="1412875"/>
            <a:ext cx="1619250" cy="1079500"/>
          </a:xfrm>
          <a:prstGeom prst="wedgeRectCallout">
            <a:avLst>
              <a:gd name="adj1" fmla="val -55507"/>
              <a:gd name="adj2" fmla="val 87062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800" b="0" dirty="0">
                <a:solidFill>
                  <a:schemeClr val="tx1"/>
                </a:solidFill>
                <a:latin typeface="Arial" charset="0"/>
              </a:rPr>
              <a:t>1906,9 </a:t>
            </a:r>
            <a:r>
              <a:rPr lang="ru-RU" sz="1800" b="0" dirty="0">
                <a:solidFill>
                  <a:schemeClr val="tx1"/>
                </a:solidFill>
              </a:rPr>
              <a:t>тыс. рублей</a:t>
            </a:r>
          </a:p>
        </p:txBody>
      </p:sp>
      <p:pic>
        <p:nvPicPr>
          <p:cNvPr id="13" name="Picture 17" descr="https://img3.stockfresh.com/files/i/iserg/m/22/518685_stock-photo-conceptual-image-of-the-leader-isolated-3d-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3143248"/>
            <a:ext cx="3195641" cy="3357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xmlns="" id="{6F0EE0B9-0B10-40A5-A385-EBC9557FBB4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00034" y="428604"/>
            <a:ext cx="8229600" cy="760412"/>
          </a:xfrm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sz="3100" b="1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Динамика финансовой поддержки сельских поселений  2017-2019 (тыс. руб.)</a:t>
            </a:r>
            <a:br>
              <a:rPr lang="ru-RU" altLang="ru-RU" sz="3100" b="1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3100" b="1" dirty="0">
              <a:solidFill>
                <a:schemeClr val="hlin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133577"/>
              </p:ext>
            </p:extLst>
          </p:nvPr>
        </p:nvGraphicFramePr>
        <p:xfrm>
          <a:off x="3428992" y="1571612"/>
          <a:ext cx="5357849" cy="4929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0740" name="Picture 20" descr="http://slovosti.ru/image/photo/132009_s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504" y="1714488"/>
            <a:ext cx="3240360" cy="45720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>
            <a:extLst>
              <a:ext uri="{FF2B5EF4-FFF2-40B4-BE49-F238E27FC236}">
                <a16:creationId xmlns:a16="http://schemas.microsoft.com/office/drawing/2014/main" xmlns="" id="{024E3936-6C5F-4D9D-8B0B-89EC2DD638B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382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ru-RU" altLang="ru-RU" sz="3000">
                <a:solidFill>
                  <a:schemeClr val="hlink"/>
                </a:solidFill>
              </a:rPr>
              <a:t>Сбалансированность бюджета</a:t>
            </a:r>
          </a:p>
        </p:txBody>
      </p:sp>
      <p:pic>
        <p:nvPicPr>
          <p:cNvPr id="31748" name="Picture 14" descr="Scales-Of-Balanc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290" y="1357298"/>
            <a:ext cx="6643734" cy="5203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Text Box 15"/>
          <p:cNvSpPr txBox="1">
            <a:spLocks noChangeArrowheads="1"/>
          </p:cNvSpPr>
          <p:nvPr/>
        </p:nvSpPr>
        <p:spPr bwMode="auto">
          <a:xfrm>
            <a:off x="503239" y="1412875"/>
            <a:ext cx="835504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ru-RU" altLang="ru-RU" sz="2000" dirty="0">
                <a:solidFill>
                  <a:srgbClr val="304800"/>
                </a:solidFill>
                <a:latin typeface="Arial Black" pitchFamily="34" charset="0"/>
              </a:rPr>
              <a:t>Доходы – расходы = -дефицит + остаток на начало года</a:t>
            </a:r>
          </a:p>
        </p:txBody>
      </p:sp>
      <p:sp>
        <p:nvSpPr>
          <p:cNvPr id="31750" name="Text Box 16"/>
          <p:cNvSpPr txBox="1">
            <a:spLocks noChangeArrowheads="1"/>
          </p:cNvSpPr>
          <p:nvPr/>
        </p:nvSpPr>
        <p:spPr bwMode="auto">
          <a:xfrm>
            <a:off x="1428728" y="2143116"/>
            <a:ext cx="339868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dirty="0">
                <a:solidFill>
                  <a:srgbClr val="304800"/>
                </a:solidFill>
                <a:latin typeface="Times New Roman" pitchFamily="18" charset="0"/>
              </a:rPr>
              <a:t>130678,0-135086,8</a:t>
            </a:r>
          </a:p>
        </p:txBody>
      </p:sp>
      <p:sp>
        <p:nvSpPr>
          <p:cNvPr id="31751" name="Text Box 18"/>
          <p:cNvSpPr txBox="1">
            <a:spLocks noChangeArrowheads="1"/>
          </p:cNvSpPr>
          <p:nvPr/>
        </p:nvSpPr>
        <p:spPr bwMode="auto">
          <a:xfrm>
            <a:off x="5143504" y="2168525"/>
            <a:ext cx="2714644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000" dirty="0">
                <a:solidFill>
                  <a:srgbClr val="304800"/>
                </a:solidFill>
                <a:latin typeface="Times New Roman" pitchFamily="18" charset="0"/>
              </a:rPr>
              <a:t>-4408,8+4408,8</a:t>
            </a:r>
          </a:p>
        </p:txBody>
      </p:sp>
      <p:sp>
        <p:nvSpPr>
          <p:cNvPr id="31752" name="Text Box 19"/>
          <p:cNvSpPr txBox="1">
            <a:spLocks noChangeArrowheads="1"/>
          </p:cNvSpPr>
          <p:nvPr/>
        </p:nvSpPr>
        <p:spPr bwMode="auto">
          <a:xfrm>
            <a:off x="4824413" y="2168525"/>
            <a:ext cx="430212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400" dirty="0">
                <a:solidFill>
                  <a:srgbClr val="304800"/>
                </a:solidFill>
                <a:latin typeface="Times New Roman" pitchFamily="18" charset="0"/>
              </a:rPr>
              <a:t>=</a:t>
            </a:r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кстура">
  <a:themeElements>
    <a:clrScheme name="Текстура 7">
      <a:dk1>
        <a:srgbClr val="000000"/>
      </a:dk1>
      <a:lt1>
        <a:srgbClr val="DBDAC2"/>
      </a:lt1>
      <a:dk2>
        <a:srgbClr val="827F4C"/>
      </a:dk2>
      <a:lt2>
        <a:srgbClr val="C0BC94"/>
      </a:lt2>
      <a:accent1>
        <a:srgbClr val="AAA578"/>
      </a:accent1>
      <a:accent2>
        <a:srgbClr val="A2A4AC"/>
      </a:accent2>
      <a:accent3>
        <a:srgbClr val="EAEADD"/>
      </a:accent3>
      <a:accent4>
        <a:srgbClr val="000000"/>
      </a:accent4>
      <a:accent5>
        <a:srgbClr val="D2CFBE"/>
      </a:accent5>
      <a:accent6>
        <a:srgbClr val="92949B"/>
      </a:accent6>
      <a:hlink>
        <a:srgbClr val="5B8800"/>
      </a:hlink>
      <a:folHlink>
        <a:srgbClr val="686532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7_Трек">
  <a:themeElements>
    <a:clrScheme name="">
      <a:dk1>
        <a:srgbClr val="000000"/>
      </a:dk1>
      <a:lt1>
        <a:srgbClr val="DBDAC2"/>
      </a:lt1>
      <a:dk2>
        <a:srgbClr val="827F4C"/>
      </a:dk2>
      <a:lt2>
        <a:srgbClr val="C0BC94"/>
      </a:lt2>
      <a:accent1>
        <a:srgbClr val="AAA578"/>
      </a:accent1>
      <a:accent2>
        <a:srgbClr val="A2A4AC"/>
      </a:accent2>
      <a:accent3>
        <a:srgbClr val="EAEADD"/>
      </a:accent3>
      <a:accent4>
        <a:srgbClr val="000000"/>
      </a:accent4>
      <a:accent5>
        <a:srgbClr val="D2CFBE"/>
      </a:accent5>
      <a:accent6>
        <a:srgbClr val="92949B"/>
      </a:accent6>
      <a:hlink>
        <a:srgbClr val="5B8800"/>
      </a:hlink>
      <a:folHlink>
        <a:srgbClr val="686532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DBDAC2"/>
    </a:lt1>
    <a:dk2>
      <a:srgbClr val="827F4C"/>
    </a:dk2>
    <a:lt2>
      <a:srgbClr val="C0BC94"/>
    </a:lt2>
    <a:accent1>
      <a:srgbClr val="AAA578"/>
    </a:accent1>
    <a:accent2>
      <a:srgbClr val="A2A4AC"/>
    </a:accent2>
    <a:accent3>
      <a:srgbClr val="EAEADD"/>
    </a:accent3>
    <a:accent4>
      <a:srgbClr val="000000"/>
    </a:accent4>
    <a:accent5>
      <a:srgbClr val="D2CFBE"/>
    </a:accent5>
    <a:accent6>
      <a:srgbClr val="92949B"/>
    </a:accent6>
    <a:hlink>
      <a:srgbClr val="5B8800"/>
    </a:hlink>
    <a:folHlink>
      <a:srgbClr val="68653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8201</TotalTime>
  <Words>899</Words>
  <Application>Microsoft Office PowerPoint</Application>
  <PresentationFormat>Экран (4:3)</PresentationFormat>
  <Paragraphs>286</Paragraphs>
  <Slides>24</Slides>
  <Notes>24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4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Текстура</vt:lpstr>
      <vt:lpstr>7_Трек</vt:lpstr>
      <vt:lpstr>Рисунок</vt:lpstr>
      <vt:lpstr>Worksheet</vt:lpstr>
      <vt:lpstr>Диаграмма</vt:lpstr>
      <vt:lpstr>Лист</vt:lpstr>
      <vt:lpstr>Презентация PowerPoint</vt:lpstr>
      <vt:lpstr>Презентация PowerPoint</vt:lpstr>
      <vt:lpstr>Презентация PowerPoint</vt:lpstr>
      <vt:lpstr>Структура доходов бюджета в 2019 году</vt:lpstr>
      <vt:lpstr>Презентация PowerPoint</vt:lpstr>
      <vt:lpstr>Презентация PowerPoint</vt:lpstr>
      <vt:lpstr>Презентация PowerPoint</vt:lpstr>
      <vt:lpstr>Презентация PowerPoint</vt:lpstr>
      <vt:lpstr>Прогноз неналоговых доходов районного бюджета, тыс. рублей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Структура расходов бюджета  на 2019 год</vt:lpstr>
      <vt:lpstr>Презентация PowerPoint</vt:lpstr>
      <vt:lpstr>Презентация PowerPoint</vt:lpstr>
      <vt:lpstr>Презентация PowerPoint</vt:lpstr>
      <vt:lpstr>Динамика расходов на обеспечение образовательного процесса за 2017-2019 годы </vt:lpstr>
      <vt:lpstr>ДИНАМИКА РАСХОДОВ БЮДЖЕТА В 2017-2019 ГОДАХ  НА  КУЛЬТУРУ, тыс. руб.</vt:lpstr>
      <vt:lpstr>Презентация PowerPoint</vt:lpstr>
      <vt:lpstr> Расходы на межбюджетные трансферты </vt:lpstr>
      <vt:lpstr>Динамика финансовой поддержки сельских поселений  2017-2019 (тыс. руб.) </vt:lpstr>
      <vt:lpstr>Сбалансированность бюджета</vt:lpstr>
    </vt:vector>
  </TitlesOfParts>
  <Company>Департамент финансов Кировской области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predeina</dc:creator>
  <cp:lastModifiedBy>kaznanew1</cp:lastModifiedBy>
  <cp:revision>797</cp:revision>
  <cp:lastPrinted>2018-11-27T11:06:35Z</cp:lastPrinted>
  <dcterms:created xsi:type="dcterms:W3CDTF">2013-09-26T11:52:58Z</dcterms:created>
  <dcterms:modified xsi:type="dcterms:W3CDTF">2018-12-03T12:55:34Z</dcterms:modified>
</cp:coreProperties>
</file>