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notesSlides/notesSlide9.xml" ContentType="application/vnd.openxmlformats-officedocument.presentationml.notesSlide+xml"/>
  <Override PartName="/ppt/activeX/activeX1.xml" ContentType="application/vnd.ms-office.activeX+xml"/>
  <Override PartName="/ppt/activeX/activeX1.bin" ContentType="application/vnd.ms-office.activeX"/>
  <Override PartName="/ppt/notesSlides/notesSlide10.xml" ContentType="application/vnd.openxmlformats-officedocument.presentationml.notesSlide+xml"/>
  <Override PartName="/ppt/charts/chart6.xml" ContentType="application/vnd.openxmlformats-officedocument.drawingml.chart+xml"/>
  <Override PartName="/ppt/drawings/drawing5.xml" ContentType="application/vnd.openxmlformats-officedocument.drawingml.chartshape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7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79" r:id="rId1"/>
  </p:sldMasterIdLst>
  <p:notesMasterIdLst>
    <p:notesMasterId r:id="rId28"/>
  </p:notesMasterIdLst>
  <p:handoutMasterIdLst>
    <p:handoutMasterId r:id="rId29"/>
  </p:handoutMasterIdLst>
  <p:sldIdLst>
    <p:sldId id="386" r:id="rId2"/>
    <p:sldId id="377" r:id="rId3"/>
    <p:sldId id="385" r:id="rId4"/>
    <p:sldId id="364" r:id="rId5"/>
    <p:sldId id="369" r:id="rId6"/>
    <p:sldId id="378" r:id="rId7"/>
    <p:sldId id="382" r:id="rId8"/>
    <p:sldId id="330" r:id="rId9"/>
    <p:sldId id="372" r:id="rId10"/>
    <p:sldId id="357" r:id="rId11"/>
    <p:sldId id="390" r:id="rId12"/>
    <p:sldId id="379" r:id="rId13"/>
    <p:sldId id="381" r:id="rId14"/>
    <p:sldId id="380" r:id="rId15"/>
    <p:sldId id="285" r:id="rId16"/>
    <p:sldId id="387" r:id="rId17"/>
    <p:sldId id="391" r:id="rId18"/>
    <p:sldId id="370" r:id="rId19"/>
    <p:sldId id="290" r:id="rId20"/>
    <p:sldId id="373" r:id="rId21"/>
    <p:sldId id="288" r:id="rId22"/>
    <p:sldId id="294" r:id="rId23"/>
    <p:sldId id="371" r:id="rId24"/>
    <p:sldId id="393" r:id="rId25"/>
    <p:sldId id="375" r:id="rId26"/>
    <p:sldId id="383" r:id="rId27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chbudget" initials="n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117F"/>
    <a:srgbClr val="9999FF"/>
    <a:srgbClr val="0669BA"/>
    <a:srgbClr val="9BE5FF"/>
    <a:srgbClr val="31E8F1"/>
    <a:srgbClr val="57BDCB"/>
    <a:srgbClr val="D7DAF1"/>
    <a:srgbClr val="E3E2E6"/>
    <a:srgbClr val="3048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229" autoAdjust="0"/>
    <p:restoredTop sz="96339" autoAdjust="0"/>
  </p:normalViewPr>
  <p:slideViewPr>
    <p:cSldViewPr>
      <p:cViewPr varScale="1">
        <p:scale>
          <a:sx n="113" d="100"/>
          <a:sy n="113" d="100"/>
        </p:scale>
        <p:origin x="-158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6.6645372736362632E-2"/>
          <c:y val="2.9420333262955633E-2"/>
          <c:w val="0.62367864693446173"/>
          <c:h val="0.745200200003600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0070C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2024 год (факт)</c:v>
                </c:pt>
                <c:pt idx="1">
                  <c:v>2025 год (оценка)</c:v>
                </c:pt>
                <c:pt idx="2">
                  <c:v>2026 год 1 чтение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226222.5</c:v>
                </c:pt>
                <c:pt idx="1">
                  <c:v>216857.3</c:v>
                </c:pt>
                <c:pt idx="2">
                  <c:v>100511.1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7DA-4721-AE11-1EEF96CD694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000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2024 год (факт)</c:v>
                </c:pt>
                <c:pt idx="1">
                  <c:v>2025 год (оценка)</c:v>
                </c:pt>
                <c:pt idx="2">
                  <c:v>2026 год 1 чтение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39670.199999999997</c:v>
                </c:pt>
                <c:pt idx="1">
                  <c:v>41859.199999999997</c:v>
                </c:pt>
                <c:pt idx="2">
                  <c:v>32203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7DA-4721-AE11-1EEF96CD694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00B050"/>
            </a:solidFill>
            <a:ln w="12766">
              <a:solidFill>
                <a:srgbClr val="000000"/>
              </a:solidFill>
              <a:prstDash val="solid"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2024 год (факт)</c:v>
                </c:pt>
                <c:pt idx="1">
                  <c:v>2025 год (оценка)</c:v>
                </c:pt>
                <c:pt idx="2">
                  <c:v>2026 год 1 чтение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65924.3</c:v>
                </c:pt>
                <c:pt idx="1">
                  <c:v>75530.399999999994</c:v>
                </c:pt>
                <c:pt idx="2">
                  <c:v>80723.100000000006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7DA-4721-AE11-1EEF96CD69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26019072"/>
        <c:axId val="126020608"/>
        <c:axId val="0"/>
      </c:bar3DChart>
      <c:catAx>
        <c:axId val="126019072"/>
        <c:scaling>
          <c:orientation val="minMax"/>
        </c:scaling>
        <c:delete val="0"/>
        <c:axPos val="b"/>
        <c:majorGridlines/>
        <c:minorGridlines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126020608"/>
        <c:crosses val="autoZero"/>
        <c:auto val="1"/>
        <c:lblAlgn val="ctr"/>
        <c:lblOffset val="100"/>
        <c:noMultiLvlLbl val="0"/>
      </c:catAx>
      <c:valAx>
        <c:axId val="12602060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126019072"/>
        <c:crosses val="autoZero"/>
        <c:crossBetween val="between"/>
      </c:valAx>
      <c:spPr>
        <a:noFill/>
        <a:ln w="25532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70520065810681742"/>
          <c:y val="6.6536203522504889E-2"/>
          <c:w val="0.26753883738035034"/>
          <c:h val="0.30751903880429926"/>
        </c:manualLayout>
      </c:layout>
      <c:overlay val="0"/>
      <c:txPr>
        <a:bodyPr/>
        <a:lstStyle/>
        <a:p>
          <a:pPr>
            <a:defRPr sz="1591"/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47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905890384939302E-2"/>
          <c:y val="9.7116141165633579E-2"/>
          <c:w val="0.61084580548759182"/>
          <c:h val="0.8375034280746181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AD2-49FD-8490-336FE535205C}"/>
              </c:ext>
            </c:extLst>
          </c:dPt>
          <c:dPt>
            <c:idx val="1"/>
            <c:bubble3D val="0"/>
            <c:spPr>
              <a:solidFill>
                <a:schemeClr val="accent4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D2-49FD-8490-336FE535205C}"/>
              </c:ext>
            </c:extLst>
          </c:dPt>
          <c:dPt>
            <c:idx val="2"/>
            <c:bubble3D val="0"/>
            <c:spPr>
              <a:solidFill>
                <a:schemeClr val="accent1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AD2-49FD-8490-336FE535205C}"/>
              </c:ext>
            </c:extLst>
          </c:dPt>
          <c:dPt>
            <c:idx val="4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AD2-49FD-8490-336FE535205C}"/>
              </c:ext>
            </c:extLst>
          </c:dPt>
          <c:dPt>
            <c:idx val="5"/>
            <c:bubble3D val="0"/>
            <c:spPr>
              <a:solidFill>
                <a:schemeClr val="accent3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1AD2-49FD-8490-336FE535205C}"/>
              </c:ext>
            </c:extLst>
          </c:dPt>
          <c:dPt>
            <c:idx val="6"/>
            <c:bubble3D val="0"/>
            <c:spPr>
              <a:solidFill>
                <a:schemeClr val="accent2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1AD2-49FD-8490-336FE535205C}"/>
              </c:ext>
            </c:extLst>
          </c:dPt>
          <c:dLbls>
            <c:dLbl>
              <c:idx val="0"/>
              <c:layout>
                <c:manualLayout>
                  <c:x val="-0.23333921678953234"/>
                  <c:y val="0.10205562698702064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AD2-49FD-8490-336FE535205C}"/>
                </c:ext>
              </c:extLst>
            </c:dLbl>
            <c:dLbl>
              <c:idx val="1"/>
              <c:layout>
                <c:manualLayout>
                  <c:x val="0.14268542294583753"/>
                  <c:y val="-0.17299330889737538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AD2-49FD-8490-336FE535205C}"/>
                </c:ext>
              </c:extLst>
            </c:dLbl>
            <c:dLbl>
              <c:idx val="2"/>
              <c:layout>
                <c:manualLayout>
                  <c:x val="0.53621954191469767"/>
                  <c:y val="-0.4724831602986048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AD2-49FD-8490-336FE535205C}"/>
                </c:ext>
              </c:extLst>
            </c:dLbl>
            <c:dLbl>
              <c:idx val="3"/>
              <c:layout>
                <c:manualLayout>
                  <c:x val="0.10951964118682153"/>
                  <c:y val="0.10378277584806207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314-4099-97BB-F780494CCB09}"/>
                </c:ext>
              </c:extLst>
            </c:dLbl>
            <c:dLbl>
              <c:idx val="4"/>
              <c:layout>
                <c:manualLayout>
                  <c:x val="-5.5470987094623898E-2"/>
                  <c:y val="3.164136713427622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AD2-49FD-8490-336FE535205C}"/>
                </c:ext>
              </c:extLst>
            </c:dLbl>
            <c:dLbl>
              <c:idx val="5"/>
              <c:layout>
                <c:manualLayout>
                  <c:x val="-0.10846857069644589"/>
                  <c:y val="-1.2057578025549014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AD2-49FD-8490-336FE535205C}"/>
                </c:ext>
              </c:extLst>
            </c:dLbl>
            <c:dLbl>
              <c:idx val="6"/>
              <c:layout>
                <c:manualLayout>
                  <c:x val="2.4961720203131553E-2"/>
                  <c:y val="-2.8201622240559852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AD2-49FD-8490-336FE535205C}"/>
                </c:ext>
              </c:extLst>
            </c:dLbl>
            <c:dLbl>
              <c:idx val="7"/>
              <c:layout>
                <c:manualLayout>
                  <c:x val="0.21245634445635073"/>
                  <c:y val="-1.7887345116326676E-2"/>
                </c:manualLayout>
              </c:layout>
              <c:dLblPos val="bestFit"/>
              <c:showLegendKey val="1"/>
              <c:showVal val="1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314-4099-97BB-F780494CCB0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1"/>
            <c:showVal val="1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Налог на прибыль (налог на доходы с физических лиц) - 50 923,1</c:v>
                </c:pt>
                <c:pt idx="1">
                  <c:v>Доходы от использования имущества - 29 903,0</c:v>
                </c:pt>
                <c:pt idx="2">
                  <c:v> Прочие неналоговые доходы местных бюджетов - 0</c:v>
                </c:pt>
                <c:pt idx="3">
                  <c:v>Налоги на совокупный доход - 24 700</c:v>
                </c:pt>
                <c:pt idx="4">
                  <c:v>Доходы от продажи материальных нематериальных активов -1 650,0</c:v>
                </c:pt>
                <c:pt idx="5">
                  <c:v>Государственная пошлина - 5 100</c:v>
                </c:pt>
                <c:pt idx="6">
                  <c:v>Штрафы, санкции,       возмещение ущерба - 650,0</c:v>
                </c:pt>
                <c:pt idx="7">
                  <c:v>Платежи при пользовании природными ресурсами - 0,0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50923.1</c:v>
                </c:pt>
                <c:pt idx="1">
                  <c:v>29903</c:v>
                </c:pt>
                <c:pt idx="2">
                  <c:v>0</c:v>
                </c:pt>
                <c:pt idx="3">
                  <c:v>24700</c:v>
                </c:pt>
                <c:pt idx="4">
                  <c:v>1650</c:v>
                </c:pt>
                <c:pt idx="5">
                  <c:v>5100</c:v>
                </c:pt>
                <c:pt idx="6">
                  <c:v>650</c:v>
                </c:pt>
                <c:pt idx="7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1AD2-49FD-8490-336FE53520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egendEntry>
        <c:idx val="7"/>
        <c:txPr>
          <a:bodyPr/>
          <a:lstStyle/>
          <a:p>
            <a:pPr>
              <a:defRPr sz="1200" b="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1644839641473523"/>
          <c:y val="9.1247833067864159E-2"/>
          <c:w val="0.2750176055707072"/>
          <c:h val="0.8073493382461123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1200" b="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988531619735996"/>
          <c:y val="3.1863537238425443E-2"/>
          <c:w val="0.67222391732283471"/>
          <c:h val="0.8908414704974142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chemeClr val="bg2">
                <a:lumMod val="50000"/>
                <a:alpha val="89000"/>
              </a:schemeClr>
            </a:solidFill>
          </c:spPr>
          <c:invertIfNegative val="0"/>
          <c:cat>
            <c:strRef>
              <c:f>Лист1!$A$2:$A$4</c:f>
              <c:strCache>
                <c:ptCount val="3"/>
                <c:pt idx="0">
                  <c:v>2024 факт</c:v>
                </c:pt>
                <c:pt idx="1">
                  <c:v>2025 ожидаем.</c:v>
                </c:pt>
                <c:pt idx="2">
                  <c:v>2026 1 чтение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65924.3</c:v>
                </c:pt>
                <c:pt idx="1">
                  <c:v>75530.399999999994</c:v>
                </c:pt>
                <c:pt idx="2">
                  <c:v>80723.100000000006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593-4402-AC07-E371F1B019A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C000">
                <a:alpha val="82000"/>
              </a:srgbClr>
            </a:solidFill>
            <a:ln>
              <a:noFill/>
            </a:ln>
          </c:spPr>
          <c:invertIfNegative val="0"/>
          <c:cat>
            <c:strRef>
              <c:f>Лист1!$A$2:$A$4</c:f>
              <c:strCache>
                <c:ptCount val="3"/>
                <c:pt idx="0">
                  <c:v>2024 факт</c:v>
                </c:pt>
                <c:pt idx="1">
                  <c:v>2025 ожидаем.</c:v>
                </c:pt>
                <c:pt idx="2">
                  <c:v>2026 1 чтение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39670.199999999997</c:v>
                </c:pt>
                <c:pt idx="1">
                  <c:v>41859.199999999997</c:v>
                </c:pt>
                <c:pt idx="2">
                  <c:v>32203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593-4402-AC07-E371F1B019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7264256"/>
        <c:axId val="127265792"/>
      </c:barChart>
      <c:catAx>
        <c:axId val="127264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127265792"/>
        <c:crosses val="autoZero"/>
        <c:auto val="0"/>
        <c:lblAlgn val="ctr"/>
        <c:lblOffset val="100"/>
        <c:noMultiLvlLbl val="0"/>
      </c:catAx>
      <c:valAx>
        <c:axId val="1272657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27264256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4461019270501227"/>
          <c:y val="0.39325502029557791"/>
          <c:w val="0.25538976377952755"/>
          <c:h val="0.198250276394251"/>
        </c:manualLayout>
      </c:layout>
      <c:overlay val="0"/>
      <c:spPr>
        <a:noFill/>
      </c:spPr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502332076040164"/>
          <c:y val="2.7115943377126507E-2"/>
          <c:w val="0.91785323110624317"/>
          <c:h val="0.7928994082840251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0DBE-44CC-B941-DA1F8172BC89}"/>
              </c:ext>
            </c:extLst>
          </c:dPt>
          <c:dPt>
            <c:idx val="1"/>
            <c:invertIfNegative val="0"/>
            <c:bubble3D val="0"/>
            <c:spPr>
              <a:solidFill>
                <a:srgbClr val="BA6F1C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DBE-44CC-B941-DA1F8172BC89}"/>
              </c:ext>
            </c:extLst>
          </c:dPt>
          <c:dPt>
            <c:idx val="2"/>
            <c:invertIfNegative val="0"/>
            <c:bubble3D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DBE-44CC-B941-DA1F8172BC89}"/>
              </c:ext>
            </c:extLst>
          </c:dPt>
          <c:dPt>
            <c:idx val="3"/>
            <c:invertIfNegative val="0"/>
            <c:bubble3D val="0"/>
            <c:spPr>
              <a:solidFill>
                <a:srgbClr val="00B0F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DBE-44CC-B941-DA1F8172BC89}"/>
              </c:ext>
            </c:extLst>
          </c:dPt>
          <c:dLbls>
            <c:dLbl>
              <c:idx val="0"/>
              <c:layout>
                <c:manualLayout>
                  <c:x val="3.6409356115254077E-3"/>
                  <c:y val="-0.19864717127640358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29</a:t>
                    </a:r>
                    <a:r>
                      <a:rPr lang="en-US" baseline="0" dirty="0"/>
                      <a:t> 463,6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0483333623032216E-3"/>
                  <c:y val="-0.24195147384020321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34</a:t>
                    </a:r>
                    <a:r>
                      <a:rPr lang="en-US" baseline="0" dirty="0"/>
                      <a:t> 218,2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9.4084928125706142E-3"/>
                  <c:y val="-0.25539093942063451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40</a:t>
                    </a:r>
                    <a:r>
                      <a:rPr lang="en-US" baseline="0" dirty="0"/>
                      <a:t> 510,7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8.9562149102223147E-3"/>
                  <c:y val="-0.25146138376862365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44 764,4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8915772945600344E-2"/>
                  <c:y val="-0.2572118903731023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50</a:t>
                    </a:r>
                    <a:r>
                      <a:rPr lang="en-US" baseline="0" dirty="0"/>
                      <a:t> 923,1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5.8866813833700175E-3"/>
                  <c:y val="-0.366921473245309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59">
                <a:noFill/>
              </a:ln>
            </c:spPr>
            <c:txPr>
              <a:bodyPr/>
              <a:lstStyle/>
              <a:p>
                <a:pPr>
                  <a:defRPr sz="1960" b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2022 года</c:v>
                </c:pt>
                <c:pt idx="1">
                  <c:v>Факт 2023 года</c:v>
                </c:pt>
                <c:pt idx="2">
                  <c:v>Факт 2024 года</c:v>
                </c:pt>
                <c:pt idx="3">
                  <c:v>Оценка2025 года</c:v>
                </c:pt>
                <c:pt idx="4">
                  <c:v>Прогноз2026 года (1чт.)</c:v>
                </c:pt>
              </c:strCache>
            </c:strRef>
          </c:cat>
          <c:val>
            <c:numRef>
              <c:f>Лист1!$B$2:$B$6</c:f>
              <c:numCache>
                <c:formatCode>#,##0.00</c:formatCode>
                <c:ptCount val="5"/>
                <c:pt idx="0" formatCode="#,##0.0">
                  <c:v>29463.599999999999</c:v>
                </c:pt>
                <c:pt idx="1">
                  <c:v>34218.199999999997</c:v>
                </c:pt>
                <c:pt idx="2" formatCode="#,##0.0">
                  <c:v>40510.699999999997</c:v>
                </c:pt>
                <c:pt idx="3" formatCode="0.0">
                  <c:v>44764.4</c:v>
                </c:pt>
                <c:pt idx="4" formatCode="0.0">
                  <c:v>50923.1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DBE-44CC-B941-DA1F8172BC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27315328"/>
        <c:axId val="127395712"/>
        <c:axId val="0"/>
      </c:bar3DChart>
      <c:catAx>
        <c:axId val="127315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7395712"/>
        <c:crosses val="autoZero"/>
        <c:auto val="1"/>
        <c:lblAlgn val="ctr"/>
        <c:lblOffset val="100"/>
        <c:noMultiLvlLbl val="0"/>
      </c:catAx>
      <c:valAx>
        <c:axId val="127395712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7315328"/>
        <c:crosses val="autoZero"/>
        <c:crossBetween val="between"/>
      </c:valAx>
      <c:spPr>
        <a:noFill/>
        <a:ln w="2537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62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123364472883814"/>
          <c:y val="3.4465310280047005E-2"/>
          <c:w val="0.91785323110624317"/>
          <c:h val="0.792899408284025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0DBE-44CC-B941-DA1F8172BC8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DBE-44CC-B941-DA1F8172BC89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DBE-44CC-B941-DA1F8172BC89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DBE-44CC-B941-DA1F8172BC89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DBE-44CC-B941-DA1F8172BC89}"/>
              </c:ext>
            </c:extLst>
          </c:dPt>
          <c:dLbls>
            <c:dLbl>
              <c:idx val="0"/>
              <c:layout>
                <c:manualLayout>
                  <c:x val="3.5151664499418053E-4"/>
                  <c:y val="-0.1447376789778914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DBE-44CC-B941-DA1F8172BC89}"/>
                </c:ext>
              </c:extLst>
            </c:dLbl>
            <c:dLbl>
              <c:idx val="1"/>
              <c:layout>
                <c:manualLayout>
                  <c:x val="-2.9978259201601104E-4"/>
                  <c:y val="1.95268758347804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DBE-44CC-B941-DA1F8172BC89}"/>
                </c:ext>
              </c:extLst>
            </c:dLbl>
            <c:dLbl>
              <c:idx val="2"/>
              <c:layout>
                <c:manualLayout>
                  <c:x val="-6.4616332015656171E-3"/>
                  <c:y val="-0.161947888499351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DBE-44CC-B941-DA1F8172BC89}"/>
                </c:ext>
              </c:extLst>
            </c:dLbl>
            <c:dLbl>
              <c:idx val="3"/>
              <c:layout>
                <c:manualLayout>
                  <c:x val="-2.8901341161586942E-2"/>
                  <c:y val="-0.1374313624966030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41</a:t>
                    </a:r>
                    <a:r>
                      <a:rPr lang="en-US" baseline="0" dirty="0"/>
                      <a:t> 859,2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DBE-44CC-B941-DA1F8172BC89}"/>
                </c:ext>
              </c:extLst>
            </c:dLbl>
            <c:dLbl>
              <c:idx val="4"/>
              <c:layout>
                <c:manualLayout>
                  <c:x val="3.0876451490032715E-3"/>
                  <c:y val="-0.177512371758639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DBE-44CC-B941-DA1F8172BC89}"/>
                </c:ext>
              </c:extLst>
            </c:dLbl>
            <c:dLbl>
              <c:idx val="5"/>
              <c:layout>
                <c:manualLayout>
                  <c:x val="5.8866813833700175E-3"/>
                  <c:y val="-0.366921473245309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961-4021-B5C4-71CCAB8C456D}"/>
                </c:ext>
              </c:extLst>
            </c:dLbl>
            <c:spPr>
              <a:noFill/>
              <a:ln w="25459">
                <a:noFill/>
              </a:ln>
            </c:spPr>
            <c:txPr>
              <a:bodyPr/>
              <a:lstStyle/>
              <a:p>
                <a:pPr>
                  <a:defRPr sz="1960" b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Факт 2022 года</c:v>
                </c:pt>
                <c:pt idx="1">
                  <c:v>Факт 2023 года</c:v>
                </c:pt>
                <c:pt idx="2">
                  <c:v>Факт 2024 года</c:v>
                </c:pt>
                <c:pt idx="3">
                  <c:v>Оценка 2025 года</c:v>
                </c:pt>
                <c:pt idx="4">
                  <c:v>Прогноз 2026 года (1чт.)</c:v>
                </c:pt>
              </c:strCache>
            </c:strRef>
          </c:cat>
          <c:val>
            <c:numRef>
              <c:f>Лист1!$B$2:$B$6</c:f>
              <c:numCache>
                <c:formatCode>#,##0.0</c:formatCode>
                <c:ptCount val="5"/>
                <c:pt idx="0">
                  <c:v>71389.100000000006</c:v>
                </c:pt>
                <c:pt idx="1">
                  <c:v>40730.9</c:v>
                </c:pt>
                <c:pt idx="2">
                  <c:v>39670.199999999997</c:v>
                </c:pt>
                <c:pt idx="3">
                  <c:v>41859.199999999997</c:v>
                </c:pt>
                <c:pt idx="4">
                  <c:v>32203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DBE-44CC-B941-DA1F8172BC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7737728"/>
        <c:axId val="157739648"/>
      </c:barChart>
      <c:catAx>
        <c:axId val="1577377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7739648"/>
        <c:crosses val="autoZero"/>
        <c:auto val="1"/>
        <c:lblAlgn val="ctr"/>
        <c:lblOffset val="100"/>
        <c:noMultiLvlLbl val="0"/>
      </c:catAx>
      <c:valAx>
        <c:axId val="157739648"/>
        <c:scaling>
          <c:orientation val="minMax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7737728"/>
        <c:crosses val="autoZero"/>
        <c:crossBetween val="between"/>
      </c:valAx>
      <c:spPr>
        <a:ln cmpd="sng"/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62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  <c:spPr>
        <a:noFill/>
        <a:ln w="25294">
          <a:noFill/>
        </a:ln>
      </c:spPr>
    </c:sideWall>
    <c:backWall>
      <c:thickness val="0"/>
      <c:spPr>
        <a:noFill/>
        <a:ln w="25294">
          <a:noFill/>
        </a:ln>
      </c:spPr>
    </c:backWall>
    <c:plotArea>
      <c:layout>
        <c:manualLayout>
          <c:layoutTarget val="inner"/>
          <c:xMode val="edge"/>
          <c:yMode val="edge"/>
          <c:x val="4.5346457231247812E-2"/>
          <c:y val="6.928276635711289E-2"/>
          <c:w val="0.75583674463521144"/>
          <c:h val="0.8132678132678136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spPr>
            <a:gradFill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-1.5030931763909431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2026 год</c:v>
                </c:pt>
              </c:strCache>
            </c:strRef>
          </c:cat>
          <c:val>
            <c:numRef>
              <c:f>Лист1!$B$2</c:f>
              <c:numCache>
                <c:formatCode>#,##0.0</c:formatCode>
                <c:ptCount val="1"/>
                <c:pt idx="0">
                  <c:v>55899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362-43EE-AC96-9A6AE297D3D9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дотация на поддержку мер по обеспечению сбалансированности бюджетов </c:v>
                </c:pt>
              </c:strCache>
            </c:strRef>
          </c:tx>
          <c:spPr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2.5053423946238308E-2"/>
                  <c:y val="-2.88201713968119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D62-478C-A125-2D19FF97043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Лист1!$A$2</c:f>
              <c:strCache>
                <c:ptCount val="1"/>
                <c:pt idx="0">
                  <c:v>2026 год</c:v>
                </c:pt>
              </c:strCache>
            </c:strRef>
          </c:cat>
          <c:val>
            <c:numRef>
              <c:f>Лист1!$D$2</c:f>
              <c:numCache>
                <c:formatCode>#,##0.0</c:formatCode>
                <c:ptCount val="1"/>
                <c:pt idx="0">
                  <c:v>33647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362-43EE-AC96-9A6AE297D3D9}"/>
            </c:ext>
          </c:extLst>
        </c:ser>
        <c:ser>
          <c:idx val="1"/>
          <c:order val="2"/>
          <c:tx>
            <c:v>прочая дотация</c:v>
          </c:tx>
          <c:spPr>
            <a:solidFill>
              <a:srgbClr val="993366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2546397645864146E-2"/>
                  <c:y val="-5.5238661843889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D6D-43BE-9070-32A7BDF76D37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Лист1!$C$2</c:f>
              <c:numCache>
                <c:formatCode>#,##0.0</c:formatCode>
                <c:ptCount val="1"/>
                <c:pt idx="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362-43EE-AC96-9A6AE297D3D9}"/>
            </c:ext>
          </c:extLst>
        </c:ser>
        <c:ser>
          <c:idx val="3"/>
          <c:order val="3"/>
          <c:tx>
            <c:v>МБТ от поселений</c:v>
          </c:tx>
          <c:spPr>
            <a:solidFill>
              <a:srgbClr val="CCFFFF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2.5051552939849051E-2"/>
                  <c:y val="-4.56319380449522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386-4FEE-8919-1D9F19909A63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Лист1!$E$2</c:f>
              <c:numCache>
                <c:formatCode>#,##0.0</c:formatCode>
                <c:ptCount val="1"/>
                <c:pt idx="0">
                  <c:v>10073.1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362-43EE-AC96-9A6AE297D3D9}"/>
            </c:ext>
          </c:extLst>
        </c:ser>
        <c:ser>
          <c:idx val="5"/>
          <c:order val="4"/>
          <c:tx>
            <c:v>Субсидии, субвенции</c:v>
          </c:tx>
          <c:spPr>
            <a:solidFill>
              <a:srgbClr val="FF8080"/>
            </a:solidFill>
            <a:ln w="15026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4.2587639997743294E-2"/>
                  <c:y val="-3.6025214246014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7F8-4B71-A6DD-5B4ABA97FF0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Лист1!$F$2</c:f>
              <c:numCache>
                <c:formatCode>0.0</c:formatCode>
                <c:ptCount val="1"/>
                <c:pt idx="0">
                  <c:v>892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8362-43EE-AC96-9A6AE297D3D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0"/>
        <c:shape val="cylinder"/>
        <c:axId val="158430720"/>
        <c:axId val="158432256"/>
        <c:axId val="0"/>
      </c:bar3DChart>
      <c:catAx>
        <c:axId val="1584307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58432256"/>
        <c:crosses val="autoZero"/>
        <c:auto val="1"/>
        <c:lblAlgn val="ctr"/>
        <c:lblOffset val="100"/>
        <c:noMultiLvlLbl val="0"/>
      </c:catAx>
      <c:valAx>
        <c:axId val="158432256"/>
        <c:scaling>
          <c:orientation val="minMax"/>
        </c:scaling>
        <c:delete val="1"/>
        <c:axPos val="l"/>
        <c:numFmt formatCode="#,##0.0" sourceLinked="1"/>
        <c:majorTickMark val="out"/>
        <c:minorTickMark val="none"/>
        <c:tickLblPos val="nextTo"/>
        <c:crossAx val="158430720"/>
        <c:crosses val="autoZero"/>
        <c:crossBetween val="between"/>
      </c:valAx>
    </c:plotArea>
    <c:legend>
      <c:legendPos val="tr"/>
      <c:legendEntry>
        <c:idx val="0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 b="1" spc="-100" baseline="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2872531411228669"/>
          <c:y val="5.5238661843889605E-2"/>
          <c:w val="0.25373632244389699"/>
          <c:h val="0.60393293220848931"/>
        </c:manualLayout>
      </c:layout>
      <c:overlay val="0"/>
      <c:txPr>
        <a:bodyPr/>
        <a:lstStyle/>
        <a:p>
          <a:pPr>
            <a:defRPr sz="1000" b="1" spc="-100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51"/>
      </a:pPr>
      <a:endParaRPr lang="ru-RU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Раздел "Образование"</c:v>
                </c:pt>
              </c:strCache>
            </c:strRef>
          </c:tx>
          <c:explosion val="6"/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E7C-4669-AEA6-7941BC2172FD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E7C-4669-AEA6-7941BC2172FD}"/>
              </c:ext>
            </c:extLst>
          </c:dPt>
          <c:dPt>
            <c:idx val="2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E7C-4669-AEA6-7941BC2172FD}"/>
              </c:ext>
            </c:extLst>
          </c:dPt>
          <c:dLbls>
            <c:dLbl>
              <c:idx val="0"/>
              <c:layout>
                <c:manualLayout>
                  <c:x val="1.9650233668120569E-2"/>
                  <c:y val="-6.19387888361645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E7C-4669-AEA6-7941BC2172FD}"/>
                </c:ext>
              </c:extLst>
            </c:dLbl>
            <c:dLbl>
              <c:idx val="1"/>
              <c:layout>
                <c:manualLayout>
                  <c:x val="-8.6505359433367429E-2"/>
                  <c:y val="5.22225259351437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E7C-4669-AEA6-7941BC2172FD}"/>
                </c:ext>
              </c:extLst>
            </c:dLbl>
            <c:dLbl>
              <c:idx val="2"/>
              <c:layout>
                <c:manualLayout>
                  <c:x val="0.28273481878636852"/>
                  <c:y val="4.8997982055903281E-3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dirty="0"/>
                      <a:t>2039,8</a:t>
                    </a:r>
                  </a:p>
                  <a:p>
                    <a:pPr>
                      <a:defRPr/>
                    </a:pPr>
                    <a:endParaRPr lang="en-US" dirty="0"/>
                  </a:p>
                </c:rich>
              </c:tx>
              <c:numFmt formatCode="#,##0.0" sourceLinked="0"/>
              <c:spPr/>
              <c:showLegendKey val="1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4392029567165624"/>
                      <c:h val="8.245725926323101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E7C-4669-AEA6-7941BC2172F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Содержание школ</c:v>
                </c:pt>
                <c:pt idx="1">
                  <c:v>Содержание муз.школы</c:v>
                </c:pt>
                <c:pt idx="2">
                  <c:v>Молодежная политика и оздоровление детей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0">
                  <c:v>14441.4</c:v>
                </c:pt>
                <c:pt idx="1">
                  <c:v>3814.6</c:v>
                </c:pt>
                <c:pt idx="2">
                  <c:v>2778.5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E7C-4669-AEA6-7941BC2172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>
        <c:manualLayout>
          <c:xMode val="edge"/>
          <c:yMode val="edge"/>
          <c:x val="1.1739272333860152E-2"/>
          <c:y val="0.67279116525903127"/>
          <c:w val="0.78169785697876926"/>
          <c:h val="0.2871300459935389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0.14715</cdr:x>
      <cdr:y>0.26995</cdr:y>
    </cdr:from>
    <cdr:to>
      <cdr:x>0.31792</cdr:x>
      <cdr:y>0.36989</cdr:y>
    </cdr:to>
    <cdr:sp macro="" textlink="">
      <cdr:nvSpPr>
        <cdr:cNvPr id="8" name="Стрелка вправо с вырезом 7"/>
        <cdr:cNvSpPr/>
      </cdr:nvSpPr>
      <cdr:spPr>
        <a:xfrm xmlns:a="http://schemas.openxmlformats.org/drawingml/2006/main" rot="19874174">
          <a:off x="1133777" y="1319497"/>
          <a:ext cx="1315758" cy="488497"/>
        </a:xfrm>
        <a:prstGeom xmlns:a="http://schemas.openxmlformats.org/drawingml/2006/main" prst="notchedRightArrow">
          <a:avLst>
            <a:gd name="adj1" fmla="val 50000"/>
            <a:gd name="adj2" fmla="val 59554"/>
          </a:avLst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000" b="1" dirty="0"/>
            <a:t>0,4 %</a:t>
          </a:r>
        </a:p>
        <a:p xmlns:a="http://schemas.openxmlformats.org/drawingml/2006/main">
          <a:endParaRPr lang="ru-RU" sz="1200" b="1" dirty="0"/>
        </a:p>
      </cdr:txBody>
    </cdr:sp>
  </cdr:relSizeAnchor>
  <cdr:relSizeAnchor xmlns:cdr="http://schemas.openxmlformats.org/drawingml/2006/chartDrawing">
    <cdr:from>
      <cdr:x>0.10553</cdr:x>
      <cdr:y>0.11861</cdr:y>
    </cdr:from>
    <cdr:to>
      <cdr:x>0.27303</cdr:x>
      <cdr:y>0.17754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576064" y="57977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0.03028</cdr:x>
      <cdr:y>0.0493</cdr:y>
    </cdr:from>
    <cdr:to>
      <cdr:x>0.16112</cdr:x>
      <cdr:y>0.12296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233325" y="240976"/>
          <a:ext cx="1008104" cy="36004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331 817,0</a:t>
          </a:r>
        </a:p>
        <a:p xmlns:a="http://schemas.openxmlformats.org/drawingml/2006/main">
          <a:endParaRPr lang="ru-RU" sz="1400" b="1" dirty="0"/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0.07865</cdr:x>
      <cdr:y>0.02997</cdr:y>
    </cdr:from>
    <cdr:to>
      <cdr:x>0.24616</cdr:x>
      <cdr:y>0.11836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04056" y="146489"/>
          <a:ext cx="1073523" cy="4320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0.2902</cdr:x>
      <cdr:y>0.08178</cdr:y>
    </cdr:from>
    <cdr:to>
      <cdr:x>0.45771</cdr:x>
      <cdr:y>0.14071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1584176" y="399750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0.25458</cdr:x>
      <cdr:y>0</cdr:y>
    </cdr:from>
    <cdr:to>
      <cdr:x>0.38668</cdr:x>
      <cdr:y>0.08027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1961517" y="-1675856"/>
          <a:ext cx="1017812" cy="392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333 145,0</a:t>
          </a:r>
        </a:p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0.25904</cdr:x>
      <cdr:y>0.34289</cdr:y>
    </cdr:from>
    <cdr:to>
      <cdr:x>0.41381</cdr:x>
      <cdr:y>0.42316</cdr:y>
    </cdr:to>
    <cdr:sp macro="" textlink="">
      <cdr:nvSpPr>
        <cdr:cNvPr id="16" name="TextBox 15"/>
        <cdr:cNvSpPr txBox="1"/>
      </cdr:nvSpPr>
      <cdr:spPr>
        <a:xfrm xmlns:a="http://schemas.openxmlformats.org/drawingml/2006/main">
          <a:off x="1566875" y="1676032"/>
          <a:ext cx="936103" cy="392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0.51626</cdr:x>
      <cdr:y>0.29974</cdr:y>
    </cdr:from>
    <cdr:to>
      <cdr:x>0.69897</cdr:x>
      <cdr:y>0.38813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977741" y="1465112"/>
          <a:ext cx="1407755" cy="4320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0.47482</cdr:x>
      <cdr:y>0.09652</cdr:y>
    </cdr:from>
    <cdr:to>
      <cdr:x>0.65753</cdr:x>
      <cdr:y>0.18491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3" y="471758"/>
          <a:ext cx="914400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/>
        </a:p>
      </cdr:txBody>
    </cdr:sp>
  </cdr:relSizeAnchor>
  <cdr:relSizeAnchor xmlns:cdr="http://schemas.openxmlformats.org/drawingml/2006/chartDrawing">
    <cdr:from>
      <cdr:x>0.3646</cdr:x>
      <cdr:y>0.26808</cdr:y>
    </cdr:from>
    <cdr:to>
      <cdr:x>0.51385</cdr:x>
      <cdr:y>0.37128</cdr:y>
    </cdr:to>
    <cdr:sp macro="" textlink="">
      <cdr:nvSpPr>
        <cdr:cNvPr id="19" name="Стрелка: вправо 18">
          <a:extLst xmlns:a="http://schemas.openxmlformats.org/drawingml/2006/main">
            <a:ext uri="{FF2B5EF4-FFF2-40B4-BE49-F238E27FC236}">
              <a16:creationId xmlns:a16="http://schemas.microsoft.com/office/drawing/2014/main" xmlns="" id="{33A4C4DC-BCEB-4D8F-8300-6C6DC039B9E3}"/>
            </a:ext>
          </a:extLst>
        </cdr:cNvPr>
        <cdr:cNvSpPr/>
      </cdr:nvSpPr>
      <cdr:spPr>
        <a:xfrm xmlns:a="http://schemas.openxmlformats.org/drawingml/2006/main" rot="2516594">
          <a:off x="2809190" y="1310351"/>
          <a:ext cx="1149950" cy="504433"/>
        </a:xfrm>
        <a:prstGeom xmlns:a="http://schemas.openxmlformats.org/drawingml/2006/main" prst="rightArrow">
          <a:avLst>
            <a:gd name="adj1" fmla="val 55494"/>
            <a:gd name="adj2" fmla="val 50000"/>
          </a:avLst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6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b="1" dirty="0">
              <a:solidFill>
                <a:schemeClr val="tx1"/>
              </a:solidFill>
            </a:rPr>
            <a:t>- 35,9%</a:t>
          </a:r>
        </a:p>
      </cdr:txBody>
    </cdr:sp>
  </cdr:relSizeAnchor>
  <cdr:relSizeAnchor xmlns:cdr="http://schemas.openxmlformats.org/drawingml/2006/chartDrawing">
    <cdr:from>
      <cdr:x>0.50692</cdr:x>
      <cdr:y>0.28501</cdr:y>
    </cdr:from>
    <cdr:to>
      <cdr:x>0.67611</cdr:x>
      <cdr:y>0.35971</cdr:y>
    </cdr:to>
    <cdr:sp macro="" textlink="">
      <cdr:nvSpPr>
        <cdr:cNvPr id="20" name="Блок-схема: процесс 19">
          <a:extLst xmlns:a="http://schemas.openxmlformats.org/drawingml/2006/main">
            <a:ext uri="{FF2B5EF4-FFF2-40B4-BE49-F238E27FC236}">
              <a16:creationId xmlns:a16="http://schemas.microsoft.com/office/drawing/2014/main" xmlns="" id="{3CD6BEC1-44C1-4454-89C8-89ACEED4D049}"/>
            </a:ext>
          </a:extLst>
        </cdr:cNvPr>
        <cdr:cNvSpPr/>
      </cdr:nvSpPr>
      <cdr:spPr>
        <a:xfrm xmlns:a="http://schemas.openxmlformats.org/drawingml/2006/main">
          <a:off x="3905733" y="1393104"/>
          <a:ext cx="1303585" cy="365127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800" b="1" dirty="0">
              <a:solidFill>
                <a:schemeClr val="tx1"/>
              </a:solidFill>
            </a:rPr>
            <a:t>213 437,2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0.48818</cdr:x>
      <cdr:y>0.42202</cdr:y>
    </cdr:from>
    <cdr:to>
      <cdr:x>0.51182</cdr:x>
      <cdr:y>0.57798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815926" y="2498560"/>
          <a:ext cx="184731" cy="92333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lIns="91440" tIns="45720" rIns="91440" bIns="45720">
          <a:spAutoFit/>
        </a:bodyPr>
        <a:lstStyle xmlns:a="http://schemas.openxmlformats.org/drawingml/2006/main"/>
        <a:p xmlns:a="http://schemas.openxmlformats.org/drawingml/2006/main">
          <a:pPr algn="ctr"/>
          <a:endParaRPr lang="ru-RU" sz="5400" b="1" cap="none" spc="50" dirty="0">
            <a:ln w="12700" cmpd="sng">
              <a:solidFill>
                <a:schemeClr val="accent6">
                  <a:satMod val="120000"/>
                  <a:shade val="80000"/>
                </a:schemeClr>
              </a:solidFill>
              <a:prstDash val="solid"/>
            </a:ln>
            <a:solidFill>
              <a:schemeClr val="accent6">
                <a:tint val="1000"/>
              </a:schemeClr>
            </a:solidFill>
            <a:effectLst>
              <a:glow rad="53100">
                <a:schemeClr val="accent6">
                  <a:satMod val="180000"/>
                  <a:alpha val="30000"/>
                </a:schemeClr>
              </a:glow>
            </a:effectLst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0.25795</cdr:x>
      <cdr:y>0.07201</cdr:y>
    </cdr:from>
    <cdr:to>
      <cdr:x>0.43035</cdr:x>
      <cdr:y>0.25488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68152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0.1697</cdr:x>
      <cdr:y>0.0288</cdr:y>
    </cdr:from>
    <cdr:to>
      <cdr:x>0.34211</cdr:x>
      <cdr:y>0.12961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900100" y="144017"/>
          <a:ext cx="914395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0.17183</cdr:x>
      <cdr:y>0.14401</cdr:y>
    </cdr:from>
    <cdr:to>
      <cdr:x>0.37548</cdr:x>
      <cdr:y>0.22322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36104" y="720080"/>
          <a:ext cx="1109470" cy="3960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105 594,5</a:t>
          </a:r>
        </a:p>
        <a:p xmlns:a="http://schemas.openxmlformats.org/drawingml/2006/main">
          <a:endParaRPr lang="ru-RU" sz="1800" dirty="0"/>
        </a:p>
      </cdr:txBody>
    </cdr:sp>
  </cdr:relSizeAnchor>
  <cdr:relSizeAnchor xmlns:cdr="http://schemas.openxmlformats.org/drawingml/2006/chartDrawing">
    <cdr:from>
      <cdr:x>0.40729</cdr:x>
      <cdr:y>0.10801</cdr:y>
    </cdr:from>
    <cdr:to>
      <cdr:x>0.57969</cdr:x>
      <cdr:y>0.29089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160240" y="54006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0.38739</cdr:x>
      <cdr:y>0.0464</cdr:y>
    </cdr:from>
    <cdr:to>
      <cdr:x>0.553</cdr:x>
      <cdr:y>0.1184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3096344" y="232021"/>
          <a:ext cx="1323703" cy="3600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117 389,6</a:t>
          </a:r>
        </a:p>
        <a:p xmlns:a="http://schemas.openxmlformats.org/drawingml/2006/main">
          <a:endParaRPr lang="ru-RU" sz="1800" dirty="0"/>
        </a:p>
        <a:p xmlns:a="http://schemas.openxmlformats.org/drawingml/2006/main">
          <a:endParaRPr lang="ru-RU" sz="1800" dirty="0"/>
        </a:p>
      </cdr:txBody>
    </cdr:sp>
  </cdr:relSizeAnchor>
  <cdr:relSizeAnchor xmlns:cdr="http://schemas.openxmlformats.org/drawingml/2006/chartDrawing">
    <cdr:from>
      <cdr:x>0.7467</cdr:x>
      <cdr:y>0.21602</cdr:y>
    </cdr:from>
    <cdr:to>
      <cdr:x>0.9191</cdr:x>
      <cdr:y>0.3989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3960440" y="10801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0.32432</cdr:x>
      <cdr:y>0.26242</cdr:y>
    </cdr:from>
    <cdr:to>
      <cdr:x>0.44267</cdr:x>
      <cdr:y>0.35603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592288" y="1312141"/>
          <a:ext cx="945914" cy="4680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11,2</a:t>
          </a:r>
          <a:r>
            <a:rPr lang="ru-RU" sz="1600" b="1" dirty="0">
              <a:solidFill>
                <a:schemeClr val="accent2">
                  <a:lumMod val="50000"/>
                </a:schemeClr>
              </a:solidFill>
            </a:rPr>
            <a:t>%</a:t>
          </a:r>
        </a:p>
      </cdr:txBody>
    </cdr:sp>
  </cdr:relSizeAnchor>
  <cdr:relSizeAnchor xmlns:cdr="http://schemas.openxmlformats.org/drawingml/2006/chartDrawing">
    <cdr:from>
      <cdr:x>0.6092</cdr:x>
      <cdr:y>0.09619</cdr:y>
    </cdr:from>
    <cdr:to>
      <cdr:x>0.7816</cdr:x>
      <cdr:y>0.1682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3816424" y="480946"/>
          <a:ext cx="1080034" cy="36005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800" b="1" dirty="0"/>
            <a:t>112 926,1</a:t>
          </a:r>
        </a:p>
      </cdr:txBody>
    </cdr:sp>
  </cdr:relSizeAnchor>
  <cdr:relSizeAnchor xmlns:cdr="http://schemas.openxmlformats.org/drawingml/2006/chartDrawing">
    <cdr:from>
      <cdr:x>0.51351</cdr:x>
      <cdr:y>0.20482</cdr:y>
    </cdr:from>
    <cdr:to>
      <cdr:x>0.66351</cdr:x>
      <cdr:y>0.29139</cdr:y>
    </cdr:to>
    <cdr:sp macro="" textlink="">
      <cdr:nvSpPr>
        <cdr:cNvPr id="14" name="Блок-схема: процесс 13">
          <a:extLst xmlns:a="http://schemas.openxmlformats.org/drawingml/2006/main">
            <a:ext uri="{FF2B5EF4-FFF2-40B4-BE49-F238E27FC236}">
              <a16:creationId xmlns:a16="http://schemas.microsoft.com/office/drawing/2014/main" xmlns="" id="{D588B32D-D8F4-4369-8D05-DCA5F53495FB}"/>
            </a:ext>
          </a:extLst>
        </cdr:cNvPr>
        <cdr:cNvSpPr/>
      </cdr:nvSpPr>
      <cdr:spPr>
        <a:xfrm xmlns:a="http://schemas.openxmlformats.org/drawingml/2006/main">
          <a:off x="4104456" y="1024109"/>
          <a:ext cx="1198933" cy="432859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800" b="1" dirty="0">
              <a:solidFill>
                <a:schemeClr val="accent3">
                  <a:lumMod val="50000"/>
                </a:schemeClr>
              </a:solidFill>
            </a:rPr>
            <a:t> </a:t>
          </a:r>
          <a:r>
            <a:rPr lang="ru-RU" sz="1800" b="1" dirty="0" smtClean="0">
              <a:solidFill>
                <a:schemeClr val="accent3">
                  <a:lumMod val="50000"/>
                </a:schemeClr>
              </a:solidFill>
            </a:rPr>
            <a:t>    </a:t>
          </a:r>
          <a:r>
            <a:rPr lang="ru-RU" sz="16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3,8</a:t>
          </a:r>
          <a:r>
            <a:rPr lang="ru-RU" sz="1600" b="1" dirty="0" smtClean="0">
              <a:solidFill>
                <a:schemeClr val="accent2">
                  <a:lumMod val="50000"/>
                </a:schemeClr>
              </a:solidFill>
            </a:rPr>
            <a:t> </a:t>
          </a:r>
          <a:r>
            <a:rPr lang="ru-RU" sz="1600" b="1" dirty="0">
              <a:solidFill>
                <a:schemeClr val="accent2">
                  <a:lumMod val="50000"/>
                </a:schemeClr>
              </a:solidFill>
            </a:rPr>
            <a:t>%</a:t>
          </a:r>
        </a:p>
      </cdr:txBody>
    </cdr:sp>
  </cdr:relSizeAnchor>
  <cdr:relSizeAnchor xmlns:cdr="http://schemas.openxmlformats.org/drawingml/2006/chartDrawing">
    <cdr:from>
      <cdr:x>0.64968</cdr:x>
      <cdr:y>0.0608</cdr:y>
    </cdr:from>
    <cdr:to>
      <cdr:x>0.82686</cdr:x>
      <cdr:y>0.14721</cdr:y>
    </cdr:to>
    <cdr:sp macro="" textlink="">
      <cdr:nvSpPr>
        <cdr:cNvPr id="17" name="Блок-схема: процесс 16">
          <a:extLst xmlns:a="http://schemas.openxmlformats.org/drawingml/2006/main">
            <a:ext uri="{FF2B5EF4-FFF2-40B4-BE49-F238E27FC236}">
              <a16:creationId xmlns:a16="http://schemas.microsoft.com/office/drawing/2014/main" xmlns="" id="{D7C64C39-CBEA-4509-9A6D-C08DA3D9C598}"/>
            </a:ext>
          </a:extLst>
        </cdr:cNvPr>
        <cdr:cNvSpPr/>
      </cdr:nvSpPr>
      <cdr:spPr>
        <a:xfrm xmlns:a="http://schemas.openxmlformats.org/drawingml/2006/main">
          <a:off x="3960440" y="304029"/>
          <a:ext cx="1080120" cy="432048"/>
        </a:xfrm>
        <a:prstGeom xmlns:a="http://schemas.openxmlformats.org/drawingml/2006/main" prst="flowChartProcess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sz="18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0.31532</cdr:x>
      <cdr:y>0.16161</cdr:y>
    </cdr:from>
    <cdr:to>
      <cdr:x>0.42342</cdr:x>
      <cdr:y>0.23362</cdr:y>
    </cdr:to>
    <cdr:sp macro="" textlink="">
      <cdr:nvSpPr>
        <cdr:cNvPr id="7" name="Стрелка: изогнутая вверх 6">
          <a:extLst xmlns:a="http://schemas.openxmlformats.org/drawingml/2006/main">
            <a:ext uri="{FF2B5EF4-FFF2-40B4-BE49-F238E27FC236}">
              <a16:creationId xmlns:a16="http://schemas.microsoft.com/office/drawing/2014/main" xmlns="" id="{A084E54B-7594-450C-8989-B45426853268}"/>
            </a:ext>
          </a:extLst>
        </cdr:cNvPr>
        <cdr:cNvSpPr/>
      </cdr:nvSpPr>
      <cdr:spPr>
        <a:xfrm xmlns:a="http://schemas.openxmlformats.org/drawingml/2006/main">
          <a:off x="2520280" y="808085"/>
          <a:ext cx="864082" cy="360040"/>
        </a:xfrm>
        <a:prstGeom xmlns:a="http://schemas.openxmlformats.org/drawingml/2006/main" prst="curved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0.52252</cdr:x>
      <cdr:y>0.11841</cdr:y>
    </cdr:from>
    <cdr:to>
      <cdr:x>0.63063</cdr:x>
      <cdr:y>0.17601</cdr:y>
    </cdr:to>
    <cdr:sp macro="" textlink="">
      <cdr:nvSpPr>
        <cdr:cNvPr id="11" name="Выгнутая вверх стрелка 10"/>
        <cdr:cNvSpPr/>
      </cdr:nvSpPr>
      <cdr:spPr>
        <a:xfrm xmlns:a="http://schemas.openxmlformats.org/drawingml/2006/main">
          <a:off x="4176464" y="592061"/>
          <a:ext cx="864096" cy="288032"/>
        </a:xfrm>
        <a:prstGeom xmlns:a="http://schemas.openxmlformats.org/drawingml/2006/main" prst="curvedDown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0.74412</cdr:x>
      <cdr:y>0.32009</cdr:y>
    </cdr:from>
    <cdr:to>
      <cdr:x>0.86501</cdr:x>
      <cdr:y>0.44621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954803" y="1328647"/>
          <a:ext cx="967418" cy="5234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sp macro="" textlink="">
      <cdr:nvSpPr>
        <cdr:cNvPr id="1025" name="Содержимое 8">
          <a:extLst xmlns:a="http://schemas.openxmlformats.org/drawingml/2006/main">
            <a:ext uri="{FF2B5EF4-FFF2-40B4-BE49-F238E27FC236}">
              <a16:creationId xmlns:a16="http://schemas.microsoft.com/office/drawing/2014/main" xmlns="" id="{C05F7211-9311-460C-8442-881B3EC3FFEC}"/>
            </a:ext>
          </a:extLst>
        </cdr:cNvPr>
        <cdr:cNvSpPr>
          <a:spLocks xmlns:a="http://schemas.openxmlformats.org/drawingml/2006/main" noGrp="1"/>
        </cdr:cNvSpPr>
      </cdr:nvSpPr>
      <cdr:spPr bwMode="auto">
        <a:xfrm xmlns:a="http://schemas.openxmlformats.org/drawingml/2006/main">
          <a:off x="0" y="-1196975"/>
          <a:ext cx="5068888" cy="528796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cdr:spPr>
      <cdr:txBody>
        <a:bodyPr xmlns:a="http://schemas.openxmlformats.org/drawingml/2006/main" vertOverflow="clip" wrap="square" lIns="91440" tIns="45720" rIns="91440" bIns="45720" anchor="t"/>
        <a:lstStyle xmlns:a="http://schemas.openxmlformats.org/drawingml/2006/main"/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  <a:p xmlns:a="http://schemas.openxmlformats.org/drawingml/2006/main">
          <a:pPr algn="l" rtl="0">
            <a:lnSpc>
              <a:spcPts val="900"/>
            </a:lnSpc>
            <a:defRPr sz="1000"/>
          </a:pPr>
          <a:endParaRPr lang="ru-RU" sz="950" b="0" i="0" u="none" strike="noStrike" baseline="0">
            <a:solidFill>
              <a:srgbClr val="000000"/>
            </a:solidFill>
            <a:latin typeface="Calibri"/>
            <a:cs typeface="Calibri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1BF0FC08-5716-4908-8750-231D1757C6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4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01E9265-C13B-44DF-99EE-111C0B1E53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627" y="4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/>
          <a:lstStyle>
            <a:lvl1pPr algn="r">
              <a:defRPr sz="1200"/>
            </a:lvl1pPr>
          </a:lstStyle>
          <a:p>
            <a:fld id="{03FB1E81-4F3A-4862-9FF1-4AE76E156FAF}" type="datetimeFigureOut">
              <a:rPr lang="ru-RU" smtClean="0"/>
              <a:t>23.12.2025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51BD7E7-7BCA-4E6A-A421-EC130057E35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0951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952D7AA-7A47-47C6-B021-C54B3377AC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627" y="9370951"/>
            <a:ext cx="2919565" cy="495367"/>
          </a:xfrm>
          <a:prstGeom prst="rect">
            <a:avLst/>
          </a:prstGeom>
        </p:spPr>
        <p:txBody>
          <a:bodyPr vert="horz" lIns="90741" tIns="45370" rIns="90741" bIns="45370" rtlCol="0" anchor="b"/>
          <a:lstStyle>
            <a:lvl1pPr algn="r">
              <a:defRPr sz="1200"/>
            </a:lvl1pPr>
          </a:lstStyle>
          <a:p>
            <a:fld id="{A029828A-60E8-400C-95A1-8C574CD38A3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0782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D5BB9F1D-0C7C-4109-B2AF-546BE2FE9B59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2" y="7"/>
            <a:ext cx="2919565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>
            <a:lvl1pPr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E849620-3067-41A6-B16A-9B7BF4F6D681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3816206" y="7"/>
            <a:ext cx="2917992" cy="491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>
            <a:lvl1pPr algn="r"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fld id="{C339DFE2-EEAD-4721-96B5-8A3E3C1F9AFC}" type="datetimeFigureOut">
              <a:rPr lang="ru-RU"/>
              <a:pPr>
                <a:defRPr/>
              </a:pPr>
              <a:t>23.12.2025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980ED1E3-D21A-4D62-B87E-25CEF57CFB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04875" y="739775"/>
            <a:ext cx="4929188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311" tIns="45157" rIns="90311" bIns="45157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FFB28C10-9B9E-4867-AEA6-0B0DE5FEA7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674838" y="4687294"/>
            <a:ext cx="5387666" cy="443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1D1758B-A1CE-4DA9-A072-2631ED5616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2" y="9371413"/>
            <a:ext cx="2919565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b" anchorCtr="0" compatLnSpc="1">
            <a:prstTxWarp prst="textNoShape">
              <a:avLst/>
            </a:prstTxWarp>
          </a:bodyPr>
          <a:lstStyle>
            <a:lvl1pPr defTabSz="904773" eaLnBrk="1" hangingPunct="1">
              <a:defRPr sz="1200" b="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9C99632-98D5-459B-86B5-F93D6CBFA3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3816206" y="9371413"/>
            <a:ext cx="2917992" cy="4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547" tIns="45274" rIns="90547" bIns="45274" numCol="1" anchor="b" anchorCtr="0" compatLnSpc="1">
            <a:prstTxWarp prst="textNoShape">
              <a:avLst/>
            </a:prstTxWarp>
          </a:bodyPr>
          <a:lstStyle>
            <a:lvl1pPr algn="r" defTabSz="904136" eaLnBrk="1" hangingPunct="1">
              <a:defRPr sz="1200" b="0">
                <a:latin typeface="Calibri" pitchFamily="34" charset="0"/>
              </a:defRPr>
            </a:lvl1pPr>
          </a:lstStyle>
          <a:p>
            <a:fld id="{E870BFC7-4B6C-4F0F-96D3-59A19101891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92749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578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380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35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55715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5007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73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700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87001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342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3420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6681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0279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9988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5850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1633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403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0966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589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4C001-793D-4733-98C0-98EB077EB5A1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386B0D-F4C9-4F19-97EE-CDDFCB870B84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CD9E6A-8488-4559-A94A-39786F898779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37A4E-129F-4B4D-AAD6-6ACFD265263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1BA86C-A7F6-4228-B586-AC2B6389ED44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84009D-530C-4A6F-84CD-2280899DB14A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E17D4-F77F-4507-A6CC-99264648082F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5CCE2-1F29-485D-A7B4-8F433671CED5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F3F786-2150-47D8-96CE-14C2AD7B1FE7}" type="datetime1">
              <a:rPr lang="ru-RU" altLang="ru-RU" smtClean="0"/>
              <a:t>23.12.2025</a:t>
            </a:fld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66C083-DF39-4BD2-B7DF-7DD27AD248C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AFAF3F-7EBB-425E-83E3-37AE2BF267DA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21315-93DE-424F-8754-82325A93BAF6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04F77-62C0-40FD-9112-497BA4F67E22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E5908-FDE3-497F-9B7C-74081D8760A3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966541-82B4-4F56-9870-AEB68D39AAE1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CDAD10D-AD03-4150-8373-1FCC7253FBCB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>
              <a:solidFill>
                <a:srgbClr val="FFFFFF"/>
              </a:solidFill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35444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, текс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 userDrawn="1"/>
        </p:nvSpPr>
        <p:spPr>
          <a:xfrm>
            <a:off x="0" y="0"/>
            <a:ext cx="9144000" cy="764704"/>
          </a:xfrm>
          <a:prstGeom prst="rect">
            <a:avLst/>
          </a:prstGeom>
          <a:solidFill>
            <a:srgbClr val="0070C1"/>
          </a:solidFill>
        </p:spPr>
        <p:txBody>
          <a:bodyPr vert="horz" lIns="91440" tIns="45720" rIns="91440" bIns="45720" rtlCol="0" anchor="ctr">
            <a:normAutofit/>
          </a:bodyPr>
          <a:lstStyle>
            <a:lvl1pPr indent="450000"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ru-RU" b="0" dirty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" name="Picture 7" descr="самара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24"/>
            <a:ext cx="576064" cy="62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172400" y="6513863"/>
            <a:ext cx="514400" cy="365125"/>
          </a:xfrm>
          <a:prstGeom prst="rect">
            <a:avLst/>
          </a:prstGeom>
        </p:spPr>
        <p:txBody>
          <a:bodyPr anchor="b"/>
          <a:lstStyle/>
          <a:p>
            <a:fld id="{33D78B8A-58FF-4BB4-B6B6-A98D4AC5AC54}" type="slidenum">
              <a:rPr lang="ru-RU" smtClean="0">
                <a:solidFill>
                  <a:srgbClr val="073E87"/>
                </a:solidFill>
              </a:rPr>
              <a:pPr/>
              <a:t>‹#›</a:t>
            </a:fld>
            <a:endParaRPr lang="ru-RU">
              <a:solidFill>
                <a:srgbClr val="073E87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8313" y="981075"/>
            <a:ext cx="8424862" cy="540067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472429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6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9ECF23E-DC54-47F5-AFDB-57CD8ACB16D0}" type="datetime1">
              <a:rPr lang="ru-RU" smtClean="0"/>
              <a:t>23.12.2025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7496970-5AEB-4DEB-B645-A0985F3D93F4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0" r:id="rId1"/>
    <p:sldLayoutId id="2147484281" r:id="rId2"/>
    <p:sldLayoutId id="2147484282" r:id="rId3"/>
    <p:sldLayoutId id="2147484283" r:id="rId4"/>
    <p:sldLayoutId id="2147484284" r:id="rId5"/>
    <p:sldLayoutId id="2147484285" r:id="rId6"/>
    <p:sldLayoutId id="2147484286" r:id="rId7"/>
    <p:sldLayoutId id="2147484287" r:id="rId8"/>
    <p:sldLayoutId id="2147484288" r:id="rId9"/>
    <p:sldLayoutId id="2147484289" r:id="rId10"/>
    <p:sldLayoutId id="2147484290" r:id="rId11"/>
    <p:sldLayoutId id="2147484291" r:id="rId12"/>
    <p:sldLayoutId id="21474841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E2E2D52A236F0C0AF935F6F2FA120D03B3934DD5BC52C9F679611B9B4D4F362E27E8F846384441oBmE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wmf"/><Relationship Id="rId5" Type="http://schemas.openxmlformats.org/officeDocument/2006/relationships/chart" Target="../charts/chart6.xml"/><Relationship Id="rId4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2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chart" Target="../charts/chart7.x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4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png"/><Relationship Id="rId5" Type="http://schemas.openxmlformats.org/officeDocument/2006/relationships/image" Target="../media/image17.e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xmlns="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>
              <a:solidFill>
                <a:srgbClr val="073E87"/>
              </a:solidFill>
            </a:endParaRPr>
          </a:p>
          <a:p>
            <a:endParaRPr lang="ru-RU" dirty="0">
              <a:solidFill>
                <a:srgbClr val="073E87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algn="ctr"/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бюджета муниципального района Алексеевский Самарской области</a:t>
            </a:r>
          </a:p>
          <a:p>
            <a:pPr algn="ctr"/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2026 год </a:t>
            </a:r>
          </a:p>
          <a:p>
            <a:pPr algn="ctr"/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плановый период </a:t>
            </a:r>
          </a:p>
          <a:p>
            <a:pPr algn="ctr"/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2027 и 2028 годов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2" y="6496105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671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27584" y="1367314"/>
            <a:ext cx="7956883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1" hangingPunct="1">
              <a:defRPr/>
            </a:pPr>
            <a:endParaRPr lang="ru-RU" sz="1600" dirty="0">
              <a:solidFill>
                <a:srgbClr val="000000"/>
              </a:solidFill>
            </a:endParaRP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Президента Российской 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</a:t>
            </a: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45347" y="2312876"/>
            <a:ext cx="7956884" cy="7200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Бюджетном послании Губернатора Самарской  области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27585" y="3176971"/>
            <a:ext cx="7956675" cy="82247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/>
            <a:r>
              <a:rPr lang="ru-RU" alt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Основных  направлениях  бюджетной и  налоговой политики муниципального  района  Алексеевский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4185084"/>
            <a:ext cx="7998767" cy="83371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</a:t>
            </a:r>
          </a:p>
          <a:p>
            <a:pPr lvl="0" algn="ctr" eaLnBrk="1" hangingPunct="1">
              <a:defRPr/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Алексеевский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27585" y="5206787"/>
            <a:ext cx="7956676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программах муниципального </a:t>
            </a:r>
          </a:p>
          <a:p>
            <a:pPr lvl="0" algn="ctr" eaLnBrk="1" hangingPunct="1">
              <a:defRPr/>
            </a:pPr>
            <a:r>
              <a:rPr lang="ru-RU" alt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Алексеевский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114800" y="296981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395536" y="764705"/>
            <a:ext cx="8497639" cy="5617046"/>
          </a:xfrm>
        </p:spPr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Составление проекта  районного бюджета основывается на:</a:t>
            </a:r>
          </a:p>
          <a:p>
            <a:pPr marL="45720" indent="0">
              <a:buNone/>
            </a:pPr>
            <a:endParaRPr lang="ru-RU" dirty="0"/>
          </a:p>
        </p:txBody>
      </p:sp>
      <p:sp>
        <p:nvSpPr>
          <p:cNvPr id="12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625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xmlns="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01437" y="6492875"/>
            <a:ext cx="514400" cy="365125"/>
          </a:xfrm>
        </p:spPr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25344"/>
            <a:ext cx="9144000" cy="144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192" y="1124744"/>
            <a:ext cx="88216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Основные параметры бюджета на 2026 год 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и плановый период 2027 и 2028 годов (1 чтение)</a:t>
            </a:r>
          </a:p>
          <a:p>
            <a:pPr algn="ctr"/>
            <a:r>
              <a:rPr lang="ru-RU" sz="2000" b="1" dirty="0">
                <a:solidFill>
                  <a:srgbClr val="002060"/>
                </a:solidFill>
              </a:rPr>
              <a:t>                                                                                                           </a:t>
            </a:r>
            <a:r>
              <a:rPr lang="ru-RU" sz="1200" b="1" dirty="0">
                <a:solidFill>
                  <a:srgbClr val="002060"/>
                </a:solidFill>
              </a:rPr>
              <a:t> тыс. рублей </a:t>
            </a:r>
          </a:p>
          <a:p>
            <a:pPr algn="ctr"/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>
                <a:solidFill>
                  <a:srgbClr val="002060"/>
                </a:solidFill>
              </a:rPr>
              <a:t> </a:t>
            </a:r>
          </a:p>
          <a:p>
            <a:endParaRPr lang="ru-RU" sz="1200" b="1" dirty="0">
              <a:solidFill>
                <a:srgbClr val="002060"/>
              </a:solidFill>
            </a:endParaRPr>
          </a:p>
        </p:txBody>
      </p:sp>
      <p:pic>
        <p:nvPicPr>
          <p:cNvPr id="31" name="Рисунок 30" descr="af25a5fbbaa5447436da642cfd5d404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2546" y="1124744"/>
            <a:ext cx="597076" cy="548680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130270"/>
              </p:ext>
            </p:extLst>
          </p:nvPr>
        </p:nvGraphicFramePr>
        <p:xfrm>
          <a:off x="467544" y="2132856"/>
          <a:ext cx="8280920" cy="40180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42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2026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2028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213 437,2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139 691,3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143 428,0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Расходы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224 537,2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119 691,3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143 428,0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числе условно</a:t>
                      </a:r>
                      <a:r>
                        <a:rPr lang="ru-RU" sz="1400" b="1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утвержденные расходы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3 493,0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7 172,0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8487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Дефицит (-) Профицит (+)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- 11 100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+ 20 000,0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0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942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-180975" y="10953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Calibri" pitchFamily="34" charset="0"/>
            </a:endParaRPr>
          </a:p>
        </p:txBody>
      </p:sp>
      <p:sp>
        <p:nvSpPr>
          <p:cNvPr id="31751" name="AutoShape 7">
            <a:extLst>
              <a:ext uri="{FF2B5EF4-FFF2-40B4-BE49-F238E27FC236}">
                <a16:creationId xmlns:a16="http://schemas.microsoft.com/office/drawing/2014/main" xmlns="" id="{346BEBF5-14AD-48BC-B257-F0CA426E2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3588" y="5270356"/>
            <a:ext cx="4938083" cy="940701"/>
          </a:xfrm>
          <a:prstGeom prst="flowChartTerminator">
            <a:avLst/>
          </a:prstGeom>
          <a:gradFill>
            <a:gsLst>
              <a:gs pos="0">
                <a:srgbClr val="FF0066">
                  <a:tint val="66000"/>
                  <a:satMod val="160000"/>
                </a:srgbClr>
              </a:gs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00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</a:gradFill>
          <a:ln w="38100">
            <a:solidFill>
              <a:srgbClr val="99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anose="02020603050405020304" pitchFamily="18" charset="0"/>
              </a:rPr>
              <a:t>- 11 100,0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        </a:t>
            </a:r>
            <a:endParaRPr lang="ru-RU" sz="3600" b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400" b="0" dirty="0">
                <a:solidFill>
                  <a:srgbClr val="FF0000"/>
                </a:solidFill>
                <a:latin typeface="+mn-lt"/>
              </a:rPr>
              <a:t>     </a:t>
            </a:r>
          </a:p>
        </p:txBody>
      </p:sp>
      <p:sp>
        <p:nvSpPr>
          <p:cNvPr id="10250" name="WordArt 8"/>
          <p:cNvSpPr>
            <a:spLocks noChangeArrowheads="1" noChangeShapeType="1" noTextEdit="1"/>
          </p:cNvSpPr>
          <p:nvPr/>
        </p:nvSpPr>
        <p:spPr bwMode="auto">
          <a:xfrm>
            <a:off x="1043114" y="1897156"/>
            <a:ext cx="28813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20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rgbClr val="0070C0"/>
              </a:solidFill>
              <a:latin typeface="Bookman Old Style"/>
            </a:endParaRPr>
          </a:p>
        </p:txBody>
      </p:sp>
      <p:sp>
        <p:nvSpPr>
          <p:cNvPr id="10251" name="WordArt 9"/>
          <p:cNvSpPr>
            <a:spLocks noChangeArrowheads="1" noChangeShapeType="1" noTextEdit="1"/>
          </p:cNvSpPr>
          <p:nvPr/>
        </p:nvSpPr>
        <p:spPr bwMode="auto">
          <a:xfrm>
            <a:off x="4716583" y="4946506"/>
            <a:ext cx="24384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1400" kern="10" dirty="0">
              <a:ln w="38100">
                <a:solidFill>
                  <a:srgbClr val="9900FF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254" name="WordArt 12"/>
          <p:cNvSpPr>
            <a:spLocks noChangeArrowheads="1" noChangeShapeType="1" noTextEdit="1"/>
          </p:cNvSpPr>
          <p:nvPr/>
        </p:nvSpPr>
        <p:spPr bwMode="auto">
          <a:xfrm>
            <a:off x="4386590" y="5589240"/>
            <a:ext cx="2800015" cy="660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21" name="WordArt 12"/>
          <p:cNvSpPr>
            <a:spLocks noChangeArrowheads="1" noChangeShapeType="1" noTextEdit="1"/>
          </p:cNvSpPr>
          <p:nvPr/>
        </p:nvSpPr>
        <p:spPr bwMode="auto">
          <a:xfrm>
            <a:off x="3978411" y="5778750"/>
            <a:ext cx="2992757" cy="53056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3300"/>
              </a:solidFill>
              <a:latin typeface="Times New Roman"/>
              <a:cs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38219" y="5688543"/>
            <a:ext cx="2696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chemeClr val="accent2">
                    <a:lumMod val="50000"/>
                  </a:schemeClr>
                </a:solidFill>
              </a:rPr>
              <a:t>ДЕФИЦИТ</a:t>
            </a:r>
          </a:p>
        </p:txBody>
      </p:sp>
      <p:sp>
        <p:nvSpPr>
          <p:cNvPr id="24" name="WordArt 11"/>
          <p:cNvSpPr>
            <a:spLocks noChangeArrowheads="1" noChangeShapeType="1" noTextEdit="1"/>
          </p:cNvSpPr>
          <p:nvPr/>
        </p:nvSpPr>
        <p:spPr bwMode="auto">
          <a:xfrm>
            <a:off x="1763688" y="2813142"/>
            <a:ext cx="2332320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67"/>
              </a:avLst>
            </a:prstTxWarp>
          </a:bodyPr>
          <a:lstStyle/>
          <a:p>
            <a:endParaRPr lang="ru-RU" sz="22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5" name="WordArt 13"/>
          <p:cNvSpPr>
            <a:spLocks noChangeArrowheads="1" noChangeShapeType="1" noTextEdit="1"/>
          </p:cNvSpPr>
          <p:nvPr/>
        </p:nvSpPr>
        <p:spPr bwMode="auto">
          <a:xfrm>
            <a:off x="6339816" y="2713910"/>
            <a:ext cx="1918749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ru-RU" sz="4000" kern="10" dirty="0">
              <a:ln w="3175">
                <a:solidFill>
                  <a:srgbClr val="000000"/>
                </a:solidFill>
                <a:miter lim="800000"/>
                <a:headEnd/>
                <a:tailEnd/>
              </a:ln>
              <a:solidFill>
                <a:schemeClr val="accent2">
                  <a:lumMod val="50000"/>
                </a:schemeClr>
              </a:solidFill>
              <a:latin typeface="Times New Roman"/>
              <a:cs typeface="Times New Roman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3"/>
          </p:nvPr>
        </p:nvSpPr>
        <p:spPr>
          <a:xfrm>
            <a:off x="468313" y="836711"/>
            <a:ext cx="8424862" cy="5564087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>
                <a:solidFill>
                  <a:srgbClr val="11117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параметры бюджета на 2026 год, </a:t>
            </a:r>
            <a:r>
              <a:rPr lang="ru-RU" sz="2800" b="1" dirty="0" smtClean="0">
                <a:solidFill>
                  <a:srgbClr val="11117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тыс</a:t>
            </a:r>
            <a:r>
              <a:rPr lang="ru-RU" sz="2800" b="1" dirty="0">
                <a:solidFill>
                  <a:srgbClr val="11117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рублей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40" y="126940"/>
            <a:ext cx="449240" cy="50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Shape 435"/>
          <p:cNvSpPr/>
          <p:nvPr/>
        </p:nvSpPr>
        <p:spPr>
          <a:xfrm>
            <a:off x="1126989" y="204610"/>
            <a:ext cx="6912767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 b="1">
                <a:solidFill>
                  <a:srgbClr val="FFFFFF"/>
                </a:solidFill>
              </a:defRPr>
            </a:lvl1pPr>
          </a:lstStyle>
          <a:p>
            <a:pPr hangingPunct="1">
              <a:defRPr/>
            </a:pPr>
            <a:r>
              <a:rPr lang="ru-RU" dirty="0">
                <a:solidFill>
                  <a:prstClr val="white"/>
                </a:solidFill>
                <a:cs typeface="Times New Roman" panose="02020603050405020304" pitchFamily="18" charset="0"/>
              </a:rPr>
              <a:t>Муниципальный район Алексеевский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75775" y="2025714"/>
            <a:ext cx="21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accent2">
                    <a:lumMod val="50000"/>
                  </a:schemeClr>
                </a:solidFill>
              </a:rPr>
              <a:t>213 437,2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526" y="2348880"/>
            <a:ext cx="3597692" cy="2292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43943" y="2910150"/>
            <a:ext cx="15737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chemeClr val="accent2">
                    <a:lumMod val="50000"/>
                  </a:schemeClr>
                </a:solidFill>
              </a:rPr>
              <a:t>Доходы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616694" y="2808885"/>
            <a:ext cx="1729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>
                <a:solidFill>
                  <a:srgbClr val="C00000"/>
                </a:solidFill>
              </a:rPr>
              <a:t>Расходы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39816" y="1965713"/>
            <a:ext cx="2160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C00000"/>
                </a:solidFill>
              </a:rPr>
              <a:t>224 537,2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145172"/>
              </p:ext>
            </p:extLst>
          </p:nvPr>
        </p:nvGraphicFramePr>
        <p:xfrm>
          <a:off x="683568" y="946331"/>
          <a:ext cx="8064896" cy="55354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26" name="Лист" r:id="rId4" imgW="3124087" imgH="3438450" progId="Excel.Sheet.8">
                  <p:embed/>
                </p:oleObj>
              </mc:Choice>
              <mc:Fallback>
                <p:oleObj name="Лист" r:id="rId4" imgW="3124087" imgH="3438450" progId="Excel.Sheet.8">
                  <p:embed/>
                  <p:pic>
                    <p:nvPicPr>
                      <p:cNvPr id="0" name="Содержимое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946331"/>
                        <a:ext cx="8064896" cy="5535414"/>
                      </a:xfrm>
                      <a:prstGeom prst="rect">
                        <a:avLst/>
                      </a:prstGeom>
                      <a:solidFill>
                        <a:schemeClr val="accent6">
                          <a:lumMod val="20000"/>
                          <a:lumOff val="80000"/>
                          <a:alpha val="40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1767741" y="188639"/>
            <a:ext cx="570329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Структура доходов бюджета на 202</a:t>
            </a:r>
            <a:r>
              <a:rPr lang="en-US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6</a:t>
            </a: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год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Доходы всего -    213 271,2       (тыс. рублей</a:t>
            </a:r>
            <a:r>
              <a:rPr lang="ru-RU" altLang="ru-RU" sz="22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advTm="5047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1584776"/>
              </p:ext>
            </p:extLst>
          </p:nvPr>
        </p:nvGraphicFramePr>
        <p:xfrm>
          <a:off x="882291" y="1675856"/>
          <a:ext cx="7704856" cy="4887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C60209A4-FF3A-4EBF-B51C-B6BF9AECF6C5}"/>
              </a:ext>
            </a:extLst>
          </p:cNvPr>
          <p:cNvSpPr txBox="1">
            <a:spLocks/>
          </p:cNvSpPr>
          <p:nvPr/>
        </p:nvSpPr>
        <p:spPr bwMode="auto">
          <a:xfrm>
            <a:off x="576263" y="274638"/>
            <a:ext cx="8316912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eaLnBrk="1" hangingPunct="1">
              <a:defRPr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доходов бюджета за 2024-2026</a:t>
            </a:r>
          </a:p>
          <a:p>
            <a:pPr eaLnBrk="1" hangingPunct="1">
              <a:defRPr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годы, тыс. руб.</a:t>
            </a:r>
          </a:p>
        </p:txBody>
      </p:sp>
    </p:spTree>
    <p:extLst>
      <p:ext uri="{BB962C8B-B14F-4D97-AF65-F5344CB8AC3E}">
        <p14:creationId xmlns:p14="http://schemas.microsoft.com/office/powerpoint/2010/main" val="3828285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Documents and Settings\Savina\Рабочий стол\Яна Савина\Савина (работа)\СЛАЙДЫ 2013\Бюджет для граждан 2016\картинки\432278_original.jpg"/>
          <p:cNvPicPr>
            <a:picLocks noChangeAspect="1" noChangeArrowheads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47750"/>
            <a:ext cx="9150938" cy="54959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9ED5B1-A891-4EC1-A0FA-F733B810D979}" type="slidenum">
              <a:rPr lang="ru-RU"/>
              <a:pPr>
                <a:defRPr/>
              </a:pPr>
              <a:t>7</a:t>
            </a:fld>
            <a:endParaRPr lang="ru-RU" dirty="0"/>
          </a:p>
        </p:txBody>
      </p:sp>
      <p:pic>
        <p:nvPicPr>
          <p:cNvPr id="1030" name="Picture 6" descr="C:\Documents and Settings\Savina\Рабочий стол\Яна Савина\Савина (работа)\СЛАЙДЫ 2013\Бюджет для граждан 2016\картинки\image12679112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91" y="4819650"/>
            <a:ext cx="2453833" cy="200722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0" y="2238376"/>
            <a:ext cx="2638425" cy="9429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462462" y="2352675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90987" y="340995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586537" y="236220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72212" y="4819650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91037" y="4752975"/>
            <a:ext cx="714375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567362" y="1781175"/>
            <a:ext cx="842963" cy="342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307" y="2481342"/>
            <a:ext cx="3044142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265913698"/>
              </p:ext>
            </p:extLst>
          </p:nvPr>
        </p:nvGraphicFramePr>
        <p:xfrm>
          <a:off x="161417" y="609546"/>
          <a:ext cx="8928992" cy="6253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40635" y="182471"/>
            <a:ext cx="869404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200" dirty="0">
                <a:solidFill>
                  <a:schemeClr val="accent2">
                    <a:lumMod val="50000"/>
                  </a:schemeClr>
                </a:solidFill>
              </a:rPr>
              <a:t>Структура налоговых и неналоговых доходов в 2026 году, тыс. руб</a:t>
            </a:r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365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323850" y="260648"/>
            <a:ext cx="882015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Bodoni MT Black" pitchFamily="18" charset="0"/>
              </a:rPr>
              <a:t>Прогноз налоговых и неналоговых доходов бюджета </a:t>
            </a:r>
            <a:endParaRPr lang="ru-RU" altLang="ru-RU" sz="2200" dirty="0">
              <a:solidFill>
                <a:schemeClr val="accent2">
                  <a:lumMod val="50000"/>
                </a:schemeClr>
              </a:solidFill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Bodoni MT Black" pitchFamily="18" charset="0"/>
              </a:rPr>
              <a:t>на 2026  год, тыс. руб.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>
                <a:solidFill>
                  <a:schemeClr val="accent1">
                    <a:lumMod val="50000"/>
                  </a:schemeClr>
                </a:solidFill>
                <a:latin typeface="Bookman Old Style" pitchFamily="18" charset="0"/>
              </a:rPr>
              <a:t> 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040542917"/>
              </p:ext>
            </p:extLst>
          </p:nvPr>
        </p:nvGraphicFramePr>
        <p:xfrm>
          <a:off x="395536" y="1540795"/>
          <a:ext cx="8568952" cy="5000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:a16="http://schemas.microsoft.com/office/drawing/2014/main" xmlns="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080343782"/>
              </p:ext>
            </p:extLst>
          </p:nvPr>
        </p:nvGraphicFramePr>
        <p:xfrm>
          <a:off x="323528" y="1052736"/>
          <a:ext cx="8596854" cy="5439803"/>
        </p:xfrm>
        <a:graphic>
          <a:graphicData uri="http://schemas.openxmlformats.org/drawingml/2006/table">
            <a:tbl>
              <a:tblPr/>
              <a:tblGrid>
                <a:gridCol w="2485499">
                  <a:extLst>
                    <a:ext uri="{9D8B030D-6E8A-4147-A177-3AD203B41FA5}">
                      <a16:colId xmlns:a16="http://schemas.microsoft.com/office/drawing/2014/main" xmlns="" val="1325949035"/>
                    </a:ext>
                  </a:extLst>
                </a:gridCol>
                <a:gridCol w="15291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29141">
                  <a:extLst>
                    <a:ext uri="{9D8B030D-6E8A-4147-A177-3AD203B41FA5}">
                      <a16:colId xmlns:a16="http://schemas.microsoft.com/office/drawing/2014/main" xmlns="" val="3846319046"/>
                    </a:ext>
                  </a:extLst>
                </a:gridCol>
                <a:gridCol w="1393359">
                  <a:extLst>
                    <a:ext uri="{9D8B030D-6E8A-4147-A177-3AD203B41FA5}">
                      <a16:colId xmlns:a16="http://schemas.microsoft.com/office/drawing/2014/main" xmlns="" val="3246106019"/>
                    </a:ext>
                  </a:extLst>
                </a:gridCol>
                <a:gridCol w="951555">
                  <a:extLst>
                    <a:ext uri="{9D8B030D-6E8A-4147-A177-3AD203B41FA5}">
                      <a16:colId xmlns:a16="http://schemas.microsoft.com/office/drawing/2014/main" xmlns="" val="2013204861"/>
                    </a:ext>
                  </a:extLst>
                </a:gridCol>
                <a:gridCol w="708159">
                  <a:extLst>
                    <a:ext uri="{9D8B030D-6E8A-4147-A177-3AD203B41FA5}">
                      <a16:colId xmlns:a16="http://schemas.microsoft.com/office/drawing/2014/main" xmlns="" val="4276401511"/>
                    </a:ext>
                  </a:extLst>
                </a:gridCol>
              </a:tblGrid>
              <a:tr h="105452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в 2024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поступлений в 2025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чтение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2026 года (1 чтение) к оценке 2025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804630"/>
                  </a:ext>
                </a:extLst>
              </a:tr>
              <a:tr h="3240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4336075"/>
                  </a:ext>
                </a:extLst>
              </a:tr>
              <a:tr h="3758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Налоговые доходы всего,         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65 924,3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75 530,4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80 723,1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+ 5 192,7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6,9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0187445"/>
                  </a:ext>
                </a:extLst>
              </a:tr>
              <a:tr h="3819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 на доходы физических лиц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40 510,7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44 764,4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50 923,1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+ 6 158,7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13,8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4016069"/>
                  </a:ext>
                </a:extLst>
              </a:tr>
              <a:tr h="7389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упрощенной системы налогообложения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18 835,5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19 900,0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19 900,0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24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Налог, взимаемый в связи с применением патентной системы налогообложения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664,2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850,0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800,0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- 50,0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5,9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6980048"/>
                  </a:ext>
                </a:extLst>
              </a:tr>
              <a:tr h="5167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налог на вмененный доход для отдельных видов деятельности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- 16,0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22302"/>
                  </a:ext>
                </a:extLst>
              </a:tr>
              <a:tr h="5181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Единый сельскохозяйственный налог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3 093,4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4 800,0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4 000,0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- 800,0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16,7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2742258"/>
                  </a:ext>
                </a:extLst>
              </a:tr>
              <a:tr h="2875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Госпошлина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2 819,0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5 2000,0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5 200,0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1761446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1382511" y="188640"/>
            <a:ext cx="691721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Динамика поступлений  налоговых доходов бюджета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в 2024 - 2026 годах,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1161346"/>
              </p:ext>
            </p:extLst>
          </p:nvPr>
        </p:nvGraphicFramePr>
        <p:xfrm>
          <a:off x="193675" y="1709044"/>
          <a:ext cx="8629650" cy="46722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340" name="Прямая со стрелкой 11"/>
          <p:cNvCxnSpPr>
            <a:cxnSpLocks noChangeShapeType="1"/>
          </p:cNvCxnSpPr>
          <p:nvPr/>
        </p:nvCxnSpPr>
        <p:spPr bwMode="auto">
          <a:xfrm>
            <a:off x="4508500" y="2024063"/>
            <a:ext cx="0" cy="0"/>
          </a:xfrm>
          <a:prstGeom prst="straightConnector1">
            <a:avLst/>
          </a:prstGeom>
          <a:noFill/>
          <a:ln w="31750" algn="ctr">
            <a:solidFill>
              <a:schemeClr val="bg1"/>
            </a:solidFill>
            <a:prstDash val="sys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xmlns="" id="{003B81B8-B38C-483A-8D6C-FC8C8F66EE49}"/>
              </a:ext>
            </a:extLst>
          </p:cNvPr>
          <p:cNvSpPr txBox="1">
            <a:spLocks/>
          </p:cNvSpPr>
          <p:nvPr/>
        </p:nvSpPr>
        <p:spPr bwMode="auto">
          <a:xfrm>
            <a:off x="7236721" y="1087358"/>
            <a:ext cx="1439652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18288" bIns="0" anchor="b"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>
              <a:defRPr/>
            </a:pPr>
            <a:r>
              <a:rPr lang="ru-RU" sz="1400" dirty="0">
                <a:latin typeface="+mj-lt"/>
                <a:ea typeface="+mj-ea"/>
                <a:cs typeface="+mj-cs"/>
              </a:rPr>
              <a:t>тыс. рублей</a:t>
            </a:r>
          </a:p>
        </p:txBody>
      </p:sp>
      <p:sp>
        <p:nvSpPr>
          <p:cNvPr id="14346" name="Text Box 17"/>
          <p:cNvSpPr txBox="1">
            <a:spLocks noChangeArrowheads="1"/>
          </p:cNvSpPr>
          <p:nvPr/>
        </p:nvSpPr>
        <p:spPr bwMode="auto">
          <a:xfrm>
            <a:off x="323850" y="-20638"/>
            <a:ext cx="864076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200" b="0" dirty="0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поступлений налога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доходы физических лиц 2022-2026 </a:t>
            </a:r>
            <a:r>
              <a:rPr lang="ru-RU" altLang="ru-RU" sz="2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г.г</a:t>
            </a: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9166261"/>
              </p:ext>
            </p:extLst>
          </p:nvPr>
        </p:nvGraphicFramePr>
        <p:xfrm>
          <a:off x="962147" y="2492896"/>
          <a:ext cx="8002466" cy="41507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4340" name="Прямая со стрелкой 11"/>
          <p:cNvCxnSpPr>
            <a:cxnSpLocks noChangeShapeType="1"/>
          </p:cNvCxnSpPr>
          <p:nvPr/>
        </p:nvCxnSpPr>
        <p:spPr bwMode="auto">
          <a:xfrm>
            <a:off x="4508500" y="2024063"/>
            <a:ext cx="0" cy="0"/>
          </a:xfrm>
          <a:prstGeom prst="straightConnector1">
            <a:avLst/>
          </a:prstGeom>
          <a:noFill/>
          <a:ln w="31750" algn="ctr">
            <a:solidFill>
              <a:schemeClr val="bg1"/>
            </a:solidFill>
            <a:prstDash val="sys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xmlns="" id="{003B81B8-B38C-483A-8D6C-FC8C8F66EE49}"/>
              </a:ext>
            </a:extLst>
          </p:cNvPr>
          <p:cNvSpPr txBox="1">
            <a:spLocks/>
          </p:cNvSpPr>
          <p:nvPr/>
        </p:nvSpPr>
        <p:spPr bwMode="auto">
          <a:xfrm>
            <a:off x="7380312" y="2152315"/>
            <a:ext cx="1439652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18288" bIns="0" anchor="b"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>
              <a:defRPr/>
            </a:pPr>
            <a:r>
              <a:rPr lang="ru-RU" sz="1400" dirty="0">
                <a:latin typeface="+mj-lt"/>
                <a:ea typeface="+mj-ea"/>
                <a:cs typeface="+mj-cs"/>
              </a:rPr>
              <a:t>тыс. рублей</a:t>
            </a:r>
          </a:p>
        </p:txBody>
      </p:sp>
      <p:sp>
        <p:nvSpPr>
          <p:cNvPr id="14346" name="Text Box 17"/>
          <p:cNvSpPr txBox="1">
            <a:spLocks noChangeArrowheads="1"/>
          </p:cNvSpPr>
          <p:nvPr/>
        </p:nvSpPr>
        <p:spPr bwMode="auto">
          <a:xfrm>
            <a:off x="260425" y="364082"/>
            <a:ext cx="8640763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lvl="0" algn="ctr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None/>
              <a:defRPr/>
            </a:pPr>
            <a:r>
              <a:rPr lang="ru-RU" sz="2200" kern="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Arial" charset="0"/>
              </a:rPr>
              <a:t>Прогноз неналоговых доходов бюджета, </a:t>
            </a:r>
            <a:br>
              <a:rPr lang="ru-RU" sz="2200" kern="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Arial" charset="0"/>
              </a:rPr>
            </a:br>
            <a:r>
              <a:rPr lang="ru-RU" sz="2200" kern="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Arial" charset="0"/>
              </a:rPr>
              <a:t>на 2026 год (1 чтение) </a:t>
            </a:r>
            <a:r>
              <a:rPr lang="en-US" sz="2200" kern="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Arial" charset="0"/>
              </a:rPr>
              <a:t> </a:t>
            </a:r>
            <a:r>
              <a:rPr lang="ru-RU" sz="2200" kern="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Arial" charset="0"/>
              </a:rPr>
              <a:t>-  41 048,3 тыс. рублей</a:t>
            </a:r>
          </a:p>
        </p:txBody>
      </p:sp>
      <p:sp>
        <p:nvSpPr>
          <p:cNvPr id="6" name="Полилиния 5">
            <a:extLst>
              <a:ext uri="{FF2B5EF4-FFF2-40B4-BE49-F238E27FC236}">
                <a16:creationId xmlns:a16="http://schemas.microsoft.com/office/drawing/2014/main" xmlns="" id="{FCA481B4-A2FB-4D2E-B94D-F42BF6197A95}"/>
              </a:ext>
            </a:extLst>
          </p:cNvPr>
          <p:cNvSpPr/>
          <p:nvPr/>
        </p:nvSpPr>
        <p:spPr bwMode="auto">
          <a:xfrm>
            <a:off x="1115616" y="1466634"/>
            <a:ext cx="7128792" cy="829697"/>
          </a:xfrm>
          <a:custGeom>
            <a:avLst/>
            <a:gdLst>
              <a:gd name="connsiteX0" fmla="*/ 0 w 2342949"/>
              <a:gd name="connsiteY0" fmla="*/ 0 h 937179"/>
              <a:gd name="connsiteX1" fmla="*/ 1874360 w 2342949"/>
              <a:gd name="connsiteY1" fmla="*/ 0 h 937179"/>
              <a:gd name="connsiteX2" fmla="*/ 2342949 w 2342949"/>
              <a:gd name="connsiteY2" fmla="*/ 468590 h 937179"/>
              <a:gd name="connsiteX3" fmla="*/ 1874360 w 2342949"/>
              <a:gd name="connsiteY3" fmla="*/ 937179 h 937179"/>
              <a:gd name="connsiteX4" fmla="*/ 0 w 2342949"/>
              <a:gd name="connsiteY4" fmla="*/ 937179 h 937179"/>
              <a:gd name="connsiteX5" fmla="*/ 468590 w 2342949"/>
              <a:gd name="connsiteY5" fmla="*/ 468590 h 937179"/>
              <a:gd name="connsiteX6" fmla="*/ 0 w 2342949"/>
              <a:gd name="connsiteY6" fmla="*/ 0 h 937179"/>
              <a:gd name="connsiteX0" fmla="*/ 0 w 2342949"/>
              <a:gd name="connsiteY0" fmla="*/ 0 h 937179"/>
              <a:gd name="connsiteX1" fmla="*/ 1874360 w 2342949"/>
              <a:gd name="connsiteY1" fmla="*/ 0 h 937179"/>
              <a:gd name="connsiteX2" fmla="*/ 2342949 w 2342949"/>
              <a:gd name="connsiteY2" fmla="*/ 468590 h 937179"/>
              <a:gd name="connsiteX3" fmla="*/ 1874360 w 2342949"/>
              <a:gd name="connsiteY3" fmla="*/ 937179 h 937179"/>
              <a:gd name="connsiteX4" fmla="*/ 0 w 2342949"/>
              <a:gd name="connsiteY4" fmla="*/ 937179 h 937179"/>
              <a:gd name="connsiteX5" fmla="*/ 373514 w 2342949"/>
              <a:gd name="connsiteY5" fmla="*/ 468052 h 937179"/>
              <a:gd name="connsiteX6" fmla="*/ 0 w 2342949"/>
              <a:gd name="connsiteY6" fmla="*/ 0 h 937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2949" h="937179">
                <a:moveTo>
                  <a:pt x="0" y="0"/>
                </a:moveTo>
                <a:lnTo>
                  <a:pt x="1874360" y="0"/>
                </a:lnTo>
                <a:lnTo>
                  <a:pt x="2342949" y="468590"/>
                </a:lnTo>
                <a:lnTo>
                  <a:pt x="1874360" y="937179"/>
                </a:lnTo>
                <a:lnTo>
                  <a:pt x="0" y="937179"/>
                </a:lnTo>
                <a:lnTo>
                  <a:pt x="373514" y="46805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524597" tIns="18669" rIns="487258" bIns="18669" spcCol="1270" anchor="ctr"/>
          <a:lstStyle/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200" b="0" dirty="0">
                <a:solidFill>
                  <a:srgbClr val="0070C0"/>
                </a:solidFill>
                <a:latin typeface="Arial Black" pitchFamily="34" charset="0"/>
              </a:rPr>
              <a:t>Непостоянный характер  </a:t>
            </a:r>
          </a:p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200" b="0" dirty="0">
                <a:solidFill>
                  <a:srgbClr val="0070C0"/>
                </a:solidFill>
                <a:latin typeface="Arial Black" pitchFamily="34" charset="0"/>
              </a:rPr>
              <a:t>поступлений отдельных </a:t>
            </a:r>
          </a:p>
          <a:p>
            <a:pPr algn="ctr" defTabSz="622300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1200" b="0" dirty="0">
                <a:solidFill>
                  <a:srgbClr val="0070C0"/>
                </a:solidFill>
                <a:latin typeface="Arial Black" pitchFamily="34" charset="0"/>
              </a:rPr>
              <a:t>неналоговых доходов</a:t>
            </a:r>
          </a:p>
        </p:txBody>
      </p:sp>
    </p:spTree>
    <p:extLst>
      <p:ext uri="{BB962C8B-B14F-4D97-AF65-F5344CB8AC3E}">
        <p14:creationId xmlns:p14="http://schemas.microsoft.com/office/powerpoint/2010/main" val="2413771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:a16="http://schemas.microsoft.com/office/drawing/2014/main" xmlns="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34685654"/>
              </p:ext>
            </p:extLst>
          </p:nvPr>
        </p:nvGraphicFramePr>
        <p:xfrm>
          <a:off x="340618" y="1052736"/>
          <a:ext cx="8568952" cy="5492861"/>
        </p:xfrm>
        <a:graphic>
          <a:graphicData uri="http://schemas.openxmlformats.org/drawingml/2006/table">
            <a:tbl>
              <a:tblPr/>
              <a:tblGrid>
                <a:gridCol w="3049895">
                  <a:extLst>
                    <a:ext uri="{9D8B030D-6E8A-4147-A177-3AD203B41FA5}">
                      <a16:colId xmlns:a16="http://schemas.microsoft.com/office/drawing/2014/main" xmlns="" val="1325949035"/>
                    </a:ext>
                  </a:extLst>
                </a:gridCol>
                <a:gridCol w="10166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01351">
                  <a:extLst>
                    <a:ext uri="{9D8B030D-6E8A-4147-A177-3AD203B41FA5}">
                      <a16:colId xmlns:a16="http://schemas.microsoft.com/office/drawing/2014/main" xmlns="" val="3846319046"/>
                    </a:ext>
                  </a:extLst>
                </a:gridCol>
                <a:gridCol w="1101351">
                  <a:extLst>
                    <a:ext uri="{9D8B030D-6E8A-4147-A177-3AD203B41FA5}">
                      <a16:colId xmlns:a16="http://schemas.microsoft.com/office/drawing/2014/main" xmlns="" val="3246106019"/>
                    </a:ext>
                  </a:extLst>
                </a:gridCol>
                <a:gridCol w="1030911">
                  <a:extLst>
                    <a:ext uri="{9D8B030D-6E8A-4147-A177-3AD203B41FA5}">
                      <a16:colId xmlns:a16="http://schemas.microsoft.com/office/drawing/2014/main" xmlns="" val="2013204861"/>
                    </a:ext>
                  </a:extLst>
                </a:gridCol>
                <a:gridCol w="1268813">
                  <a:extLst>
                    <a:ext uri="{9D8B030D-6E8A-4147-A177-3AD203B41FA5}">
                      <a16:colId xmlns:a16="http://schemas.microsoft.com/office/drawing/2014/main" xmlns="" val="4276401511"/>
                    </a:ext>
                  </a:extLst>
                </a:gridCol>
              </a:tblGrid>
              <a:tr h="9515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 1чтение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</a:t>
                      </a:r>
                      <a:r>
                        <a:rPr kumimoji="0" lang="en-US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года (1 чтение)  к оценке 202</a:t>
                      </a:r>
                      <a:r>
                        <a:rPr kumimoji="0" lang="en-US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804630"/>
                  </a:ext>
                </a:extLst>
              </a:tr>
              <a:tr h="519048"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4336075"/>
                  </a:ext>
                </a:extLst>
              </a:tr>
              <a:tr h="5639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Неналоговые доходы, всего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39 670,2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41 859,2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32 203,0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- 9 656,2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0187445"/>
                  </a:ext>
                </a:extLst>
              </a:tr>
              <a:tr h="32859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 ч.: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4016069"/>
                  </a:ext>
                </a:extLst>
              </a:tr>
              <a:tr h="55355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муниципального имущества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32 397,8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31 675,2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29 903,0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- 1 772,2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57036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Платежи при пользовании природными ресурсами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- 40,0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6980048"/>
                  </a:ext>
                </a:extLst>
              </a:tr>
              <a:tr h="692065">
                <a:tc>
                  <a:txBody>
                    <a:bodyPr/>
                    <a:lstStyle/>
                    <a:p>
                      <a:pPr algn="l"/>
                      <a:r>
                        <a:rPr lang="ru-RU" sz="1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4 742,8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- 7 250,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22302"/>
                  </a:ext>
                </a:extLst>
              </a:tr>
              <a:tr h="50782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848,0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1 235,0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- 585,0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2742258"/>
                  </a:ext>
                </a:extLst>
              </a:tr>
              <a:tr h="5478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1 618,6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1761446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800297" y="80628"/>
            <a:ext cx="764959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Динамика поступлений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неналоговых доходов бюджета в 2024-2026 годах, тыс. руб.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50866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5"/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137182634"/>
              </p:ext>
            </p:extLst>
          </p:nvPr>
        </p:nvGraphicFramePr>
        <p:xfrm>
          <a:off x="0" y="1196975"/>
          <a:ext cx="5068888" cy="5287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53" name="Содержимое 16">
            <a:extLst>
              <a:ext uri="{FF2B5EF4-FFF2-40B4-BE49-F238E27FC236}">
                <a16:creationId xmlns:a16="http://schemas.microsoft.com/office/drawing/2014/main" xmlns="" id="{9C4252BC-10A1-4C17-914C-8FA011B1B80B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535488" y="981075"/>
            <a:ext cx="4608512" cy="730250"/>
          </a:xfrm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ru-RU" alt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Дотация на выравнивание уровня бюджетной обеспеченности, тыс. руб.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ru-RU" altLang="ru-RU" sz="180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9" name="Прямоугольник 10"/>
          <p:cNvSpPr>
            <a:spLocks noChangeArrowheads="1"/>
          </p:cNvSpPr>
          <p:nvPr/>
        </p:nvSpPr>
        <p:spPr bwMode="auto">
          <a:xfrm>
            <a:off x="5337598" y="1569023"/>
            <a:ext cx="1253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2025 год</a:t>
            </a:r>
          </a:p>
        </p:txBody>
      </p:sp>
      <p:sp>
        <p:nvSpPr>
          <p:cNvPr id="16390" name="Прямоугольник 11"/>
          <p:cNvSpPr>
            <a:spLocks noChangeArrowheads="1"/>
          </p:cNvSpPr>
          <p:nvPr/>
        </p:nvSpPr>
        <p:spPr bwMode="auto">
          <a:xfrm>
            <a:off x="7373144" y="1556792"/>
            <a:ext cx="10366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Calibri" pitchFamily="34" charset="0"/>
              </a:rPr>
              <a:t>2026 год</a:t>
            </a:r>
          </a:p>
        </p:txBody>
      </p:sp>
      <p:sp>
        <p:nvSpPr>
          <p:cNvPr id="16391" name="AutoShape 15"/>
          <p:cNvSpPr>
            <a:spLocks noChangeArrowheads="1"/>
          </p:cNvSpPr>
          <p:nvPr/>
        </p:nvSpPr>
        <p:spPr bwMode="auto">
          <a:xfrm>
            <a:off x="5168729" y="2299273"/>
            <a:ext cx="1291810" cy="1269944"/>
          </a:xfrm>
          <a:prstGeom prst="cube">
            <a:avLst>
              <a:gd name="adj" fmla="val 25000"/>
            </a:avLst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0" dirty="0">
                <a:latin typeface="Arial" charset="0"/>
              </a:rPr>
              <a:t>47 208,0</a:t>
            </a:r>
          </a:p>
        </p:txBody>
      </p:sp>
      <p:sp>
        <p:nvSpPr>
          <p:cNvPr id="16392" name="AutoShape 17"/>
          <p:cNvSpPr>
            <a:spLocks noChangeArrowheads="1"/>
          </p:cNvSpPr>
          <p:nvPr/>
        </p:nvSpPr>
        <p:spPr bwMode="auto">
          <a:xfrm>
            <a:off x="7373144" y="1922920"/>
            <a:ext cx="1196935" cy="1603349"/>
          </a:xfrm>
          <a:prstGeom prst="cube">
            <a:avLst>
              <a:gd name="adj" fmla="val 25000"/>
            </a:avLst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16393" name="Text Box 20"/>
          <p:cNvSpPr txBox="1">
            <a:spLocks noChangeArrowheads="1"/>
          </p:cNvSpPr>
          <p:nvPr/>
        </p:nvSpPr>
        <p:spPr bwMode="auto">
          <a:xfrm>
            <a:off x="7469048" y="2899937"/>
            <a:ext cx="116649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>
                <a:latin typeface="Arial" charset="0"/>
              </a:rPr>
              <a:t>55 899,0</a:t>
            </a:r>
          </a:p>
        </p:txBody>
      </p:sp>
      <p:sp>
        <p:nvSpPr>
          <p:cNvPr id="16394" name="Text Box 22"/>
          <p:cNvSpPr txBox="1">
            <a:spLocks noChangeArrowheads="1"/>
          </p:cNvSpPr>
          <p:nvPr/>
        </p:nvSpPr>
        <p:spPr bwMode="auto">
          <a:xfrm>
            <a:off x="7376877" y="2465756"/>
            <a:ext cx="137158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b="0" dirty="0">
                <a:solidFill>
                  <a:srgbClr val="FF0000"/>
                </a:solidFill>
                <a:latin typeface="Arial" charset="0"/>
              </a:rPr>
              <a:t>+ 8 691,0</a:t>
            </a:r>
          </a:p>
        </p:txBody>
      </p:sp>
      <p:sp>
        <p:nvSpPr>
          <p:cNvPr id="16395" name="Text Box 24"/>
          <p:cNvSpPr txBox="1">
            <a:spLocks noChangeArrowheads="1"/>
          </p:cNvSpPr>
          <p:nvPr/>
        </p:nvSpPr>
        <p:spPr bwMode="auto">
          <a:xfrm>
            <a:off x="31114" y="127000"/>
            <a:ext cx="937250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Elephant" pitchFamily="18" charset="0"/>
              </a:rPr>
              <a:t>Объём безвозмездных поступлений в бюджет муниципального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Elephant" pitchFamily="18" charset="0"/>
              </a:rPr>
              <a:t>района Алексеевский в 202</a:t>
            </a:r>
            <a:r>
              <a:rPr lang="en-US" altLang="ru-RU" sz="2200" dirty="0">
                <a:solidFill>
                  <a:schemeClr val="accent2">
                    <a:lumMod val="50000"/>
                  </a:schemeClr>
                </a:solidFill>
                <a:latin typeface="Elephant" pitchFamily="18" charset="0"/>
              </a:rPr>
              <a:t>6</a:t>
            </a: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Elephant" pitchFamily="18" charset="0"/>
              </a:rPr>
              <a:t> году </a:t>
            </a:r>
            <a:r>
              <a:rPr lang="en-US" altLang="ru-RU" sz="2200" dirty="0">
                <a:solidFill>
                  <a:schemeClr val="accent2">
                    <a:lumMod val="50000"/>
                  </a:schemeClr>
                </a:solidFill>
                <a:latin typeface="Elephant" pitchFamily="18" charset="0"/>
              </a:rPr>
              <a:t>(1</a:t>
            </a: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Elephant" pitchFamily="18" charset="0"/>
              </a:rPr>
              <a:t>чтение) </a:t>
            </a:r>
            <a:r>
              <a:rPr lang="en-US" altLang="ru-RU" sz="2200" dirty="0">
                <a:solidFill>
                  <a:schemeClr val="accent2">
                    <a:lumMod val="50000"/>
                  </a:schemeClr>
                </a:solidFill>
                <a:latin typeface="Elephant" pitchFamily="18" charset="0"/>
              </a:rPr>
              <a:t> </a:t>
            </a: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Elephant" pitchFamily="18" charset="0"/>
              </a:rPr>
              <a:t>– 100 511,1 тыс. руб.</a:t>
            </a:r>
          </a:p>
        </p:txBody>
      </p:sp>
      <p:sp>
        <p:nvSpPr>
          <p:cNvPr id="4" name="Цилиндр 3"/>
          <p:cNvSpPr/>
          <p:nvPr/>
        </p:nvSpPr>
        <p:spPr>
          <a:xfrm>
            <a:off x="5506928" y="4582126"/>
            <a:ext cx="914400" cy="1555395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Цилиндр 18"/>
          <p:cNvSpPr/>
          <p:nvPr/>
        </p:nvSpPr>
        <p:spPr>
          <a:xfrm>
            <a:off x="7715404" y="4582126"/>
            <a:ext cx="914400" cy="1555395"/>
          </a:xfrm>
          <a:prstGeom prst="ca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853269" y="3731032"/>
            <a:ext cx="4031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Дотация на поддержку мер по обеспечению сбалансированности бюджетов («стимулирующие дотации»), тыс. руб.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27988" y="5301208"/>
            <a:ext cx="993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/>
              <a:t>33 647,0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9204" y="5353222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0" dirty="0"/>
              <a:t>33 647,0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C500304-C25E-4AD8-8D69-7A66F97A556D}"/>
              </a:ext>
            </a:extLst>
          </p:cNvPr>
          <p:cNvSpPr/>
          <p:nvPr/>
        </p:nvSpPr>
        <p:spPr>
          <a:xfrm>
            <a:off x="5405830" y="6185475"/>
            <a:ext cx="103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latin typeface="Calibri" panose="020F0502020204030204" pitchFamily="34" charset="0"/>
              </a:rPr>
              <a:t>2025 год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29D4752-0A45-416E-A336-47505D5A83B6}"/>
              </a:ext>
            </a:extLst>
          </p:cNvPr>
          <p:cNvSpPr/>
          <p:nvPr/>
        </p:nvSpPr>
        <p:spPr>
          <a:xfrm>
            <a:off x="7601574" y="6188615"/>
            <a:ext cx="103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>
                <a:latin typeface="Calibri" panose="020F0502020204030204" pitchFamily="34" charset="0"/>
              </a:rPr>
              <a:t>2026 год</a:t>
            </a:r>
          </a:p>
        </p:txBody>
      </p:sp>
      <p:sp>
        <p:nvSpPr>
          <p:cNvPr id="5" name="Стрелка: изогнутая вверх 4">
            <a:extLst>
              <a:ext uri="{FF2B5EF4-FFF2-40B4-BE49-F238E27FC236}">
                <a16:creationId xmlns:a16="http://schemas.microsoft.com/office/drawing/2014/main" xmlns="" id="{1FA2D633-E45C-4FB5-8738-23D6F0EA85F6}"/>
              </a:ext>
            </a:extLst>
          </p:cNvPr>
          <p:cNvSpPr/>
          <p:nvPr/>
        </p:nvSpPr>
        <p:spPr>
          <a:xfrm rot="21007177">
            <a:off x="6242888" y="2509897"/>
            <a:ext cx="1216152" cy="73152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Равно 13">
            <a:extLst>
              <a:ext uri="{FF2B5EF4-FFF2-40B4-BE49-F238E27FC236}">
                <a16:creationId xmlns:a16="http://schemas.microsoft.com/office/drawing/2014/main" xmlns="" id="{A8A0BF43-EF13-4153-9885-FA2B2EC2D62E}"/>
              </a:ext>
            </a:extLst>
          </p:cNvPr>
          <p:cNvSpPr/>
          <p:nvPr/>
        </p:nvSpPr>
        <p:spPr>
          <a:xfrm>
            <a:off x="6598383" y="4902623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8998" name="SapphireHiddenControl" r:id="rId2" imgW="6095880" imgH="4067280"/>
        </mc:Choice>
        <mc:Fallback>
          <p:control name="SapphireHiddenControl" r:id="rId2" imgW="6095880" imgH="4067280">
            <p:pic>
              <p:nvPicPr>
                <p:cNvPr id="0" name="SapphireHiddenControl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6096000" cy="4067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20" name="Group 60">
            <a:extLst>
              <a:ext uri="{FF2B5EF4-FFF2-40B4-BE49-F238E27FC236}">
                <a16:creationId xmlns:a16="http://schemas.microsoft.com/office/drawing/2014/main" xmlns="" id="{63694641-C191-4B04-BE35-E02C882251C4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941613978"/>
              </p:ext>
            </p:extLst>
          </p:nvPr>
        </p:nvGraphicFramePr>
        <p:xfrm>
          <a:off x="611560" y="1052513"/>
          <a:ext cx="8532638" cy="5688637"/>
        </p:xfrm>
        <a:graphic>
          <a:graphicData uri="http://schemas.openxmlformats.org/drawingml/2006/table">
            <a:tbl>
              <a:tblPr/>
              <a:tblGrid>
                <a:gridCol w="2507258">
                  <a:extLst>
                    <a:ext uri="{9D8B030D-6E8A-4147-A177-3AD203B41FA5}">
                      <a16:colId xmlns:a16="http://schemas.microsoft.com/office/drawing/2014/main" xmlns="" val="1325949035"/>
                    </a:ext>
                  </a:extLst>
                </a:gridCol>
                <a:gridCol w="11463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86264">
                  <a:extLst>
                    <a:ext uri="{9D8B030D-6E8A-4147-A177-3AD203B41FA5}">
                      <a16:colId xmlns:a16="http://schemas.microsoft.com/office/drawing/2014/main" xmlns="" val="3846319046"/>
                    </a:ext>
                  </a:extLst>
                </a:gridCol>
                <a:gridCol w="1270996">
                  <a:extLst>
                    <a:ext uri="{9D8B030D-6E8A-4147-A177-3AD203B41FA5}">
                      <a16:colId xmlns:a16="http://schemas.microsoft.com/office/drawing/2014/main" xmlns="" val="3246106019"/>
                    </a:ext>
                  </a:extLst>
                </a:gridCol>
                <a:gridCol w="1286541">
                  <a:extLst>
                    <a:ext uri="{9D8B030D-6E8A-4147-A177-3AD203B41FA5}">
                      <a16:colId xmlns:a16="http://schemas.microsoft.com/office/drawing/2014/main" xmlns="" val="2013204861"/>
                    </a:ext>
                  </a:extLst>
                </a:gridCol>
                <a:gridCol w="1135231">
                  <a:extLst>
                    <a:ext uri="{9D8B030D-6E8A-4147-A177-3AD203B41FA5}">
                      <a16:colId xmlns:a16="http://schemas.microsoft.com/office/drawing/2014/main" xmlns="" val="4276401511"/>
                    </a:ext>
                  </a:extLst>
                </a:gridCol>
              </a:tblGrid>
              <a:tr h="9084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 показателей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в 2024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в 2025 году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Прогноз на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 1 чтение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 прогноза 2026 года (1чт.)  к оценке 2025  года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804630"/>
                  </a:ext>
                </a:extLst>
              </a:tr>
              <a:tr h="333164"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500" dirty="0"/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сумме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4336075"/>
                  </a:ext>
                </a:extLst>
              </a:tr>
              <a:tr h="35793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поступления, всего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226 222,5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216 857,3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110 511,1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- 106 346,2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40187445"/>
                  </a:ext>
                </a:extLst>
              </a:tr>
              <a:tr h="30283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т. ч.: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84016069"/>
                  </a:ext>
                </a:extLst>
              </a:tr>
              <a:tr h="34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выравнивание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43 324,8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47 208,0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55 899,0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+ 8 691,0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43317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Прочая дотация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33 933,6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- 899,8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6980048"/>
                  </a:ext>
                </a:extLst>
              </a:tr>
              <a:tr h="370697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Дотация на поддержку мер по обеспечению сбалансированности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29 868,6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33 647,0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33 647,0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0422302"/>
                  </a:ext>
                </a:extLst>
              </a:tr>
              <a:tr h="3354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70 324,6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52 043,8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- 52 043,8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32742258"/>
                  </a:ext>
                </a:extLst>
              </a:tr>
              <a:tr h="2407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38 943,7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62 568,4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892,0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- 61 676,4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1761446"/>
                  </a:ext>
                </a:extLst>
              </a:tr>
              <a:tr h="340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(спонсорские)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9 266,5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- 9 266,5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139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6 733,9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11 249,9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10 073,1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- 1 176,8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3370" name="Text Box 64"/>
          <p:cNvSpPr txBox="1">
            <a:spLocks noChangeArrowheads="1"/>
          </p:cNvSpPr>
          <p:nvPr/>
        </p:nvSpPr>
        <p:spPr bwMode="auto">
          <a:xfrm>
            <a:off x="2054646" y="80628"/>
            <a:ext cx="514089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Динамика безвозмездных поступлений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бюджета в 2024-2026 годах, тыс. руб. </a:t>
            </a:r>
          </a:p>
        </p:txBody>
      </p:sp>
    </p:spTree>
    <p:extLst>
      <p:ext uri="{BB962C8B-B14F-4D97-AF65-F5344CB8AC3E}">
        <p14:creationId xmlns:p14="http://schemas.microsoft.com/office/powerpoint/2010/main" val="492978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727784" y="188640"/>
            <a:ext cx="7184211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Основные подходы по формированию расходной части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местного бюджета</a:t>
            </a:r>
          </a:p>
        </p:txBody>
      </p:sp>
      <p:sp>
        <p:nvSpPr>
          <p:cNvPr id="18442" name="AutoShape 17"/>
          <p:cNvSpPr>
            <a:spLocks noChangeArrowheads="1"/>
          </p:cNvSpPr>
          <p:nvPr/>
        </p:nvSpPr>
        <p:spPr bwMode="auto">
          <a:xfrm>
            <a:off x="539552" y="2176036"/>
            <a:ext cx="8313168" cy="6477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Сохранение режима экономии по текущим расходам</a:t>
            </a:r>
          </a:p>
        </p:txBody>
      </p:sp>
      <p:sp>
        <p:nvSpPr>
          <p:cNvPr id="18443" name="AutoShape 19"/>
          <p:cNvSpPr>
            <a:spLocks noChangeArrowheads="1"/>
          </p:cNvSpPr>
          <p:nvPr/>
        </p:nvSpPr>
        <p:spPr bwMode="auto">
          <a:xfrm>
            <a:off x="539552" y="2996952"/>
            <a:ext cx="8463389" cy="50216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Экономия расходов на управление</a:t>
            </a:r>
          </a:p>
        </p:txBody>
      </p:sp>
      <p:sp>
        <p:nvSpPr>
          <p:cNvPr id="18444" name="AutoShape 20"/>
          <p:cNvSpPr>
            <a:spLocks noChangeArrowheads="1"/>
          </p:cNvSpPr>
          <p:nvPr/>
        </p:nvSpPr>
        <p:spPr bwMode="auto">
          <a:xfrm>
            <a:off x="539552" y="3636565"/>
            <a:ext cx="8445134" cy="475059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Обеспечение публичных обязательств</a:t>
            </a:r>
          </a:p>
        </p:txBody>
      </p:sp>
      <p:sp>
        <p:nvSpPr>
          <p:cNvPr id="18445" name="AutoShape 21"/>
          <p:cNvSpPr>
            <a:spLocks noChangeArrowheads="1"/>
          </p:cNvSpPr>
          <p:nvPr/>
        </p:nvSpPr>
        <p:spPr bwMode="auto">
          <a:xfrm>
            <a:off x="539552" y="4221087"/>
            <a:ext cx="8481646" cy="427707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Индексация расходов на коммунальные услуги</a:t>
            </a:r>
          </a:p>
        </p:txBody>
      </p:sp>
      <p:sp>
        <p:nvSpPr>
          <p:cNvPr id="18446" name="AutoShape 22"/>
          <p:cNvSpPr>
            <a:spLocks noChangeArrowheads="1"/>
          </p:cNvSpPr>
          <p:nvPr/>
        </p:nvSpPr>
        <p:spPr bwMode="auto">
          <a:xfrm>
            <a:off x="539552" y="4725144"/>
            <a:ext cx="8516291" cy="647100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Программный бюджет – реализация 28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муниципальных программ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</p:txBody>
      </p:sp>
      <p:sp>
        <p:nvSpPr>
          <p:cNvPr id="18447" name="AutoShape 23"/>
          <p:cNvSpPr>
            <a:spLocks noChangeArrowheads="1"/>
          </p:cNvSpPr>
          <p:nvPr/>
        </p:nvSpPr>
        <p:spPr bwMode="auto">
          <a:xfrm>
            <a:off x="593303" y="5479040"/>
            <a:ext cx="8337631" cy="87779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Повышение заработной платы работникам муниципальных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 учреждений по указам  Президента РФ,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доведение минимальной заработной платы до 27 093,0 руб. </a:t>
            </a:r>
          </a:p>
        </p:txBody>
      </p:sp>
      <p:sp>
        <p:nvSpPr>
          <p:cNvPr id="17" name="AutoShape 17"/>
          <p:cNvSpPr>
            <a:spLocks noChangeArrowheads="1"/>
          </p:cNvSpPr>
          <p:nvPr/>
        </p:nvSpPr>
        <p:spPr bwMode="auto">
          <a:xfrm>
            <a:off x="539552" y="1009266"/>
            <a:ext cx="8337631" cy="108924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Приоритет расходов в бюджете на предстоящий трехлетний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период – содействие достижению национальных целей развития,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инструментом реализации которых являются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600" dirty="0">
                <a:latin typeface="Times New Roman" pitchFamily="18" charset="0"/>
              </a:rPr>
              <a:t>национальные проекты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2">
            <a:extLst>
              <a:ext uri="{FF2B5EF4-FFF2-40B4-BE49-F238E27FC236}">
                <a16:creationId xmlns:a16="http://schemas.microsoft.com/office/drawing/2014/main" xmlns="" id="{272F0A15-0AFF-4A8B-9214-36F66F47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>
                <a:solidFill>
                  <a:srgbClr val="073E87"/>
                </a:solidFill>
              </a:rPr>
              <a:t>-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9062"/>
            <a:ext cx="9144000" cy="60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86737" y="248937"/>
            <a:ext cx="882164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22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Расходы бюджета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22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на 2026 год и плановый период 2027 и 2028 годов </a:t>
            </a:r>
          </a:p>
          <a:p>
            <a:pPr algn="ctr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2200" kern="0" dirty="0">
                <a:solidFill>
                  <a:srgbClr val="002060"/>
                </a:solidFill>
                <a:cs typeface="Times New Roman" panose="02020603050405020304" pitchFamily="18" charset="0"/>
                <a:sym typeface="Arial"/>
              </a:rPr>
              <a:t>        (без учета субвенций  и субсидий)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211960" y="1268760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>
              <a:spcBef>
                <a:spcPts val="0"/>
              </a:spcBef>
              <a:spcAft>
                <a:spcPts val="0"/>
              </a:spcAft>
            </a:pPr>
            <a:r>
              <a:rPr lang="ru-RU" sz="1200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</a:pPr>
            <a:endParaRPr lang="ru-RU" sz="1200" kern="0" dirty="0">
              <a:solidFill>
                <a:srgbClr val="002060"/>
              </a:solidFill>
              <a:latin typeface="Arial"/>
              <a:cs typeface="Arial"/>
              <a:sym typeface="Arial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4963536"/>
              </p:ext>
            </p:extLst>
          </p:nvPr>
        </p:nvGraphicFramePr>
        <p:xfrm>
          <a:off x="431540" y="1556793"/>
          <a:ext cx="8280920" cy="47923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701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424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876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8073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32047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 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2026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2027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2028 год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5247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Общегосударственные вопросы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95 505,9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53 336,7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54 750,5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8536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Национальная безопасность                                         и правоохранительная деятельность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20,0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1 191,8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3 506,7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Национальная экономика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1 886,4</a:t>
                      </a: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1 512,3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1 512,3</a:t>
                      </a: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7104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Охрана окружающей среды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75963286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Образование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21 034,5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23 300,0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5 240,0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Культура и кинематография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77 949,3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18 236,7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65098,6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Социальная политика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4 514,5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5 320,7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2 597,9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Физическая культура и спорт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12 427,6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8 550,0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Средства массовой информации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2 970,0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1 500,0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1 500,0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47409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521254717"/>
                  </a:ext>
                </a:extLst>
              </a:tr>
              <a:tr h="447409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Межбюджетные трансферты общего характера бюджетам поселений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7 892,0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3 000,0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2 000,0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81790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Условно утвержденные расходы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3 493,0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-19050" algn="l"/>
                        </a:tabLs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7 172,0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239921497"/>
                  </a:ext>
                </a:extLst>
              </a:tr>
              <a:tr h="447409">
                <a:tc>
                  <a:txBody>
                    <a:bodyPr/>
                    <a:lstStyle/>
                    <a:p>
                      <a:pPr indent="21590" algn="l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Всего расходов</a:t>
                      </a:r>
                      <a:endParaRPr lang="ru-RU" sz="11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224 537,2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119 441,2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143 428,0</a:t>
                      </a:r>
                    </a:p>
                  </a:txBody>
                  <a:tcPr marL="68580" marR="68580" marT="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376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8" name="Содержимое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70580591"/>
              </p:ext>
            </p:extLst>
          </p:nvPr>
        </p:nvGraphicFramePr>
        <p:xfrm>
          <a:off x="568325" y="1811338"/>
          <a:ext cx="8023225" cy="3929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43" name="Worksheet" r:id="rId4" imgW="9277446" imgH="4543560" progId="Excel.Sheet.8">
                  <p:embed/>
                </p:oleObj>
              </mc:Choice>
              <mc:Fallback>
                <p:oleObj name="Worksheet" r:id="rId4" imgW="9277446" imgH="4543560" progId="Excel.Sheet.8">
                  <p:embed/>
                  <p:pic>
                    <p:nvPicPr>
                      <p:cNvPr id="21508" name="Содержимое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8325" y="1811338"/>
                        <a:ext cx="8023225" cy="3929062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  <a:alpha val="29000"/>
                        </a:schemeClr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1B9428B6-D5C7-4CDA-BD66-D721FB8E0033}"/>
              </a:ext>
            </a:extLst>
          </p:cNvPr>
          <p:cNvSpPr txBox="1">
            <a:spLocks/>
          </p:cNvSpPr>
          <p:nvPr/>
        </p:nvSpPr>
        <p:spPr>
          <a:xfrm>
            <a:off x="457200" y="188913"/>
            <a:ext cx="8686800" cy="838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500" kern="1200" cap="all" baseline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200" b="1" i="0" u="none" strike="noStrike" kern="1200" cap="all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+mj-cs"/>
              </a:rPr>
              <a:t>Структура расходов бюджета  на 2026 год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альтернативный процесс 1">
            <a:extLst>
              <a:ext uri="{FF2B5EF4-FFF2-40B4-BE49-F238E27FC236}">
                <a16:creationId xmlns:a16="http://schemas.microsoft.com/office/drawing/2014/main" xmlns="" id="{C1A5C267-007F-4150-AA18-2CF38AA195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7744" y="1052514"/>
            <a:ext cx="5040833" cy="744536"/>
          </a:xfrm>
          <a:prstGeom prst="flowChartAlternateProcess">
            <a:avLst/>
          </a:prstGeom>
          <a:solidFill>
            <a:srgbClr val="CCFFCC"/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sz="4800" b="0" dirty="0">
                <a:solidFill>
                  <a:schemeClr val="lt1"/>
                </a:solidFill>
                <a:latin typeface="+mn-lt"/>
              </a:rPr>
              <a:t>  </a:t>
            </a:r>
            <a:r>
              <a:rPr lang="ru-RU" sz="3600" dirty="0">
                <a:latin typeface="+mn-lt"/>
              </a:rPr>
              <a:t>Б Ю Д Ж Е Т</a:t>
            </a:r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xmlns="" id="{E6D144B7-7265-4374-B1AF-F1701BE2B3D4}"/>
              </a:ext>
            </a:extLst>
          </p:cNvPr>
          <p:cNvSpPr txBox="1">
            <a:spLocks/>
          </p:cNvSpPr>
          <p:nvPr/>
        </p:nvSpPr>
        <p:spPr>
          <a:xfrm>
            <a:off x="431800" y="152401"/>
            <a:ext cx="8229600" cy="5402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60000">
                <a:schemeClr val="lt1">
                  <a:tint val="95000"/>
                  <a:shade val="100000"/>
                  <a:satMod val="130000"/>
                  <a:lumMod val="130000"/>
                </a:schemeClr>
              </a:gs>
              <a:gs pos="100000">
                <a:schemeClr val="lt1">
                  <a:tint val="97000"/>
                  <a:shade val="100000"/>
                  <a:hueMod val="100000"/>
                  <a:satMod val="140000"/>
                  <a:lumMod val="8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по программному принципу</a:t>
            </a:r>
          </a:p>
        </p:txBody>
      </p:sp>
      <p:sp>
        <p:nvSpPr>
          <p:cNvPr id="24" name="Скругленный прямоугольник 23">
            <a:extLst>
              <a:ext uri="{FF2B5EF4-FFF2-40B4-BE49-F238E27FC236}">
                <a16:creationId xmlns:a16="http://schemas.microsoft.com/office/drawing/2014/main" xmlns="" id="{06CE89F1-B226-4B89-9E9D-4D4FBFB611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686" y="2204864"/>
            <a:ext cx="5853827" cy="936625"/>
          </a:xfrm>
          <a:prstGeom prst="roundRect">
            <a:avLst>
              <a:gd name="adj" fmla="val 16667"/>
            </a:avLst>
          </a:prstGeom>
          <a:solidFill>
            <a:srgbClr val="CC99FF">
              <a:alpha val="52000"/>
            </a:srgbClr>
          </a:solidFill>
          <a:ln w="25400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latin typeface="+mn-lt"/>
              </a:rPr>
              <a:t>ПРОГРАММНЫЕ И НЕПРОГРАММНЫЕ РАСХОДЫ</a:t>
            </a:r>
          </a:p>
        </p:txBody>
      </p:sp>
      <p:sp>
        <p:nvSpPr>
          <p:cNvPr id="23562" name="Text Box 27"/>
          <p:cNvSpPr txBox="1">
            <a:spLocks noChangeArrowheads="1"/>
          </p:cNvSpPr>
          <p:nvPr/>
        </p:nvSpPr>
        <p:spPr bwMode="auto">
          <a:xfrm>
            <a:off x="179388" y="3716338"/>
            <a:ext cx="2773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0">
              <a:latin typeface="Arial" charset="0"/>
            </a:endParaRPr>
          </a:p>
        </p:txBody>
      </p:sp>
      <p:sp>
        <p:nvSpPr>
          <p:cNvPr id="23563" name="Text Box 29"/>
          <p:cNvSpPr txBox="1">
            <a:spLocks noChangeArrowheads="1"/>
          </p:cNvSpPr>
          <p:nvPr/>
        </p:nvSpPr>
        <p:spPr bwMode="auto">
          <a:xfrm>
            <a:off x="446363" y="4029074"/>
            <a:ext cx="4212207" cy="2424262"/>
          </a:xfrm>
          <a:prstGeom prst="rect">
            <a:avLst/>
          </a:prstGeom>
          <a:solidFill>
            <a:schemeClr val="accent1">
              <a:alpha val="54117"/>
            </a:schemeClr>
          </a:solidFill>
          <a:ln w="15875">
            <a:solidFill>
              <a:srgbClr val="57BDCB"/>
            </a:solidFill>
            <a:miter lim="800000"/>
            <a:headEnd/>
            <a:tailEnd/>
          </a:ln>
          <a:effectLst/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latin typeface="Times New Roman" pitchFamily="18" charset="0"/>
              </a:rPr>
              <a:t>Программные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000" dirty="0">
                <a:latin typeface="Times New Roman" pitchFamily="18" charset="0"/>
              </a:rPr>
              <a:t>расходы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2025  – 343 265,1 т. р. 96,9 %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400" dirty="0">
              <a:latin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latin typeface="Times New Roman" pitchFamily="18" charset="0"/>
              </a:rPr>
              <a:t>2026 –  220 842,9 т. р. 98,4 %</a:t>
            </a:r>
          </a:p>
        </p:txBody>
      </p:sp>
      <p:sp>
        <p:nvSpPr>
          <p:cNvPr id="23564" name="AutoShape 33"/>
          <p:cNvSpPr>
            <a:spLocks noChangeArrowheads="1"/>
          </p:cNvSpPr>
          <p:nvPr/>
        </p:nvSpPr>
        <p:spPr bwMode="auto">
          <a:xfrm>
            <a:off x="3384732" y="3144647"/>
            <a:ext cx="2503848" cy="718369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lnTo>
                  <a:pt x="10800" y="0"/>
                </a:lnTo>
                <a:close/>
              </a:path>
            </a:pathLst>
          </a:custGeom>
          <a:solidFill>
            <a:srgbClr val="CC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" name="Стрелка вниз 2"/>
          <p:cNvSpPr/>
          <p:nvPr/>
        </p:nvSpPr>
        <p:spPr>
          <a:xfrm>
            <a:off x="4394340" y="1797050"/>
            <a:ext cx="484632" cy="489864"/>
          </a:xfrm>
          <a:prstGeom prst="downArrow">
            <a:avLst/>
          </a:prstGeom>
          <a:solidFill>
            <a:srgbClr val="B2E4A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CFFFF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96421" y="4029074"/>
            <a:ext cx="3924051" cy="2424262"/>
          </a:xfrm>
          <a:prstGeom prst="rect">
            <a:avLst/>
          </a:prstGeom>
          <a:solidFill>
            <a:srgbClr val="FF99FF">
              <a:alpha val="41000"/>
            </a:srgbClr>
          </a:solidFill>
          <a:ln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Непрограммные расходы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2025 – 10 820,0 т. р.  3,1 %</a:t>
            </a:r>
          </a:p>
          <a:p>
            <a:pPr algn="ctr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2026 – 3 694,3 т. р.   1,6%</a:t>
            </a:r>
          </a:p>
        </p:txBody>
      </p:sp>
    </p:spTree>
  </p:cSld>
  <p:clrMapOvr>
    <a:masterClrMapping/>
  </p:clrMapOvr>
  <p:transition advTm="4907">
    <p:zoom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9" name="Диаграмма 39"/>
          <p:cNvGraphicFramePr>
            <a:graphicFrameLocks/>
          </p:cNvGraphicFramePr>
          <p:nvPr/>
        </p:nvGraphicFramePr>
        <p:xfrm>
          <a:off x="642910" y="1142984"/>
          <a:ext cx="5137150" cy="5143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32" name="Диаграмма" r:id="rId4" imgW="5048174" imgH="4181323" progId="Excel.Sheet.8">
                  <p:embed/>
                </p:oleObj>
              </mc:Choice>
              <mc:Fallback>
                <p:oleObj name="Диаграмма" r:id="rId4" imgW="5048174" imgH="4181323" progId="Excel.Sheet.8">
                  <p:embed/>
                  <p:pic>
                    <p:nvPicPr>
                      <p:cNvPr id="0" name="Picture 29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1142984"/>
                        <a:ext cx="5137150" cy="51435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43BA7E74-6814-41AE-BB5F-2FCE3C9892D9}"/>
              </a:ext>
            </a:extLst>
          </p:cNvPr>
          <p:cNvSpPr/>
          <p:nvPr/>
        </p:nvSpPr>
        <p:spPr>
          <a:xfrm>
            <a:off x="1258888" y="4519613"/>
            <a:ext cx="7381875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>
              <a:latin typeface="+mn-lt"/>
            </a:endParaRPr>
          </a:p>
        </p:txBody>
      </p:sp>
      <p:sp>
        <p:nvSpPr>
          <p:cNvPr id="24582" name="Text Box 8"/>
          <p:cNvSpPr txBox="1">
            <a:spLocks noChangeArrowheads="1"/>
          </p:cNvSpPr>
          <p:nvPr/>
        </p:nvSpPr>
        <p:spPr bwMode="auto">
          <a:xfrm>
            <a:off x="294547" y="375885"/>
            <a:ext cx="885983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обеспечение  образовательного процесса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2026 году </a:t>
            </a: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457779206"/>
              </p:ext>
            </p:extLst>
          </p:nvPr>
        </p:nvGraphicFramePr>
        <p:xfrm>
          <a:off x="395536" y="1305710"/>
          <a:ext cx="5544616" cy="5183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4781" name="Picture 205" descr="https://thumbs.dreamstime.com/b/%D1%83%D1%81%D1%82%D0%B0%D0%BD%D0%BE%D0%B2%D0%BB%D0%B5%D0%BD%D0%BD%D1%8B%D0%B5-%D0%B7%D0%BD%D0%B0%D1%87%D0%BA%D0%B8-%D1%80%D0%B0%D0%B2%D0%BD%D0%BE%D0%B2%D0%B5%D0%BB%D0%B8%D0%BA%D0%B8%D0%B9-%D1%81%D1%82%D0%B8%D0%BB%D1%8C-%D0%B4%D0%BE%D0%BA%D1%82%D1%80%D0%B8%D0%BD%D1%8B-11865838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76872"/>
            <a:ext cx="326434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7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9146446"/>
              </p:ext>
            </p:extLst>
          </p:nvPr>
        </p:nvGraphicFramePr>
        <p:xfrm>
          <a:off x="290513" y="1260475"/>
          <a:ext cx="8697912" cy="469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129" name="Worksheet" r:id="rId4" imgW="5457766" imgH="3438450" progId="Excel.Sheet.8">
                  <p:embed/>
                </p:oleObj>
              </mc:Choice>
              <mc:Fallback>
                <p:oleObj name="Worksheet" r:id="rId4" imgW="5457766" imgH="3438450" progId="Excel.Sheet.8">
                  <p:embed/>
                  <p:pic>
                    <p:nvPicPr>
                      <p:cNvPr id="0" name="Picture 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513" y="1260475"/>
                        <a:ext cx="8697912" cy="4697413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1" name="Text Box 13"/>
          <p:cNvSpPr txBox="1">
            <a:spLocks noChangeArrowheads="1"/>
          </p:cNvSpPr>
          <p:nvPr/>
        </p:nvSpPr>
        <p:spPr bwMode="auto">
          <a:xfrm>
            <a:off x="1693519" y="2924944"/>
            <a:ext cx="8622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</a:t>
            </a:r>
            <a:endParaRPr lang="ru-RU" altLang="ru-RU" sz="1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6122071" y="3356992"/>
            <a:ext cx="8622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hlink"/>
                </a:solidFill>
                <a:latin typeface="Times New Roman" pitchFamily="18" charset="0"/>
              </a:rPr>
              <a:t>   </a:t>
            </a:r>
            <a:endParaRPr lang="ru-RU" altLang="ru-RU" sz="1400" dirty="0">
              <a:solidFill>
                <a:srgbClr val="00B050"/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3648" y="6093296"/>
            <a:ext cx="6408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1 чтение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39553" y="40466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rgbClr val="002060"/>
                </a:solidFill>
              </a:rPr>
              <a:t>Динамика расходов бюджета в 2024-2026 годах</a:t>
            </a:r>
          </a:p>
          <a:p>
            <a:pPr algn="ctr"/>
            <a:r>
              <a:rPr lang="ru-RU" sz="1800" dirty="0">
                <a:solidFill>
                  <a:srgbClr val="002060"/>
                </a:solidFill>
              </a:rPr>
              <a:t> на культуру и кинематографию, тыс. руб.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50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168584"/>
              </p:ext>
            </p:extLst>
          </p:nvPr>
        </p:nvGraphicFramePr>
        <p:xfrm>
          <a:off x="611561" y="1628773"/>
          <a:ext cx="8353050" cy="4443433"/>
        </p:xfrm>
        <a:graphic>
          <a:graphicData uri="http://schemas.openxmlformats.org/drawingml/2006/table">
            <a:tbl>
              <a:tblPr/>
              <a:tblGrid>
                <a:gridCol w="40100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xmlns="" val="2409280866"/>
                    </a:ext>
                  </a:extLst>
                </a:gridCol>
                <a:gridCol w="1447665">
                  <a:extLst>
                    <a:ext uri="{9D8B030D-6E8A-4147-A177-3AD203B41FA5}">
                      <a16:colId xmlns:a16="http://schemas.microsoft.com/office/drawing/2014/main" xmlns="" val="1021964235"/>
                    </a:ext>
                  </a:extLst>
                </a:gridCol>
              </a:tblGrid>
              <a:tr h="14430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Категории работников</a:t>
                      </a:r>
                    </a:p>
                  </a:txBody>
                  <a:tcPr marL="4311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Средняя зарплата в 2025 году, рублей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Средняя зарплата в 2026 году, рублей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Рост, % 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00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 работники дополнительных образовательных учреждений (детская музыкальная школа)</a:t>
                      </a:r>
                    </a:p>
                  </a:txBody>
                  <a:tcPr marL="108000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64 954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71 053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108,9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500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Работники учреждений культуры (основной персонал)</a:t>
                      </a:r>
                    </a:p>
                  </a:txBody>
                  <a:tcPr marL="108000" marR="4311" marT="4311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60 202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65 854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109,4</a:t>
                      </a:r>
                    </a:p>
                  </a:txBody>
                  <a:tcPr marL="9525" marR="9525" marT="9526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E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22548" name="Text Box 29"/>
          <p:cNvSpPr txBox="1">
            <a:spLocks noChangeArrowheads="1"/>
          </p:cNvSpPr>
          <p:nvPr/>
        </p:nvSpPr>
        <p:spPr bwMode="auto">
          <a:xfrm>
            <a:off x="683568" y="511805"/>
            <a:ext cx="777686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rgbClr val="002060"/>
                </a:solidFill>
                <a:latin typeface="Times New Roman" pitchFamily="18" charset="0"/>
              </a:rPr>
              <a:t>Повышение заработной платы отдельным категориям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rgbClr val="002060"/>
                </a:solidFill>
                <a:latin typeface="Times New Roman" pitchFamily="18" charset="0"/>
              </a:rPr>
              <a:t> работников по указу Президента РФ от 07.05.2012г. №597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C843EE5B-E1DE-4CF6-B57A-1BB3180713B3}"/>
              </a:ext>
            </a:extLst>
          </p:cNvPr>
          <p:cNvSpPr txBox="1">
            <a:spLocks/>
          </p:cNvSpPr>
          <p:nvPr/>
        </p:nvSpPr>
        <p:spPr>
          <a:xfrm>
            <a:off x="179388" y="0"/>
            <a:ext cx="7993062" cy="44132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  <a:defRPr/>
            </a:pP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D005AD2F-5371-46D1-A2F9-9CBF5515AD55}"/>
              </a:ext>
            </a:extLst>
          </p:cNvPr>
          <p:cNvSpPr/>
          <p:nvPr/>
        </p:nvSpPr>
        <p:spPr>
          <a:xfrm>
            <a:off x="5286375" y="3200400"/>
            <a:ext cx="5810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b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277,1</a:t>
            </a:r>
          </a:p>
        </p:txBody>
      </p:sp>
      <p:graphicFrame>
        <p:nvGraphicFramePr>
          <p:cNvPr id="27653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071404"/>
              </p:ext>
            </p:extLst>
          </p:nvPr>
        </p:nvGraphicFramePr>
        <p:xfrm>
          <a:off x="611188" y="981075"/>
          <a:ext cx="8208962" cy="546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99" name="Worksheet" r:id="rId4" imgW="6743599" imgH="5657850" progId="Excel.Sheet.8">
                  <p:embed/>
                </p:oleObj>
              </mc:Choice>
              <mc:Fallback>
                <p:oleObj name="Worksheet" r:id="rId4" imgW="6743599" imgH="5657850" progId="Excel.Sheet.8">
                  <p:embed/>
                  <p:pic>
                    <p:nvPicPr>
                      <p:cNvPr id="0" name="Picture 1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981075"/>
                        <a:ext cx="8208962" cy="5461000"/>
                      </a:xfrm>
                      <a:prstGeom prst="rect">
                        <a:avLst/>
                      </a:prstGeom>
                      <a:solidFill>
                        <a:schemeClr val="accent2">
                          <a:lumMod val="20000"/>
                          <a:lumOff val="80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251520" y="287826"/>
            <a:ext cx="856895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200" dirty="0">
                <a:solidFill>
                  <a:srgbClr val="002060"/>
                </a:solidFill>
                <a:latin typeface="Times New Roman" pitchFamily="18" charset="0"/>
              </a:rPr>
              <a:t>Расходы на социальную политику в 2026 г.</a:t>
            </a:r>
          </a:p>
        </p:txBody>
      </p:sp>
      <p:pic>
        <p:nvPicPr>
          <p:cNvPr id="27849" name="Picture 20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68960"/>
            <a:ext cx="1872208" cy="10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1" name="Picture 20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950" y="1268649"/>
            <a:ext cx="1758457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2" name="Picture 20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5008281"/>
            <a:ext cx="1584176" cy="1191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853" name="Picture 20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178" y="5157192"/>
            <a:ext cx="1254719" cy="120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0AD81F-A7BD-489C-A21D-E5CE27C520F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8686800" cy="1125538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  <a:defRPr/>
            </a:pPr>
            <a: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  <a:t/>
            </a:r>
            <a:br>
              <a:rPr lang="ru-RU" sz="3000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</a:rPr>
            </a:br>
            <a:r>
              <a:rPr lang="ru-RU" sz="2200" b="1" cap="all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межбюджетные трансферты</a:t>
            </a:r>
            <a:br>
              <a:rPr lang="ru-RU" sz="2200" b="1" cap="all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cap="all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из бюджета района в бюджеты поселений</a:t>
            </a:r>
            <a:r>
              <a:rPr lang="ru-RU" sz="1800" b="1" cap="all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cap="all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cap="all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Ромб 3">
            <a:extLst>
              <a:ext uri="{FF2B5EF4-FFF2-40B4-BE49-F238E27FC236}">
                <a16:creationId xmlns:a16="http://schemas.microsoft.com/office/drawing/2014/main" xmlns="" id="{239B9AAD-C38F-487E-AD29-842DCFC525F1}"/>
              </a:ext>
            </a:extLst>
          </p:cNvPr>
          <p:cNvSpPr/>
          <p:nvPr/>
        </p:nvSpPr>
        <p:spPr>
          <a:xfrm>
            <a:off x="2051720" y="1327240"/>
            <a:ext cx="5040312" cy="4895850"/>
          </a:xfrm>
          <a:prstGeom prst="diamon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sz="1800" b="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xmlns="" id="{2E40F9E7-77F8-44BA-951F-A824F01C3683}"/>
              </a:ext>
            </a:extLst>
          </p:cNvPr>
          <p:cNvSpPr/>
          <p:nvPr/>
        </p:nvSpPr>
        <p:spPr>
          <a:xfrm>
            <a:off x="899593" y="1412875"/>
            <a:ext cx="3312046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7 000,0 – тыс. руб.</a:t>
            </a:r>
            <a:endParaRPr lang="ru-RU" sz="1800" b="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xmlns="" id="{4C4096F4-6453-4292-AF94-2C3D77F00ECE}"/>
              </a:ext>
            </a:extLst>
          </p:cNvPr>
          <p:cNvSpPr/>
          <p:nvPr/>
        </p:nvSpPr>
        <p:spPr>
          <a:xfrm>
            <a:off x="4716462" y="1412875"/>
            <a:ext cx="3455937" cy="18716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Иные межбюджетные трансферты бюджетам поселений – 0,0</a:t>
            </a:r>
          </a:p>
          <a:p>
            <a:pPr algn="ctr" eaLnBrk="1" hangingPunct="1">
              <a:defRPr/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</a:rPr>
              <a:t> тыс. руб.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xmlns="" id="{2FD1AE30-BFC5-4DE3-B088-60A773587391}"/>
              </a:ext>
            </a:extLst>
          </p:cNvPr>
          <p:cNvSpPr/>
          <p:nvPr/>
        </p:nvSpPr>
        <p:spPr>
          <a:xfrm>
            <a:off x="899593" y="4278403"/>
            <a:ext cx="3312045" cy="1944687"/>
          </a:xfrm>
          <a:prstGeom prst="roundRect">
            <a:avLst/>
          </a:prstGeom>
          <a:solidFill>
            <a:schemeClr val="bg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800" b="0" dirty="0">
                <a:solidFill>
                  <a:schemeClr val="tx1"/>
                </a:solidFill>
                <a:latin typeface="Times New Roman" pitchFamily="18" charset="0"/>
              </a:rPr>
              <a:t>Дотации на выравнивание бюджетам поселений за счет средств областного бюджета -     892,0 тыс. руб.</a:t>
            </a: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B2B93F76-5A33-403A-9D04-B60C4C633845}"/>
              </a:ext>
            </a:extLst>
          </p:cNvPr>
          <p:cNvSpPr/>
          <p:nvPr/>
        </p:nvSpPr>
        <p:spPr>
          <a:xfrm>
            <a:off x="3600449" y="2852936"/>
            <a:ext cx="2232025" cy="208915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Всего</a:t>
            </a:r>
          </a:p>
          <a:p>
            <a:pPr algn="ctr" eaLnBrk="1" hangingPunct="1">
              <a:defRPr/>
            </a:pPr>
            <a:r>
              <a:rPr lang="ru-RU" sz="2600" dirty="0">
                <a:solidFill>
                  <a:schemeClr val="tx1"/>
                </a:solidFill>
                <a:latin typeface="Times New Roman" pitchFamily="18" charset="0"/>
              </a:rPr>
              <a:t>7 892,0 тыс. рублей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635248" y="4337189"/>
            <a:ext cx="2913568" cy="188707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МБТ: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 факт     -  10 782,7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 оценка  -  10 361,8</a:t>
            </a:r>
          </a:p>
          <a:p>
            <a:pPr algn="ctr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2026 прогноз - 7 892,0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71D33DB-55F0-4233-A77B-E5243AC49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муниципальных внутренних заимствований на 2026 год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BACD054-55AB-4300-839A-BB740F9FF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9808" y="1591056"/>
            <a:ext cx="3822192" cy="2269992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бюджетного кредита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покрытие дефицита                          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20 000,0 тыс. руб.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D7C6D625-42B8-475C-826E-B2C58ECF2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61658" y="2065158"/>
            <a:ext cx="3822192" cy="859786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Погашение кредита                18 900,0 тыс. руб.</a:t>
            </a: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717032"/>
            <a:ext cx="5505988" cy="2950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17132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9" name="Text Box 15"/>
          <p:cNvSpPr txBox="1">
            <a:spLocks noChangeArrowheads="1"/>
          </p:cNvSpPr>
          <p:nvPr/>
        </p:nvSpPr>
        <p:spPr bwMode="auto">
          <a:xfrm>
            <a:off x="466487" y="956403"/>
            <a:ext cx="84259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ru-RU" altLang="ru-RU" sz="2000" dirty="0">
                <a:solidFill>
                  <a:srgbClr val="7030A0"/>
                </a:solidFill>
                <a:latin typeface="Arial Black" pitchFamily="34" charset="0"/>
              </a:rPr>
              <a:t>Доходы – расходы = - дефицит </a:t>
            </a:r>
          </a:p>
        </p:txBody>
      </p:sp>
      <p:sp>
        <p:nvSpPr>
          <p:cNvPr id="31752" name="Text Box 19"/>
          <p:cNvSpPr txBox="1">
            <a:spLocks noChangeArrowheads="1"/>
          </p:cNvSpPr>
          <p:nvPr/>
        </p:nvSpPr>
        <p:spPr bwMode="auto">
          <a:xfrm>
            <a:off x="5194655" y="1766053"/>
            <a:ext cx="74798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400" dirty="0">
                <a:solidFill>
                  <a:srgbClr val="11117F"/>
                </a:solidFill>
                <a:latin typeface="Times New Roman" pitchFamily="18" charset="0"/>
              </a:rPr>
              <a:t>  =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6487" y="1842997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092D005-8751-447D-8C5D-F14CA35E640A}"/>
              </a:ext>
            </a:extLst>
          </p:cNvPr>
          <p:cNvSpPr/>
          <p:nvPr/>
        </p:nvSpPr>
        <p:spPr>
          <a:xfrm>
            <a:off x="1459671" y="1766053"/>
            <a:ext cx="376416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>
                <a:solidFill>
                  <a:srgbClr val="11117F"/>
                </a:solidFill>
              </a:rPr>
              <a:t>213 437,2 – 224 537,2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63846"/>
            <a:ext cx="3384376" cy="2705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416216"/>
            <a:ext cx="5905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rgbClr val="11117F"/>
                </a:solidFill>
              </a:rPr>
              <a:t>СБАЛАНСИРОВАННОСТЬ БЮДЖЕТА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A092D005-8751-447D-8C5D-F14CA35E640A}"/>
              </a:ext>
            </a:extLst>
          </p:cNvPr>
          <p:cNvSpPr/>
          <p:nvPr/>
        </p:nvSpPr>
        <p:spPr>
          <a:xfrm>
            <a:off x="466487" y="2836753"/>
            <a:ext cx="8460433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dirty="0">
                <a:solidFill>
                  <a:srgbClr val="11117F"/>
                </a:solidFill>
              </a:rPr>
              <a:t>Привлечение кредита на </a:t>
            </a:r>
            <a:r>
              <a:rPr lang="ru-RU" sz="2500" dirty="0" smtClean="0">
                <a:solidFill>
                  <a:srgbClr val="11117F"/>
                </a:solidFill>
              </a:rPr>
              <a:t>покрытие </a:t>
            </a:r>
            <a:r>
              <a:rPr lang="ru-RU" sz="2500" dirty="0">
                <a:solidFill>
                  <a:srgbClr val="11117F"/>
                </a:solidFill>
              </a:rPr>
              <a:t>дефицита + 20 000,0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F5A8B4C3-8E35-4C9D-B2DE-23323A67210C}"/>
              </a:ext>
            </a:extLst>
          </p:cNvPr>
          <p:cNvSpPr/>
          <p:nvPr/>
        </p:nvSpPr>
        <p:spPr>
          <a:xfrm>
            <a:off x="617403" y="3339290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1117F"/>
                </a:solidFill>
              </a:rPr>
              <a:t>                  Погашение кредита    –  18 </a:t>
            </a:r>
            <a:r>
              <a:rPr lang="ru-RU" dirty="0">
                <a:solidFill>
                  <a:srgbClr val="11117F"/>
                </a:solidFill>
              </a:rPr>
              <a:t>900,0 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B765839-6869-41B0-8C1C-C78A43068DC3}"/>
              </a:ext>
            </a:extLst>
          </p:cNvPr>
          <p:cNvSpPr/>
          <p:nvPr/>
        </p:nvSpPr>
        <p:spPr>
          <a:xfrm>
            <a:off x="1907704" y="2375088"/>
            <a:ext cx="58750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1117F"/>
                </a:solidFill>
              </a:rPr>
              <a:t>Остаток на начало года + 10 000,0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000400" y="1748151"/>
            <a:ext cx="1631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- 11 100,0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6299" y="1988840"/>
            <a:ext cx="616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i="1" dirty="0">
                <a:solidFill>
                  <a:srgbClr val="11117F"/>
                </a:solidFill>
              </a:rPr>
              <a:t>СПАСИБО ЗА ВНИМАНИЕ!</a:t>
            </a:r>
          </a:p>
        </p:txBody>
      </p:sp>
      <p:pic>
        <p:nvPicPr>
          <p:cNvPr id="31746" name="Picture 2" descr="E:\Руководитель_документы\Старый комп\Финуправление\Бюджет для граждан\Образцы презентаций\1620746919_21-phonoteka_org-p-risunok-dlya-fona-dokumenta-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787" y="3212976"/>
            <a:ext cx="3044238" cy="304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5534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13060</TotalTime>
  <Words>1348</Words>
  <Application>Microsoft Office PowerPoint</Application>
  <PresentationFormat>Экран (4:3)</PresentationFormat>
  <Paragraphs>438</Paragraphs>
  <Slides>26</Slides>
  <Notes>21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Волна</vt:lpstr>
      <vt:lpstr>Лист</vt:lpstr>
      <vt:lpstr>Worksheet</vt:lpstr>
      <vt:lpstr>Диаграмма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Расходы на межбюджетные трансферты из бюджета района в бюджеты поселений  </vt:lpstr>
      <vt:lpstr>Программа муниципальных внутренних заимствований на 2026 год</vt:lpstr>
      <vt:lpstr>Презентация PowerPoint</vt:lpstr>
      <vt:lpstr>Презентация PowerPoint</vt:lpstr>
    </vt:vector>
  </TitlesOfParts>
  <Company>Департамент финансов Кировской области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predeina</dc:creator>
  <cp:lastModifiedBy>Пользователь</cp:lastModifiedBy>
  <cp:revision>1318</cp:revision>
  <cp:lastPrinted>2023-12-22T08:35:34Z</cp:lastPrinted>
  <dcterms:created xsi:type="dcterms:W3CDTF">2013-09-26T11:52:58Z</dcterms:created>
  <dcterms:modified xsi:type="dcterms:W3CDTF">2025-12-23T13:23:47Z</dcterms:modified>
</cp:coreProperties>
</file>