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0" r:id="rId3"/>
    <p:sldId id="383" r:id="rId4"/>
    <p:sldId id="377" r:id="rId5"/>
    <p:sldId id="378" r:id="rId6"/>
    <p:sldId id="379" r:id="rId7"/>
    <p:sldId id="334" r:id="rId8"/>
    <p:sldId id="381" r:id="rId9"/>
    <p:sldId id="376" r:id="rId10"/>
    <p:sldId id="385" r:id="rId11"/>
    <p:sldId id="361" r:id="rId12"/>
    <p:sldId id="373" r:id="rId13"/>
    <p:sldId id="374" r:id="rId14"/>
    <p:sldId id="382" r:id="rId15"/>
    <p:sldId id="375" r:id="rId16"/>
    <p:sldId id="260" r:id="rId17"/>
  </p:sldIdLst>
  <p:sldSz cx="9144000" cy="6858000" type="screen4x3"/>
  <p:notesSz cx="6735763" cy="9866313"/>
  <p:defaultTextStyle>
    <a:defPPr>
      <a:defRPr lang="ru-RU"/>
    </a:defPPr>
    <a:lvl1pPr marL="0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6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2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58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45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31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17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03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89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chbudget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CCFFCC"/>
    <a:srgbClr val="CCFFFF"/>
    <a:srgbClr val="FFFF99"/>
    <a:srgbClr val="FFFFCC"/>
    <a:srgbClr val="66CCFF"/>
    <a:srgbClr val="0000FF"/>
    <a:srgbClr val="0EFE5E"/>
    <a:srgbClr val="66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743" autoAdjust="0"/>
  </p:normalViewPr>
  <p:slideViewPr>
    <p:cSldViewPr showGuides="1">
      <p:cViewPr varScale="1">
        <p:scale>
          <a:sx n="115" d="100"/>
          <a:sy n="115" d="100"/>
        </p:scale>
        <p:origin x="-15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81557773199916E-2"/>
          <c:y val="6.5585130156202529E-2"/>
          <c:w val="0.85088769801993103"/>
          <c:h val="0.814861205526990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66CC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3900000"/>
              <a:lstStyle/>
              <a:p>
                <a:pPr>
                  <a:defRPr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>
                  <c:v>237507.6</c:v>
                </c:pt>
                <c:pt idx="1">
                  <c:v>216695.2</c:v>
                </c:pt>
                <c:pt idx="2">
                  <c:v>372373.6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40-4335-AC3D-14243605DF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CCFFCC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3900000"/>
              <a:lstStyle/>
              <a:p>
                <a:pPr>
                  <a:defRPr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Лист1!$C$2:$C$4</c:f>
              <c:numCache>
                <c:formatCode>0.0</c:formatCode>
                <c:ptCount val="3"/>
                <c:pt idx="0">
                  <c:v>233400.1</c:v>
                </c:pt>
                <c:pt idx="1">
                  <c:v>217120.9</c:v>
                </c:pt>
                <c:pt idx="2">
                  <c:v>347033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40-4335-AC3D-14243605DF1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 (-)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Лист1!$D$2:$D$4</c:f>
              <c:numCache>
                <c:formatCode>0.0</c:formatCode>
                <c:ptCount val="3"/>
                <c:pt idx="0">
                  <c:v>0</c:v>
                </c:pt>
                <c:pt idx="1">
                  <c:v>425.7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040-4335-AC3D-14243605DF1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 (+)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10000"/>
                    <a:satMod val="300000"/>
                  </a:schemeClr>
                </a:gs>
                <a:gs pos="34000">
                  <a:schemeClr val="accent6">
                    <a:tint val="13500"/>
                    <a:satMod val="250000"/>
                  </a:schemeClr>
                </a:gs>
                <a:gs pos="100000">
                  <a:schemeClr val="accent6">
                    <a:tint val="60000"/>
                    <a:satMod val="200000"/>
                  </a:schemeClr>
                </a:gs>
              </a:gsLst>
              <a:path path="circle">
                <a:fillToRect l="50000" t="155000" r="50000" b="-55000"/>
              </a:path>
            </a:gradFill>
            <a:ln w="9525" cap="flat" cmpd="sng" algn="ctr">
              <a:solidFill>
                <a:schemeClr val="accent6">
                  <a:satMod val="120000"/>
                </a:schemeClr>
              </a:solidFill>
              <a:prstDash val="solid"/>
            </a:ln>
            <a:effectLst>
              <a:outerShdw blurRad="63500" dist="25400" dir="14700000" algn="t" rotWithShape="0">
                <a:srgbClr val="000000">
                  <a:alpha val="50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8840869958538379E-3"/>
                  <c:y val="-1.23875124986112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40-4335-AC3D-14243605DF16}"/>
                </c:ext>
              </c:extLst>
            </c:dLbl>
            <c:dLbl>
              <c:idx val="1"/>
              <c:layout>
                <c:manualLayout>
                  <c:x val="-1.4710507066545407E-3"/>
                  <c:y val="-3.03865250491066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40-4335-AC3D-14243605DF16}"/>
                </c:ext>
              </c:extLst>
            </c:dLbl>
            <c:dLbl>
              <c:idx val="2"/>
              <c:layout>
                <c:manualLayout>
                  <c:x val="1.4710507066545352E-3"/>
                  <c:y val="-3.98979237997124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040-4335-AC3D-14243605DF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Лист1!$E$2:$E$4</c:f>
              <c:numCache>
                <c:formatCode>0.0</c:formatCode>
                <c:ptCount val="3"/>
                <c:pt idx="0">
                  <c:v>4107.5</c:v>
                </c:pt>
                <c:pt idx="1">
                  <c:v>0</c:v>
                </c:pt>
                <c:pt idx="2">
                  <c:v>25340.599999999977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040-4335-AC3D-14243605D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131008"/>
        <c:axId val="83153280"/>
      </c:barChart>
      <c:catAx>
        <c:axId val="8313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83153280"/>
        <c:crosses val="autoZero"/>
        <c:auto val="1"/>
        <c:lblAlgn val="ctr"/>
        <c:lblOffset val="100"/>
        <c:noMultiLvlLbl val="0"/>
      </c:catAx>
      <c:valAx>
        <c:axId val="83153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8313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6645372736362618E-2"/>
          <c:y val="9.3310509974257591E-2"/>
          <c:w val="0.62367864693446173"/>
          <c:h val="0.745200200003600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0070C0"/>
            </a:solidFill>
            <a:ln w="12766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2020 год </c:v>
                </c:pt>
                <c:pt idx="1">
                  <c:v>2021 год </c:v>
                </c:pt>
                <c:pt idx="2">
                  <c:v>2022 год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182594.6</c:v>
                </c:pt>
                <c:pt idx="1">
                  <c:v>147959.79999999999</c:v>
                </c:pt>
                <c:pt idx="2">
                  <c:v>247011.5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DA-4721-AE11-1EEF96CD694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0000"/>
            </a:solidFill>
            <a:ln w="12766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2020 год </c:v>
                </c:pt>
                <c:pt idx="1">
                  <c:v>2021 год </c:v>
                </c:pt>
                <c:pt idx="2">
                  <c:v>2022 год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20587.2</c:v>
                </c:pt>
                <c:pt idx="1">
                  <c:v>22315.8</c:v>
                </c:pt>
                <c:pt idx="2">
                  <c:v>71389.100000000006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DA-4721-AE11-1EEF96CD694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00B050"/>
            </a:solidFill>
            <a:ln w="12766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2020 год </c:v>
                </c:pt>
                <c:pt idx="1">
                  <c:v>2021 год </c:v>
                </c:pt>
                <c:pt idx="2">
                  <c:v>2022 год 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34325.800000000003</c:v>
                </c:pt>
                <c:pt idx="1">
                  <c:v>46419.5</c:v>
                </c:pt>
                <c:pt idx="2">
                  <c:v>45784.7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DA-4721-AE11-1EEF96CD6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9199488"/>
        <c:axId val="39201024"/>
        <c:axId val="0"/>
      </c:bar3DChart>
      <c:catAx>
        <c:axId val="39199488"/>
        <c:scaling>
          <c:orientation val="minMax"/>
        </c:scaling>
        <c:delete val="0"/>
        <c:axPos val="b"/>
        <c:majorGridlines/>
        <c:min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201024"/>
        <c:crosses val="autoZero"/>
        <c:auto val="1"/>
        <c:lblAlgn val="ctr"/>
        <c:lblOffset val="100"/>
        <c:noMultiLvlLbl val="0"/>
      </c:catAx>
      <c:valAx>
        <c:axId val="392010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39199488"/>
        <c:crosses val="autoZero"/>
        <c:crossBetween val="between"/>
      </c:valAx>
      <c:spPr>
        <a:noFill/>
        <a:ln w="25532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/>
            </a:pPr>
            <a:endParaRPr lang="ru-RU"/>
          </a:p>
        </c:txPr>
      </c:legendEntry>
      <c:layout>
        <c:manualLayout>
          <c:xMode val="edge"/>
          <c:yMode val="edge"/>
          <c:x val="0.70520065810681742"/>
          <c:y val="6.6536203522504889E-2"/>
          <c:w val="0.26753883738035034"/>
          <c:h val="0.30751903880429926"/>
        </c:manualLayout>
      </c:layout>
      <c:overlay val="0"/>
      <c:txPr>
        <a:bodyPr/>
        <a:lstStyle/>
        <a:p>
          <a:pPr>
            <a:defRPr sz="159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47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2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247951707401641"/>
          <c:y val="6.3157939716099926E-2"/>
          <c:w val="0.52461799660441422"/>
          <c:h val="0.77368421052631575"/>
        </c:manualLayout>
      </c:layout>
      <c:pie3DChart>
        <c:varyColors val="1"/>
        <c:ser>
          <c:idx val="1"/>
          <c:order val="0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5E9-4820-A695-F24552B1FA9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5E9-4820-A695-F24552B1FA9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5E9-4820-A695-F24552B1FA9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15E9-4820-A695-F24552B1FA9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15E9-4820-A695-F24552B1FA9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15E9-4820-A695-F24552B1FA9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15E9-4820-A695-F24552B1FA98}"/>
              </c:ext>
            </c:extLst>
          </c:dPt>
          <c:dLbls>
            <c:dLbl>
              <c:idx val="0"/>
              <c:layout>
                <c:manualLayout>
                  <c:x val="2.0095405229880646E-2"/>
                  <c:y val="0.1840374573765307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7.382195793007329E-2"/>
                  <c:y val="2.7927256908856762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2.5580050221617839E-2"/>
                  <c:y val="6.6347328929264272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1.2061319072470301E-2"/>
                  <c:y val="-8.1401211831164059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4"/>
              <c:layout>
                <c:manualLayout>
                  <c:x val="0.1679775237395445"/>
                  <c:y val="0.119388230367566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2.5391488377046165E-2"/>
                  <c:y val="0.1565909734599129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6"/>
              <c:layout>
                <c:manualLayout>
                  <c:x val="-6.3745826225089883E-2"/>
                  <c:y val="0.18626431961393952"/>
                </c:manualLayout>
              </c:layout>
              <c:spPr>
                <a:noFill/>
                <a:ln w="42570">
                  <a:noFill/>
                </a:ln>
              </c:spPr>
              <c:txPr>
                <a:bodyPr/>
                <a:lstStyle/>
                <a:p>
                  <a:pPr>
                    <a:defRPr sz="134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Arial Cyr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7"/>
              <c:layout>
                <c:manualLayout>
                  <c:x val="-8.0925142084502577E-2"/>
                  <c:y val="3.9358874654952872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8"/>
              <c:layout>
                <c:manualLayout>
                  <c:x val="-6.535061040989569E-2"/>
                  <c:y val="-0.35490714706912907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</c:dLbl>
            <c:spPr>
              <a:noFill/>
              <a:ln w="42570">
                <a:noFill/>
              </a:ln>
            </c:spPr>
            <c:txPr>
              <a:bodyPr/>
              <a:lstStyle/>
              <a:p>
                <a:pPr>
                  <a:defRPr sz="1341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'структура 2018 сл.2'!$A$3:$A$10</c:f>
              <c:strCache>
                <c:ptCount val="8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Госпошлина</c:v>
                </c:pt>
                <c:pt idx="3">
                  <c:v>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продажи активов</c:v>
                </c:pt>
                <c:pt idx="6">
                  <c:v>Штрафы</c:v>
                </c:pt>
                <c:pt idx="7">
                  <c:v>Прочие неналоговые доходы</c:v>
                </c:pt>
              </c:strCache>
            </c:strRef>
          </c:cat>
          <c:val>
            <c:numRef>
              <c:f>'структура 2018 сл.2'!$B$3:$B$10</c:f>
              <c:numCache>
                <c:formatCode>#,##0.0</c:formatCode>
                <c:ptCount val="8"/>
                <c:pt idx="0">
                  <c:v>29463.599999999999</c:v>
                </c:pt>
                <c:pt idx="1">
                  <c:v>13924</c:v>
                </c:pt>
                <c:pt idx="2">
                  <c:v>2397.1</c:v>
                </c:pt>
                <c:pt idx="3">
                  <c:v>24473.8</c:v>
                </c:pt>
                <c:pt idx="4">
                  <c:v>54.2</c:v>
                </c:pt>
                <c:pt idx="5">
                  <c:v>9854.5</c:v>
                </c:pt>
                <c:pt idx="6">
                  <c:v>763.5</c:v>
                </c:pt>
                <c:pt idx="7">
                  <c:v>36243.1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15E9-4820-A695-F24552B1FA98}"/>
            </c:ext>
          </c:extLst>
        </c:ser>
        <c:ser>
          <c:idx val="0"/>
          <c:order val="1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15E9-4820-A695-F24552B1FA9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3-15E9-4820-A695-F24552B1FA9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5-15E9-4820-A695-F24552B1FA9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15E9-4820-A695-F24552B1FA9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9-15E9-4820-A695-F24552B1FA9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B-15E9-4820-A695-F24552B1FA9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D-15E9-4820-A695-F24552B1FA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t>Налог на доходы физических лиц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t>Земельный 
налог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noFill/>
              <a:ln w="42570">
                <a:noFill/>
              </a:ln>
            </c:spPr>
            <c:txPr>
              <a:bodyPr/>
              <a:lstStyle/>
              <a:p>
                <a:pPr>
                  <a:defRPr sz="712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'структура 2018 сл.2'!$A$3:$A$10</c:f>
              <c:strCache>
                <c:ptCount val="8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Госпошлина</c:v>
                </c:pt>
                <c:pt idx="3">
                  <c:v>Доходы от использования имущества</c:v>
                </c:pt>
                <c:pt idx="4">
                  <c:v>Плата за негативное воздействие на окружающую среду</c:v>
                </c:pt>
                <c:pt idx="5">
                  <c:v>Доходы от продажи активов</c:v>
                </c:pt>
                <c:pt idx="6">
                  <c:v>Штрафы</c:v>
                </c:pt>
                <c:pt idx="7">
                  <c:v>Прочие неналоговые доходы</c:v>
                </c:pt>
              </c:strCache>
            </c:strRef>
          </c:cat>
          <c:val>
            <c:numRef>
              <c:f>'структура 2018 сл.2'!$C$3:$C$10</c:f>
              <c:numCache>
                <c:formatCode>0.0</c:formatCode>
                <c:ptCount val="8"/>
                <c:pt idx="0">
                  <c:v>25.145211642875793</c:v>
                </c:pt>
                <c:pt idx="1">
                  <c:v>11.883202558933823</c:v>
                </c:pt>
                <c:pt idx="2">
                  <c:v>2.0457644968414441</c:v>
                </c:pt>
                <c:pt idx="3">
                  <c:v>20.886751133785879</c:v>
                </c:pt>
                <c:pt idx="4">
                  <c:v>4.6256074310127349E-2</c:v>
                </c:pt>
                <c:pt idx="5">
                  <c:v>8.4101565367001836</c:v>
                </c:pt>
                <c:pt idx="6">
                  <c:v>0.65159617593694152</c:v>
                </c:pt>
                <c:pt idx="7">
                  <c:v>30.931061380615798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E-15E9-4820-A695-F24552B1FA98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4257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41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67869733269127E-2"/>
          <c:y val="0.19065654128548923"/>
          <c:w val="0.90362365140643808"/>
          <c:h val="0.63472910705409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Средства местного бюджета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172882.5</c:v>
                </c:pt>
                <c:pt idx="1">
                  <c:v>171864</c:v>
                </c:pt>
                <c:pt idx="2">
                  <c:v>242915.1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E9-4FBC-BBCC-EA5CDCBD480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Средства вышестоящих бюджетов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3.2593269361556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3F-44FC-B004-DF30161C36E0}"/>
                </c:ext>
              </c:extLst>
            </c:dLbl>
            <c:dLbl>
              <c:idx val="2"/>
              <c:layout>
                <c:manualLayout>
                  <c:x val="3.1214578814568652E-3"/>
                  <c:y val="8.6915384964151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3F-44FC-B004-DF30161C36E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60517.599999999999</c:v>
                </c:pt>
                <c:pt idx="1">
                  <c:v>45256.800000000003</c:v>
                </c:pt>
                <c:pt idx="2">
                  <c:v>104117.9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E9-4FBC-BBCC-EA5CDCBD4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766848"/>
        <c:axId val="80768384"/>
      </c:barChart>
      <c:catAx>
        <c:axId val="80766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ru-RU"/>
          </a:p>
        </c:txPr>
        <c:crossAx val="80768384"/>
        <c:crosses val="autoZero"/>
        <c:auto val="1"/>
        <c:lblAlgn val="ctr"/>
        <c:lblOffset val="100"/>
        <c:noMultiLvlLbl val="0"/>
      </c:catAx>
      <c:valAx>
        <c:axId val="8076838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80766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772045301321779"/>
          <c:y val="1.5673258526830353E-2"/>
          <c:w val="0.58487004355165462"/>
          <c:h val="0.961650689605916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0.17046002173031041"/>
                  <c:y val="-2.7715174504420143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Муниципальное казенное учреждение "Финансовое управление Администрации муниципального района Алексеевский Самарской области"; 26021,5; 8%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4.072377149627316E-2"/>
                  <c:y val="-0.14865411779643531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/>
                      <a:t>Контрольно-счетная палата муниципального района Алексеевский Самарской области; 1710; 0%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3513070235345931E-2"/>
                  <c:y val="-0.1738497309822718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0776699364516215E-16"/>
                  <c:y val="-8.0625962194676784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0140011538992932"/>
                  <c:y val="0.29982779691145428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3.2287897817120062E-2"/>
                  <c:y val="-0.43588410811497136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Администрация  муниципального района Алексеевский Самарской области; 250453,2; 72%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Муниципальное казенное учреждение "Финансовое управление Администрации муниципального района Алексеевский Самарской области"</c:v>
                </c:pt>
                <c:pt idx="1">
                  <c:v>Контрольно-счетная палата муниципального района Алексеевский Самарской области</c:v>
                </c:pt>
                <c:pt idx="2">
                  <c:v>Муниципальное казенное учреждение "Управление культуры Администрации муниципального района Алексеевский Самарской области" </c:v>
                </c:pt>
                <c:pt idx="3">
                  <c:v>Собрание представителей муниципального района Алексеевский Самарской области </c:v>
                </c:pt>
                <c:pt idx="4">
                  <c:v>муниципальное казенное учреждение "Комитет по управлению муниципальным имуществом Администрации муниципального района Алексеевский Самарской области"</c:v>
                </c:pt>
                <c:pt idx="5">
                  <c:v>Администрация  муниципального района Алексеевский Самарской области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26021.5</c:v>
                </c:pt>
                <c:pt idx="1">
                  <c:v>1710</c:v>
                </c:pt>
                <c:pt idx="2">
                  <c:v>62758.6</c:v>
                </c:pt>
                <c:pt idx="3">
                  <c:v>1951.3</c:v>
                </c:pt>
                <c:pt idx="4">
                  <c:v>4138.3999999999996</c:v>
                </c:pt>
                <c:pt idx="5">
                  <c:v>250453.2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2B-4161-9898-696078625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ln w="25400">
          <a:noFill/>
        </a:ln>
      </c:spPr>
    </c:plotArea>
    <c:plotVisOnly val="1"/>
    <c:dispBlanksAs val="gap"/>
    <c:showDLblsOverMax val="0"/>
  </c:chart>
  <c:spPr>
    <a:effectLst>
      <a:glow rad="127000">
        <a:schemeClr val="tx2">
          <a:lumMod val="60000"/>
          <a:lumOff val="40000"/>
        </a:schemeClr>
      </a:glow>
    </a:effectLst>
  </c:spPr>
  <c:txPr>
    <a:bodyPr/>
    <a:lstStyle/>
    <a:p>
      <a:pPr>
        <a:defRPr sz="1800" baseline="120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174692491426115E-2"/>
          <c:y val="0.14202624209845641"/>
          <c:w val="0.37600359696944929"/>
          <c:h val="0.604946138463247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739-4901-8166-A4A1091357CE}"/>
              </c:ext>
            </c:extLst>
          </c:dPt>
          <c:dPt>
            <c:idx val="1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739-4901-8166-A4A1091357CE}"/>
              </c:ext>
            </c:extLst>
          </c:dPt>
          <c:dPt>
            <c:idx val="2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739-4901-8166-A4A1091357CE}"/>
              </c:ext>
            </c:extLst>
          </c:dPt>
          <c:dPt>
            <c:idx val="3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739-4901-8166-A4A1091357CE}"/>
              </c:ext>
            </c:extLst>
          </c:dPt>
          <c:dPt>
            <c:idx val="4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739-4901-8166-A4A1091357CE}"/>
              </c:ext>
            </c:extLst>
          </c:dPt>
          <c:dPt>
            <c:idx val="5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739-4901-8166-A4A1091357CE}"/>
              </c:ext>
            </c:extLst>
          </c:dPt>
          <c:cat>
            <c:strRef>
              <c:f>Лист1!$A$2:$A$3</c:f>
              <c:strCache>
                <c:ptCount val="2"/>
                <c:pt idx="0">
                  <c:v>ЖИЛЬЕ И ГОРОДСКАЯ СРЕДА:</c:v>
                </c:pt>
                <c:pt idx="1">
                  <c:v>КУЛЬТУРА: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6132.9</c:v>
                </c:pt>
                <c:pt idx="1">
                  <c:v>34642.1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739-4901-8166-A4A109135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5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86602668577191"/>
          <c:y val="0"/>
          <c:w val="0.86850753459461261"/>
          <c:h val="0.948369368689794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36-413B-A145-28D465CBE0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36-413B-A145-28D465CBE0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736-413B-A145-28D465CBE0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736-413B-A145-28D465CBE0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736-413B-A145-28D465CBE0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736-413B-A145-28D465CBE01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736-413B-A145-28D465CBE01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736-413B-A145-28D465CBE01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736-413B-A145-28D465CBE01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736-413B-A145-28D465CBE01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736-413B-A145-28D465CBE01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736-413B-A145-28D465CBE0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'благоустройство (3)'!$A$2:$A$3</c:f>
              <c:strCache>
                <c:ptCount val="2"/>
                <c:pt idx="0">
                  <c:v>Национальный проект "Жилье и городская среда"</c:v>
                </c:pt>
                <c:pt idx="1">
                  <c:v>
Благоустройство дополнительные средства
</c:v>
                </c:pt>
              </c:strCache>
            </c:strRef>
          </c:cat>
          <c:val>
            <c:numRef>
              <c:f>'благоустройство (3)'!$B$2:$B$3</c:f>
              <c:numCache>
                <c:formatCode>General</c:formatCode>
                <c:ptCount val="2"/>
                <c:pt idx="0">
                  <c:v>6132.9</c:v>
                </c:pt>
                <c:pt idx="1">
                  <c:v>771.2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736-413B-A145-28D465CBE0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за 2022 год </a:t>
            </a:r>
          </a:p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6 904,2 тыс. руб.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307108198964159"/>
          <c:y val="0.26560774034260798"/>
          <c:w val="0.619182136991004"/>
          <c:h val="0.678399826852320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'благоустройство (3)'!$A$40</c:f>
              <c:strCache>
                <c:ptCount val="1"/>
                <c:pt idx="0">
                  <c:v>вышестоящие бюджеты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D3-4D2D-8408-FCBD12F3631B}"/>
              </c:ext>
            </c:extLst>
          </c:dPt>
          <c:dLbls>
            <c:dLbl>
              <c:idx val="0"/>
              <c:layout>
                <c:manualLayout>
                  <c:x val="-4.6644841680254659E-3"/>
                  <c:y val="-4.38619571912858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D3-4D2D-8408-FCBD12F363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'благоустройство (3)'!$B$40</c:f>
              <c:numCache>
                <c:formatCode>General</c:formatCode>
                <c:ptCount val="1"/>
                <c:pt idx="0">
                  <c:v>5826.3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5D3-4D2D-8408-FCBD12F3631B}"/>
            </c:ext>
          </c:extLst>
        </c:ser>
        <c:ser>
          <c:idx val="1"/>
          <c:order val="1"/>
          <c:tx>
            <c:strRef>
              <c:f>'благоустройство (3)'!$A$41</c:f>
              <c:strCache>
                <c:ptCount val="1"/>
                <c:pt idx="0">
                  <c:v>бюджет муниципального района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8864784849006609E-3"/>
                  <c:y val="-5.29420727806951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D3-4D2D-8408-FCBD12F363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'благоустройство (3)'!$B$41</c:f>
              <c:numCache>
                <c:formatCode>General</c:formatCode>
                <c:ptCount val="1"/>
                <c:pt idx="0">
                  <c:v>1077.9000000000001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5D3-4D2D-8408-FCBD12F36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990912"/>
        <c:axId val="161997952"/>
      </c:barChart>
      <c:catAx>
        <c:axId val="1619909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61997952"/>
        <c:crosses val="autoZero"/>
        <c:auto val="1"/>
        <c:lblAlgn val="ctr"/>
        <c:lblOffset val="100"/>
        <c:noMultiLvlLbl val="0"/>
      </c:catAx>
      <c:valAx>
        <c:axId val="16199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99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60934237302406"/>
          <c:y val="0.40606756565297486"/>
          <c:w val="0.28016112201846843"/>
          <c:h val="0.461806649168854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12-19T14:21:33.989" idx="1">
    <p:pos x="5511" y="981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83765-CDFA-4DC7-A0C3-A6A4B79A9F18}" type="doc">
      <dgm:prSet loTypeId="urn:microsoft.com/office/officeart/2005/8/layout/default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531EFE-1DEC-437B-A6FD-BEB8DC6A8E84}" type="pres">
      <dgm:prSet presAssocID="{E4183765-CDFA-4DC7-A0C3-A6A4B79A9F1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4E89C34-9B4E-47B1-8EEE-D677BD7F2A1C}" type="presOf" srcId="{E4183765-CDFA-4DC7-A0C3-A6A4B79A9F18}" destId="{08531EFE-1DEC-437B-A6FD-BEB8DC6A8E84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183765-CDFA-4DC7-A0C3-A6A4B79A9F18}" type="doc">
      <dgm:prSet loTypeId="urn:microsoft.com/office/officeart/2005/8/layout/default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531EFE-1DEC-437B-A6FD-BEB8DC6A8E84}" type="pres">
      <dgm:prSet presAssocID="{E4183765-CDFA-4DC7-A0C3-A6A4B79A9F1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4E89C34-9B4E-47B1-8EEE-D677BD7F2A1C}" type="presOf" srcId="{E4183765-CDFA-4DC7-A0C3-A6A4B79A9F18}" destId="{08531EFE-1DEC-437B-A6FD-BEB8DC6A8E84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183765-CDFA-4DC7-A0C3-A6A4B79A9F18}" type="doc">
      <dgm:prSet loTypeId="urn:microsoft.com/office/officeart/2005/8/layout/default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531EFE-1DEC-437B-A6FD-BEB8DC6A8E84}" type="pres">
      <dgm:prSet presAssocID="{E4183765-CDFA-4DC7-A0C3-A6A4B79A9F1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9FC57D7-E7B7-4365-B3D0-4B8C328974EE}" type="presOf" srcId="{E4183765-CDFA-4DC7-A0C3-A6A4B79A9F18}" destId="{08531EFE-1DEC-437B-A6FD-BEB8DC6A8E84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0.16702</cdr:x>
      <cdr:y>0.24324</cdr:y>
    </cdr:from>
    <cdr:to>
      <cdr:x>0.30649</cdr:x>
      <cdr:y>0.34318</cdr:y>
    </cdr:to>
    <cdr:sp macro="" textlink="">
      <cdr:nvSpPr>
        <cdr:cNvPr id="8" name="Стрелка вправо с вырезом 7"/>
        <cdr:cNvSpPr/>
      </cdr:nvSpPr>
      <cdr:spPr>
        <a:xfrm xmlns:a="http://schemas.openxmlformats.org/drawingml/2006/main" rot="1724984">
          <a:off x="1286900" y="1305483"/>
          <a:ext cx="1074556" cy="536379"/>
        </a:xfrm>
        <a:prstGeom xmlns:a="http://schemas.openxmlformats.org/drawingml/2006/main" prst="notchedRightArrow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000" b="1" dirty="0" smtClean="0"/>
            <a:t>- 8,7%</a:t>
          </a:r>
          <a:endParaRPr lang="ru-RU" sz="1000" b="1" dirty="0"/>
        </a:p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0.10553</cdr:x>
      <cdr:y>0.11861</cdr:y>
    </cdr:from>
    <cdr:to>
      <cdr:x>0.27303</cdr:x>
      <cdr:y>0.17754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76064" y="57977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0.05607</cdr:x>
      <cdr:y>0.161</cdr:y>
    </cdr:from>
    <cdr:to>
      <cdr:x>0.18691</cdr:x>
      <cdr:y>0.23466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32048" y="864096"/>
          <a:ext cx="1008104" cy="3953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237507,6</a:t>
          </a:r>
          <a:endParaRPr lang="ru-RU" sz="1800" b="1" dirty="0"/>
        </a:p>
        <a:p xmlns:a="http://schemas.openxmlformats.org/drawingml/2006/main">
          <a:endParaRPr lang="ru-RU" sz="1400" b="1" dirty="0"/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0.07865</cdr:x>
      <cdr:y>0.02997</cdr:y>
    </cdr:from>
    <cdr:to>
      <cdr:x>0.24616</cdr:x>
      <cdr:y>0.11836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04056" y="146489"/>
          <a:ext cx="1073523" cy="432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0.2902</cdr:x>
      <cdr:y>0.08178</cdr:y>
    </cdr:from>
    <cdr:to>
      <cdr:x>0.45771</cdr:x>
      <cdr:y>0.14071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584176" y="39975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0.26168</cdr:x>
      <cdr:y>0.18783</cdr:y>
    </cdr:from>
    <cdr:to>
      <cdr:x>0.39378</cdr:x>
      <cdr:y>0.2681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016224" y="1008112"/>
          <a:ext cx="1017812" cy="4308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216695,1</a:t>
          </a:r>
          <a:endParaRPr lang="ru-RU" sz="1800" b="1" dirty="0"/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0.25904</cdr:x>
      <cdr:y>0.34289</cdr:y>
    </cdr:from>
    <cdr:to>
      <cdr:x>0.41381</cdr:x>
      <cdr:y>0.42316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566875" y="1676032"/>
          <a:ext cx="936103" cy="392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0.51799</cdr:x>
      <cdr:y>0.15544</cdr:y>
    </cdr:from>
    <cdr:to>
      <cdr:x>0.7007</cdr:x>
      <cdr:y>0.24383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2287" y="759790"/>
          <a:ext cx="91440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0.47482</cdr:x>
      <cdr:y>0.09652</cdr:y>
    </cdr:from>
    <cdr:to>
      <cdr:x>0.65753</cdr:x>
      <cdr:y>0.18491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376263" y="471758"/>
          <a:ext cx="91440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0.37367</cdr:x>
      <cdr:y>0.20401</cdr:y>
    </cdr:from>
    <cdr:to>
      <cdr:x>0.49542</cdr:x>
      <cdr:y>0.30721</cdr:y>
    </cdr:to>
    <cdr:sp macro="" textlink="">
      <cdr:nvSpPr>
        <cdr:cNvPr id="19" name="Стрелка: вправо 18">
          <a:extLst xmlns:a="http://schemas.openxmlformats.org/drawingml/2006/main">
            <a:ext uri="{FF2B5EF4-FFF2-40B4-BE49-F238E27FC236}">
              <a16:creationId xmlns="" xmlns:a16="http://schemas.microsoft.com/office/drawing/2014/main" id="{33A4C4DC-BCEB-4D8F-8300-6C6DC039B9E3}"/>
            </a:ext>
          </a:extLst>
        </cdr:cNvPr>
        <cdr:cNvSpPr/>
      </cdr:nvSpPr>
      <cdr:spPr>
        <a:xfrm xmlns:a="http://schemas.openxmlformats.org/drawingml/2006/main" rot="19306198">
          <a:off x="2879094" y="1094949"/>
          <a:ext cx="938068" cy="553876"/>
        </a:xfrm>
        <a:prstGeom xmlns:a="http://schemas.openxmlformats.org/drawingml/2006/main" prst="rightArrow">
          <a:avLst>
            <a:gd name="adj1" fmla="val 54002"/>
            <a:gd name="adj2" fmla="val 50000"/>
          </a:avLst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</a:rPr>
            <a:t>+71,8 </a:t>
          </a:r>
          <a:r>
            <a:rPr lang="ru-RU" b="1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0.48823</cdr:x>
      <cdr:y>0.02683</cdr:y>
    </cdr:from>
    <cdr:to>
      <cdr:x>0.65742</cdr:x>
      <cdr:y>0.10153</cdr:y>
    </cdr:to>
    <cdr:sp macro="" textlink="">
      <cdr:nvSpPr>
        <cdr:cNvPr id="20" name="Блок-схема: процесс 19">
          <a:extLst xmlns:a="http://schemas.openxmlformats.org/drawingml/2006/main">
            <a:ext uri="{FF2B5EF4-FFF2-40B4-BE49-F238E27FC236}">
              <a16:creationId xmlns="" xmlns:a16="http://schemas.microsoft.com/office/drawing/2014/main" id="{3CD6BEC1-44C1-4454-89C8-89ACEED4D049}"/>
            </a:ext>
          </a:extLst>
        </cdr:cNvPr>
        <cdr:cNvSpPr/>
      </cdr:nvSpPr>
      <cdr:spPr>
        <a:xfrm xmlns:a="http://schemas.openxmlformats.org/drawingml/2006/main">
          <a:off x="3761717" y="144016"/>
          <a:ext cx="1303585" cy="400916"/>
        </a:xfrm>
        <a:prstGeom xmlns:a="http://schemas.openxmlformats.org/drawingml/2006/main" prst="flowChartProcess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</a:rPr>
            <a:t>372373,6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0.41525</cdr:x>
      <cdr:y>0.05405</cdr:y>
    </cdr:from>
    <cdr:to>
      <cdr:x>0.52287</cdr:x>
      <cdr:y>0.09459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2" y="288032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0.44859</cdr:x>
      <cdr:y>0.47143</cdr:y>
    </cdr:from>
    <cdr:to>
      <cdr:x>0.49344</cdr:x>
      <cdr:y>0.51728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21522" y="2376264"/>
          <a:ext cx="432067" cy="231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0.42616</cdr:x>
      <cdr:y>0.72857</cdr:y>
    </cdr:from>
    <cdr:to>
      <cdr:x>0.46854</cdr:x>
      <cdr:y>0.76911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105498" y="3672408"/>
          <a:ext cx="408271" cy="2043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0.51586</cdr:x>
      <cdr:y>0.11429</cdr:y>
    </cdr:from>
    <cdr:to>
      <cdr:x>0.62051</cdr:x>
      <cdr:y>0.16375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69594" y="576064"/>
          <a:ext cx="1008156" cy="249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  <a:p xmlns:a="http://schemas.openxmlformats.org/drawingml/2006/main">
          <a:endParaRPr lang="ru-RU" sz="1100" dirty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0.46354</cdr:x>
      <cdr:y>0.28571</cdr:y>
    </cdr:from>
    <cdr:to>
      <cdr:x>0.61902</cdr:x>
      <cdr:y>0.33976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465538" y="1440160"/>
          <a:ext cx="1497832" cy="2724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0.50839</cdr:x>
      <cdr:y>0.17143</cdr:y>
    </cdr:from>
    <cdr:to>
      <cdr:x>0.56819</cdr:x>
      <cdr:y>0.21429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897586" y="864096"/>
          <a:ext cx="576089" cy="216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0.43364</cdr:x>
      <cdr:y>0.85714</cdr:y>
    </cdr:from>
    <cdr:to>
      <cdr:x>0.47102</cdr:x>
      <cdr:y>0.91599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177506" y="4320480"/>
          <a:ext cx="360103" cy="296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0.43364</cdr:x>
      <cdr:y>0.6</cdr:y>
    </cdr:from>
    <cdr:to>
      <cdr:x>0.5413</cdr:x>
      <cdr:y>0.65263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177506" y="3024336"/>
          <a:ext cx="1037153" cy="265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0.51944</cdr:x>
      <cdr:y>0.6057</cdr:y>
    </cdr:from>
    <cdr:to>
      <cdr:x>0.56595</cdr:x>
      <cdr:y>0.69022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824536" y="3096344"/>
          <a:ext cx="4320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0.44859</cdr:x>
      <cdr:y>0.41429</cdr:y>
    </cdr:from>
    <cdr:to>
      <cdr:x>0.49343</cdr:x>
      <cdr:y>0.47143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21522" y="2088232"/>
          <a:ext cx="43197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dirty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0.03267</cdr:x>
      <cdr:y>0.64286</cdr:y>
    </cdr:from>
    <cdr:to>
      <cdr:x>0.28279</cdr:x>
      <cdr:y>0.95539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91576" y="3240360"/>
          <a:ext cx="2232247" cy="1575329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0.41829</cdr:x>
      <cdr:y>0.41026</cdr:y>
    </cdr:from>
    <cdr:to>
      <cdr:x>0.45813</cdr:x>
      <cdr:y>0.5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779876" y="2304276"/>
          <a:ext cx="360014" cy="504036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000" b="1" dirty="0"/>
            <a:t>A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0.41856</cdr:x>
      <cdr:y>0.07692</cdr:y>
    </cdr:from>
    <cdr:to>
      <cdr:x>0.46058</cdr:x>
      <cdr:y>0.15385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782316" y="432031"/>
          <a:ext cx="379713" cy="432065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000" b="1" smtClean="0"/>
            <a:t>F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0.53782</cdr:x>
      <cdr:y>0.04545</cdr:y>
    </cdr:from>
    <cdr:to>
      <cdr:x>0.94958</cdr:x>
      <cdr:y>0.16667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08512" y="216024"/>
          <a:ext cx="3528392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0.5042</cdr:x>
      <cdr:y>0.02857</cdr:y>
    </cdr:from>
    <cdr:to>
      <cdr:x>0.98319</cdr:x>
      <cdr:y>0.18571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320480" y="144016"/>
          <a:ext cx="4104456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0.48231</cdr:x>
      <cdr:y>0.71795</cdr:y>
    </cdr:from>
    <cdr:to>
      <cdr:x>0.53013</cdr:x>
      <cdr:y>0.77655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358355" y="4032448"/>
          <a:ext cx="432125" cy="329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0.47287</cdr:x>
      <cdr:y>0.39744</cdr:y>
    </cdr:from>
    <cdr:to>
      <cdr:x>0.52864</cdr:x>
      <cdr:y>0.47437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4273043" y="2232248"/>
          <a:ext cx="504055" cy="432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0.55376</cdr:x>
      <cdr:y>0.0641</cdr:y>
    </cdr:from>
    <cdr:to>
      <cdr:x>1</cdr:x>
      <cdr:y>0.17949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004048" y="360040"/>
          <a:ext cx="4032448" cy="648103"/>
        </a:xfrm>
        <a:prstGeom xmlns:a="http://schemas.openxmlformats.org/drawingml/2006/main" prst="rect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ЖИЛЬЕ И ГОРОДСКАЯ СРЕДА:</a:t>
          </a:r>
          <a:b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 общественных территорий;</a:t>
          </a:r>
        </a:p>
        <a:p xmlns:a="http://schemas.openxmlformats.org/drawingml/2006/main"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-благоустройство  дворовых территорий  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0.46248</cdr:x>
      <cdr:y>0.08974</cdr:y>
    </cdr:from>
    <cdr:to>
      <cdr:x>0.53752</cdr:x>
      <cdr:y>0.15596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4179229" y="504056"/>
          <a:ext cx="678037" cy="3719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6 132,9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0.45814</cdr:x>
      <cdr:y>0.4193</cdr:y>
    </cdr:from>
    <cdr:to>
      <cdr:x>0.51697</cdr:x>
      <cdr:y>0.49073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4139952" y="2355064"/>
          <a:ext cx="531617" cy="401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34 642,1</a:t>
          </a:r>
        </a:p>
      </cdr:txBody>
    </cdr:sp>
  </cdr:relSizeAnchor>
  <cdr:relSizeAnchor xmlns:cdr="http://schemas.openxmlformats.org/drawingml/2006/chartDrawing">
    <cdr:from>
      <cdr:x>0.11549</cdr:x>
      <cdr:y>0.29487</cdr:y>
    </cdr:from>
    <cdr:to>
      <cdr:x>0.33861</cdr:x>
      <cdr:y>0.59806</cdr:y>
    </cdr:to>
    <cdr:sp macro="" textlink="">
      <cdr:nvSpPr>
        <cdr:cNvPr id="101" name="TextBox 100"/>
        <cdr:cNvSpPr txBox="1"/>
      </cdr:nvSpPr>
      <cdr:spPr>
        <a:xfrm xmlns:a="http://schemas.openxmlformats.org/drawingml/2006/main">
          <a:off x="1043624" y="1656185"/>
          <a:ext cx="2016207" cy="17028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Исполнение</a:t>
          </a:r>
        </a:p>
        <a:p xmlns:a="http://schemas.openxmlformats.org/drawingml/2006/main">
          <a:pPr algn="ctr"/>
          <a:r>
            <a: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40 775,0 </a:t>
          </a:r>
        </a:p>
        <a:p xmlns:a="http://schemas.openxmlformats.org/drawingml/2006/main">
          <a:pPr algn="ctr"/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 – 40 775,0</a:t>
          </a:r>
        </a:p>
        <a:p xmlns:a="http://schemas.openxmlformats.org/drawingml/2006/main">
          <a:pPr algn="ctr"/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(тыс. руб.)</a:t>
          </a:r>
        </a:p>
        <a:p xmlns:a="http://schemas.openxmlformats.org/drawingml/2006/main">
          <a:pPr algn="ctr"/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0.46637</cdr:x>
      <cdr:y>0.20513</cdr:y>
    </cdr:from>
    <cdr:to>
      <cdr:x>0.51418</cdr:x>
      <cdr:y>0.26923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4214339" y="1152128"/>
          <a:ext cx="432034" cy="360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0.55376</cdr:x>
      <cdr:y>0.32678</cdr:y>
    </cdr:from>
    <cdr:to>
      <cdr:x>1</cdr:x>
      <cdr:y>0.53191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5004050" y="1835400"/>
          <a:ext cx="4032446" cy="115213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КУЛЬТУРА:</a:t>
          </a:r>
        </a:p>
        <a:p xmlns:a="http://schemas.openxmlformats.org/drawingml/2006/main">
          <a:pPr algn="l">
            <a:lnSpc>
              <a:spcPts val="1100"/>
            </a:lnSpc>
          </a:pPr>
          <a:r>
            <a:rPr lang="en-US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учреждений культурно-досугового типа</a:t>
          </a:r>
          <a:r>
            <a:rPr lang="en-US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Капитальный ремонт СДК п. Авангард); </a:t>
          </a:r>
        </a:p>
        <a:p xmlns:a="http://schemas.openxmlformats.org/drawingml/2006/main">
          <a:pPr algn="l">
            <a:lnSpc>
              <a:spcPts val="1100"/>
            </a:lnSpc>
          </a:pPr>
          <a:r>
            <a: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-Мероприятия по поддержке отрасли культуры (поддержка лучших работников сельских учреждений культуры);                                                                                                  -Мероприятия по поддержке отрасли культуры (поддержка лучших сельских учреждений культуры)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0.11619</cdr:x>
      <cdr:y>0.11611</cdr:y>
    </cdr:from>
    <cdr:to>
      <cdr:x>0.41102</cdr:x>
      <cdr:y>0.71867</cdr:y>
    </cdr:to>
    <cdr:cxnSp macro="">
      <cdr:nvCxnSpPr>
        <cdr:cNvPr id="22" name="Соединитель: уступ 21">
          <a:extLst xmlns:a="http://schemas.openxmlformats.org/drawingml/2006/main">
            <a:ext uri="{FF2B5EF4-FFF2-40B4-BE49-F238E27FC236}">
              <a16:creationId xmlns="" xmlns:a16="http://schemas.microsoft.com/office/drawing/2014/main" id="{A8EFBC78-40B6-4EC8-9ED7-D7382BB90EB7}"/>
            </a:ext>
          </a:extLst>
        </cdr:cNvPr>
        <cdr:cNvCxnSpPr/>
      </cdr:nvCxnSpPr>
      <cdr:spPr>
        <a:xfrm xmlns:a="http://schemas.openxmlformats.org/drawingml/2006/main" rot="5400000">
          <a:off x="1049908" y="652138"/>
          <a:ext cx="2664296" cy="3384376"/>
        </a:xfrm>
        <a:prstGeom xmlns:a="http://schemas.openxmlformats.org/drawingml/2006/main" prst="bentConnector3">
          <a:avLst>
            <a:gd name="adj1" fmla="val 125801"/>
          </a:avLst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875"/>
          </a:xfrm>
          <a:prstGeom prst="rect">
            <a:avLst/>
          </a:prstGeom>
        </p:spPr>
        <p:txBody>
          <a:bodyPr vert="horz" lIns="91798" tIns="45899" rIns="91798" bIns="4589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875"/>
          </a:xfrm>
          <a:prstGeom prst="rect">
            <a:avLst/>
          </a:prstGeom>
        </p:spPr>
        <p:txBody>
          <a:bodyPr vert="horz" lIns="91798" tIns="45899" rIns="91798" bIns="45899" rtlCol="0"/>
          <a:lstStyle>
            <a:lvl1pPr algn="r">
              <a:defRPr sz="1200"/>
            </a:lvl1pPr>
          </a:lstStyle>
          <a:p>
            <a:fld id="{04350D70-0B77-4AD7-8F4C-7132EF5FA0BF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438"/>
            <a:ext cx="2919413" cy="493875"/>
          </a:xfrm>
          <a:prstGeom prst="rect">
            <a:avLst/>
          </a:prstGeom>
        </p:spPr>
        <p:txBody>
          <a:bodyPr vert="horz" lIns="91798" tIns="45899" rIns="91798" bIns="4589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2438"/>
            <a:ext cx="2919412" cy="493875"/>
          </a:xfrm>
          <a:prstGeom prst="rect">
            <a:avLst/>
          </a:prstGeom>
        </p:spPr>
        <p:txBody>
          <a:bodyPr vert="horz" lIns="91798" tIns="45899" rIns="91798" bIns="45899" rtlCol="0" anchor="b"/>
          <a:lstStyle>
            <a:lvl1pPr algn="r">
              <a:defRPr sz="1200"/>
            </a:lvl1pPr>
          </a:lstStyle>
          <a:p>
            <a:fld id="{90192F03-9337-4DA3-958B-257AD9CB75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090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3316"/>
          </a:xfrm>
          <a:prstGeom prst="rect">
            <a:avLst/>
          </a:prstGeom>
        </p:spPr>
        <p:txBody>
          <a:bodyPr vert="horz" lIns="90761" tIns="45380" rIns="90761" bIns="453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3316"/>
          </a:xfrm>
          <a:prstGeom prst="rect">
            <a:avLst/>
          </a:prstGeom>
        </p:spPr>
        <p:txBody>
          <a:bodyPr vert="horz" lIns="90761" tIns="45380" rIns="90761" bIns="45380" rtlCol="0"/>
          <a:lstStyle>
            <a:lvl1pPr algn="r">
              <a:defRPr sz="1200"/>
            </a:lvl1pPr>
          </a:lstStyle>
          <a:p>
            <a:fld id="{F9611375-4B57-4A19-8DF8-903DDE75B26A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1" tIns="45380" rIns="90761" bIns="453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0761" tIns="45380" rIns="90761" bIns="4538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0" cy="493316"/>
          </a:xfrm>
          <a:prstGeom prst="rect">
            <a:avLst/>
          </a:prstGeom>
        </p:spPr>
        <p:txBody>
          <a:bodyPr vert="horz" lIns="90761" tIns="45380" rIns="90761" bIns="453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6" y="9371285"/>
            <a:ext cx="2918830" cy="493316"/>
          </a:xfrm>
          <a:prstGeom prst="rect">
            <a:avLst/>
          </a:prstGeom>
        </p:spPr>
        <p:txBody>
          <a:bodyPr vert="horz" lIns="90761" tIns="45380" rIns="90761" bIns="45380" rtlCol="0" anchor="b"/>
          <a:lstStyle>
            <a:lvl1pPr algn="r">
              <a:defRPr sz="1200"/>
            </a:lvl1pPr>
          </a:lstStyle>
          <a:p>
            <a:fld id="{B644A5AE-73BE-4648-8147-8F12A17C04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73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6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2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58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45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31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17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03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89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105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49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571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45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027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DC5777-D4F2-4277-9484-AEDFEE3D0A0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552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950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54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352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95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5AE-73BE-4648-8147-8F12A17C04A4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352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199" y="1600201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86" indent="0">
              <a:buNone/>
              <a:defRPr sz="2000" b="1"/>
            </a:lvl2pPr>
            <a:lvl3pPr marL="914372" indent="0">
              <a:buNone/>
              <a:defRPr sz="1800" b="1"/>
            </a:lvl3pPr>
            <a:lvl4pPr marL="1371558" indent="0">
              <a:buNone/>
              <a:defRPr sz="1600" b="1"/>
            </a:lvl4pPr>
            <a:lvl5pPr marL="1828745" indent="0">
              <a:buNone/>
              <a:defRPr sz="1600" b="1"/>
            </a:lvl5pPr>
            <a:lvl6pPr marL="2285931" indent="0">
              <a:buNone/>
              <a:defRPr sz="1600" b="1"/>
            </a:lvl6pPr>
            <a:lvl7pPr marL="2743117" indent="0">
              <a:buNone/>
              <a:defRPr sz="1600" b="1"/>
            </a:lvl7pPr>
            <a:lvl8pPr marL="3200303" indent="0">
              <a:buNone/>
              <a:defRPr sz="1600" b="1"/>
            </a:lvl8pPr>
            <a:lvl9pPr marL="365748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86" indent="0">
              <a:buNone/>
              <a:defRPr sz="2000" b="1"/>
            </a:lvl2pPr>
            <a:lvl3pPr marL="914372" indent="0">
              <a:buNone/>
              <a:defRPr sz="1800" b="1"/>
            </a:lvl3pPr>
            <a:lvl4pPr marL="1371558" indent="0">
              <a:buNone/>
              <a:defRPr sz="1600" b="1"/>
            </a:lvl4pPr>
            <a:lvl5pPr marL="1828745" indent="0">
              <a:buNone/>
              <a:defRPr sz="1600" b="1"/>
            </a:lvl5pPr>
            <a:lvl6pPr marL="2285931" indent="0">
              <a:buNone/>
              <a:defRPr sz="1600" b="1"/>
            </a:lvl6pPr>
            <a:lvl7pPr marL="2743117" indent="0">
              <a:buNone/>
              <a:defRPr sz="1600" b="1"/>
            </a:lvl7pPr>
            <a:lvl8pPr marL="3200303" indent="0">
              <a:buNone/>
              <a:defRPr sz="1600" b="1"/>
            </a:lvl8pPr>
            <a:lvl9pPr marL="365748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6" indent="0">
              <a:buNone/>
              <a:defRPr sz="1200"/>
            </a:lvl2pPr>
            <a:lvl3pPr marL="914372" indent="0">
              <a:buNone/>
              <a:defRPr sz="1000"/>
            </a:lvl3pPr>
            <a:lvl4pPr marL="1371558" indent="0">
              <a:buNone/>
              <a:defRPr sz="900"/>
            </a:lvl4pPr>
            <a:lvl5pPr marL="1828745" indent="0">
              <a:buNone/>
              <a:defRPr sz="900"/>
            </a:lvl5pPr>
            <a:lvl6pPr marL="2285931" indent="0">
              <a:buNone/>
              <a:defRPr sz="900"/>
            </a:lvl6pPr>
            <a:lvl7pPr marL="2743117" indent="0">
              <a:buNone/>
              <a:defRPr sz="900"/>
            </a:lvl7pPr>
            <a:lvl8pPr marL="3200303" indent="0">
              <a:buNone/>
              <a:defRPr sz="900"/>
            </a:lvl8pPr>
            <a:lvl9pPr marL="365748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6" indent="0">
              <a:buNone/>
              <a:defRPr sz="2800"/>
            </a:lvl2pPr>
            <a:lvl3pPr marL="914372" indent="0">
              <a:buNone/>
              <a:defRPr sz="2500"/>
            </a:lvl3pPr>
            <a:lvl4pPr marL="1371558" indent="0">
              <a:buNone/>
              <a:defRPr sz="2000"/>
            </a:lvl4pPr>
            <a:lvl5pPr marL="1828745" indent="0">
              <a:buNone/>
              <a:defRPr sz="2000"/>
            </a:lvl5pPr>
            <a:lvl6pPr marL="2285931" indent="0">
              <a:buNone/>
              <a:defRPr sz="2000"/>
            </a:lvl6pPr>
            <a:lvl7pPr marL="2743117" indent="0">
              <a:buNone/>
              <a:defRPr sz="2000"/>
            </a:lvl7pPr>
            <a:lvl8pPr marL="3200303" indent="0">
              <a:buNone/>
              <a:defRPr sz="2000"/>
            </a:lvl8pPr>
            <a:lvl9pPr marL="365748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6" indent="0">
              <a:buNone/>
              <a:defRPr sz="1200"/>
            </a:lvl2pPr>
            <a:lvl3pPr marL="914372" indent="0">
              <a:buNone/>
              <a:defRPr sz="1000"/>
            </a:lvl3pPr>
            <a:lvl4pPr marL="1371558" indent="0">
              <a:buNone/>
              <a:defRPr sz="900"/>
            </a:lvl4pPr>
            <a:lvl5pPr marL="1828745" indent="0">
              <a:buNone/>
              <a:defRPr sz="900"/>
            </a:lvl5pPr>
            <a:lvl6pPr marL="2285931" indent="0">
              <a:buNone/>
              <a:defRPr sz="900"/>
            </a:lvl6pPr>
            <a:lvl7pPr marL="2743117" indent="0">
              <a:buNone/>
              <a:defRPr sz="900"/>
            </a:lvl7pPr>
            <a:lvl8pPr marL="3200303" indent="0">
              <a:buNone/>
              <a:defRPr sz="900"/>
            </a:lvl8pPr>
            <a:lvl9pPr marL="365748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1" cy="1143000"/>
          </a:xfrm>
          <a:prstGeom prst="rect">
            <a:avLst/>
          </a:prstGeom>
        </p:spPr>
        <p:txBody>
          <a:bodyPr vert="horz" lIns="91437" tIns="45718" rIns="91437" bIns="457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1" cy="4525963"/>
          </a:xfrm>
          <a:prstGeom prst="rect">
            <a:avLst/>
          </a:prstGeom>
        </p:spPr>
        <p:txBody>
          <a:bodyPr vert="horz" lIns="91437" tIns="45718" rIns="91437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1A083-472C-45E2-9547-0ADADEADC9E5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DC6F8-EDCB-4482-99A4-CE1AA308D9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372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0" indent="-342890" algn="l" defTabSz="91437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8" indent="-285741" algn="l" defTabSz="91437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5" indent="-228593" algn="l" defTabSz="91437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2" indent="-228593" algn="l" defTabSz="91437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38" indent="-228593" algn="l" defTabSz="91437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24" indent="-228593" algn="l" defTabSz="9143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0" indent="-228593" algn="l" defTabSz="9143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96" indent="-228593" algn="l" defTabSz="9143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2" indent="-228593" algn="l" defTabSz="9143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6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2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8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5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1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7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3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89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5" y="1484784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700809"/>
            <a:ext cx="7668344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1916832"/>
            <a:ext cx="651621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05144" y="469094"/>
            <a:ext cx="4104456" cy="400105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r"/>
            <a:endParaRPr lang="ru-RU" sz="2000" kern="1400" dirty="0">
              <a:solidFill>
                <a:srgbClr val="3062B2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7784" y="6093296"/>
            <a:ext cx="651621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12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27584" y="2636912"/>
            <a:ext cx="7776864" cy="244827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муниципального района Алексеевский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2022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</a:p>
          <a:p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516389"/>
              </p:ext>
            </p:extLst>
          </p:nvPr>
        </p:nvGraphicFramePr>
        <p:xfrm>
          <a:off x="449263" y="404813"/>
          <a:ext cx="8270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Рисунок" r:id="rId4" imgW="521287" imgH="648347" progId="Word.Picture.8">
                  <p:embed/>
                </p:oleObj>
              </mc:Choice>
              <mc:Fallback>
                <p:oleObj name="Рисунок" r:id="rId4" imgW="521287" imgH="648347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404813"/>
                        <a:ext cx="827087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3"/>
          <p:cNvSpPr>
            <a:spLocks noChangeArrowheads="1"/>
          </p:cNvSpPr>
          <p:nvPr/>
        </p:nvSpPr>
        <p:spPr bwMode="auto">
          <a:xfrm>
            <a:off x="2663825" y="333375"/>
            <a:ext cx="62293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F0AD00"/>
              </a:buClr>
              <a:buSzPct val="70000"/>
              <a:buFontTx/>
              <a:buNone/>
            </a:pPr>
            <a:r>
              <a:rPr lang="ru-RU" altLang="ru-RU" sz="2400" b="1" dirty="0">
                <a:solidFill>
                  <a:srgbClr val="680000"/>
                </a:solidFill>
                <a:latin typeface="Times New Roman" pitchFamily="18" charset="0"/>
              </a:rPr>
              <a:t> </a:t>
            </a: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Elephant" pitchFamily="18" charset="0"/>
              </a:rPr>
              <a:t>Муниципальный район  Алексеевский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F0AD00"/>
              </a:buClr>
              <a:buSzPct val="70000"/>
              <a:buFontTx/>
              <a:buNone/>
            </a:pP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Elephant" pitchFamily="18" charset="0"/>
              </a:rPr>
              <a:t>Самарской области</a:t>
            </a: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b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</a:br>
            <a:endParaRPr lang="ru-RU" alt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31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764704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66742" y="6381328"/>
            <a:ext cx="5475890" cy="252028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79512" y="6309320"/>
            <a:ext cx="360040" cy="477050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r>
              <a:rPr lang="ru-RU" sz="2500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1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494698"/>
              </p:ext>
            </p:extLst>
          </p:nvPr>
        </p:nvGraphicFramePr>
        <p:xfrm>
          <a:off x="251522" y="3501008"/>
          <a:ext cx="8640957" cy="25152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68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95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121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822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показателя  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План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ru-RU" sz="12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endParaRPr lang="ru-RU" sz="15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221">
                <a:tc vMerge="1">
                  <a:txBody>
                    <a:bodyPr/>
                    <a:lstStyle/>
                    <a:p>
                      <a:pPr algn="ctr" rtl="0" fontAlgn="ctr"/>
                      <a:endParaRPr lang="ru-RU" sz="15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2022 год 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№131 от 28.12.2021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2022 год </a:t>
                      </a:r>
                    </a:p>
                    <a:p>
                      <a:pPr marL="0" marR="0" lvl="0" indent="0" algn="ctr" defTabSz="9143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№224 от 27.12.2022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2022 год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5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8221">
                <a:tc>
                  <a:txBody>
                    <a:bodyPr/>
                    <a:lstStyle/>
                    <a:p>
                      <a:pPr marL="85725" indent="-85725" algn="l" rtl="0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Доходы всего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203 051,4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379 916,6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372 373,6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98,0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2645">
                <a:tc>
                  <a:txBody>
                    <a:bodyPr/>
                    <a:lstStyle/>
                    <a:p>
                      <a:pPr marL="85725" indent="-85725" algn="l" rtl="0" fontAlgn="ctr"/>
                      <a:r>
                        <a:rPr lang="ru-RU" sz="15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Расходы всего</a:t>
                      </a:r>
                      <a:endParaRPr lang="ru-RU" sz="15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220 696,9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360 113,0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347 033,0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96,4</a:t>
                      </a:r>
                    </a:p>
                  </a:txBody>
                  <a:tcPr marL="108001" marR="108001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221">
                <a:tc>
                  <a:txBody>
                    <a:bodyPr/>
                    <a:lstStyle/>
                    <a:p>
                      <a:pPr marL="85725" indent="-85725" algn="l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Дефицит (-) / профицит (+)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- 17 645,5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19 803,6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25 340,6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221">
                <a:tc>
                  <a:txBody>
                    <a:bodyPr/>
                    <a:lstStyle/>
                    <a:p>
                      <a:pPr marL="85725" indent="-85725" algn="l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Дефицит (%)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8,7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500" b="0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08001" marR="108001" marT="36000" marB="3600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500" b="0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8001" marR="108001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116632"/>
            <a:ext cx="9144000" cy="707886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Основные показатели исполнения бюджета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в 2022 году (тыс. руб.) </a:t>
            </a:r>
            <a:endParaRPr lang="ru-RU" sz="20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831317555"/>
              </p:ext>
            </p:extLst>
          </p:nvPr>
        </p:nvGraphicFramePr>
        <p:xfrm>
          <a:off x="323528" y="980728"/>
          <a:ext cx="8633285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147573" y="2996952"/>
            <a:ext cx="504056" cy="72009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67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868946"/>
              </p:ext>
            </p:extLst>
          </p:nvPr>
        </p:nvGraphicFramePr>
        <p:xfrm>
          <a:off x="971600" y="1124744"/>
          <a:ext cx="7704856" cy="5367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60209A4-FF3A-4EBF-B51C-B6BF9AECF6C5}"/>
              </a:ext>
            </a:extLst>
          </p:cNvPr>
          <p:cNvSpPr txBox="1">
            <a:spLocks/>
          </p:cNvSpPr>
          <p:nvPr/>
        </p:nvSpPr>
        <p:spPr bwMode="auto">
          <a:xfrm>
            <a:off x="576263" y="274638"/>
            <a:ext cx="831691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доходов бюджета за </a:t>
            </a:r>
            <a:r>
              <a:rPr lang="ru-RU" altLang="ru-RU" sz="18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2020-2022  </a:t>
            </a:r>
            <a:r>
              <a:rPr lang="ru-RU" alt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годы,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94546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5"/>
          <p:cNvSpPr>
            <a:spLocks noChangeArrowheads="1"/>
          </p:cNvSpPr>
          <p:nvPr/>
        </p:nvSpPr>
        <p:spPr bwMode="auto">
          <a:xfrm>
            <a:off x="383931" y="260350"/>
            <a:ext cx="84274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200" dirty="0">
                <a:solidFill>
                  <a:srgbClr val="002060"/>
                </a:solidFill>
                <a:latin typeface="Times New Roman" pitchFamily="18" charset="0"/>
              </a:rPr>
              <a:t>Структура налоговых и неналоговых доходов </a:t>
            </a:r>
          </a:p>
          <a:p>
            <a:pPr algn="ctr"/>
            <a:r>
              <a:rPr lang="ru-RU" altLang="ru-RU" sz="2200" dirty="0">
                <a:solidFill>
                  <a:srgbClr val="002060"/>
                </a:solidFill>
                <a:latin typeface="Times New Roman" pitchFamily="18" charset="0"/>
              </a:rPr>
              <a:t>бюджета муниципального района Алексеевский в 20</a:t>
            </a:r>
            <a:r>
              <a:rPr lang="en-US" altLang="ru-RU" sz="2200" dirty="0">
                <a:solidFill>
                  <a:srgbClr val="002060"/>
                </a:solidFill>
                <a:latin typeface="Times New Roman" pitchFamily="18" charset="0"/>
              </a:rPr>
              <a:t>22</a:t>
            </a:r>
            <a:r>
              <a:rPr lang="ru-RU" altLang="ru-RU" sz="2200" dirty="0">
                <a:solidFill>
                  <a:srgbClr val="002060"/>
                </a:solidFill>
                <a:latin typeface="Times New Roman" pitchFamily="18" charset="0"/>
              </a:rPr>
              <a:t>году</a:t>
            </a:r>
          </a:p>
        </p:txBody>
      </p:sp>
      <p:graphicFrame>
        <p:nvGraphicFramePr>
          <p:cNvPr id="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49674"/>
              </p:ext>
            </p:extLst>
          </p:nvPr>
        </p:nvGraphicFramePr>
        <p:xfrm>
          <a:off x="228600" y="1340768"/>
          <a:ext cx="858275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0189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7"/>
          <p:cNvSpPr>
            <a:spLocks/>
          </p:cNvSpPr>
          <p:nvPr/>
        </p:nvSpPr>
        <p:spPr bwMode="auto">
          <a:xfrm>
            <a:off x="395654" y="188913"/>
            <a:ext cx="863990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Исполнение бюджета муниципального района Алексеевский</a:t>
            </a:r>
          </a:p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по доходам за 20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2 год</a:t>
            </a:r>
          </a:p>
        </p:txBody>
      </p:sp>
      <p:sp>
        <p:nvSpPr>
          <p:cNvPr id="33794" name="TextBox 9"/>
          <p:cNvSpPr txBox="1">
            <a:spLocks noChangeArrowheads="1"/>
          </p:cNvSpPr>
          <p:nvPr/>
        </p:nvSpPr>
        <p:spPr bwMode="auto">
          <a:xfrm>
            <a:off x="8172450" y="549276"/>
            <a:ext cx="971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200">
                <a:latin typeface="Times New Roman" pitchFamily="18" charset="0"/>
              </a:rPr>
              <a:t>(тыс.руб.)</a:t>
            </a:r>
          </a:p>
        </p:txBody>
      </p:sp>
      <p:graphicFrame>
        <p:nvGraphicFramePr>
          <p:cNvPr id="35029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499155"/>
              </p:ext>
            </p:extLst>
          </p:nvPr>
        </p:nvGraphicFramePr>
        <p:xfrm>
          <a:off x="252047" y="981075"/>
          <a:ext cx="8773258" cy="5901462"/>
        </p:xfrm>
        <a:graphic>
          <a:graphicData uri="http://schemas.openxmlformats.org/drawingml/2006/table">
            <a:tbl>
              <a:tblPr/>
              <a:tblGrid>
                <a:gridCol w="36561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2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35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35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70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04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81731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2021г.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20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2г. 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           20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2г.  к факту 2021г.     (тыс. руб.)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Исполне-ние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 плану 20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2, %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077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216695,1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379916,6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372373,6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+155678,5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129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68735,3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117176,9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117173,8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+48438,5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98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31777,9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29464,7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29463,6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-2314,3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4066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9220,3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12369,8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12369,8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+3149,5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605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-553,6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8169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1246,0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718,7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718,7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-527,3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4066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взимаемый с применением патентной системы налогообложения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530,9</a:t>
                      </a:r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830,2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830,2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+299,3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86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Госпошлина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3085,5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2397,1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2397,1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-688,4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4066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муниципального имущества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15045,6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24473,8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24473,8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+9428,2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4066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3235,4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9854,5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9854,5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+6619,1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2445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763,5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763,5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+256,5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2031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56,2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54,2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-93,9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63568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3379,7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36243,1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36243,1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+32863,4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481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7"/>
          <p:cNvSpPr>
            <a:spLocks/>
          </p:cNvSpPr>
          <p:nvPr/>
        </p:nvSpPr>
        <p:spPr bwMode="auto">
          <a:xfrm>
            <a:off x="395654" y="188913"/>
            <a:ext cx="863990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Исполнение бюджета муниципального района Алексеевский по доходам </a:t>
            </a:r>
          </a:p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за 20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2 год (продолжение)</a:t>
            </a:r>
          </a:p>
        </p:txBody>
      </p:sp>
      <p:sp>
        <p:nvSpPr>
          <p:cNvPr id="34819" name="TextBox 9"/>
          <p:cNvSpPr txBox="1">
            <a:spLocks noChangeArrowheads="1"/>
          </p:cNvSpPr>
          <p:nvPr/>
        </p:nvSpPr>
        <p:spPr bwMode="auto">
          <a:xfrm>
            <a:off x="8081597" y="620714"/>
            <a:ext cx="106240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200">
                <a:latin typeface="Times New Roman" pitchFamily="18" charset="0"/>
              </a:rPr>
              <a:t>(тыс.руб.)</a:t>
            </a:r>
          </a:p>
        </p:txBody>
      </p:sp>
      <p:graphicFrame>
        <p:nvGraphicFramePr>
          <p:cNvPr id="35127" name="Group 3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182649"/>
              </p:ext>
            </p:extLst>
          </p:nvPr>
        </p:nvGraphicFramePr>
        <p:xfrm>
          <a:off x="251521" y="981075"/>
          <a:ext cx="8773784" cy="5089870"/>
        </p:xfrm>
        <a:graphic>
          <a:graphicData uri="http://schemas.openxmlformats.org/drawingml/2006/table">
            <a:tbl>
              <a:tblPr/>
              <a:tblGrid>
                <a:gridCol w="36566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17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43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63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73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716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3503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2021г.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20</a:t>
                      </a: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2г. 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           20</a:t>
                      </a: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г.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</a:t>
                      </a: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2г.  к факту 2021г.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 руб.)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к плану 20</a:t>
                      </a: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доходов, в т.ч.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216695,1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379916,6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372373,6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+155678,5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в т.ч.</a:t>
                      </a:r>
                      <a:endParaRPr kumimoji="0" lang="ru-RU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147959,8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262739,8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255199,8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+107240,0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97,1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 на выравнивание</a:t>
                      </a:r>
                      <a:endParaRPr kumimoji="0" lang="ru-RU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25533,0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36175,0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36175,0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+10642,0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Дотация на сбалансированность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52827,4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44452,5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44452,5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-8374,9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Прочая дотация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14654,3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18622,5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18622,5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+3968,2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Субсидии всего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18500,6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80299,5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73438,1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+54937,5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91,5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24918,5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30793,6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30115,0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+5196,5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  <a:endParaRPr kumimoji="0" lang="ru-RU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1831,8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2002,9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+171,1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из бюджетов поселений на исполнение полномочий</a:t>
                      </a:r>
                      <a:endParaRPr kumimoji="0" lang="ru-RU" sz="15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7483,4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42205,5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42205,5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+34722,1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2211,1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8400,0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8400,0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+6188,9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84406" marR="84406"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2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27784" y="6453336"/>
            <a:ext cx="651621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79512" y="6186500"/>
            <a:ext cx="431202" cy="477050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r>
              <a:rPr lang="ru-RU" sz="2500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617" y="0"/>
            <a:ext cx="7893024" cy="707886"/>
          </a:xfrm>
          <a:prstGeom prst="rect">
            <a:avLst/>
          </a:prstGeom>
          <a:noFill/>
          <a:effectLst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Структура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фактических расходов  по источникам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за период 2020 - 2022 годов   (тыс. руб.) </a:t>
            </a:r>
            <a:endParaRPr lang="ru-RU" sz="20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762684356"/>
              </p:ext>
            </p:extLst>
          </p:nvPr>
        </p:nvGraphicFramePr>
        <p:xfrm>
          <a:off x="683568" y="677732"/>
          <a:ext cx="8208911" cy="238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899592" y="2924943"/>
            <a:ext cx="144016" cy="1440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153913" y="2858454"/>
            <a:ext cx="2038437" cy="276995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Средства местного бюджета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05336" y="2826895"/>
            <a:ext cx="2437328" cy="276995"/>
          </a:xfrm>
          <a:prstGeom prst="rect">
            <a:avLst/>
          </a:prstGeom>
        </p:spPr>
        <p:txBody>
          <a:bodyPr wrap="none" lIns="91437" tIns="45718" rIns="91437" bIns="45718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Средства вышестоящих бюджетов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330452" y="2893384"/>
            <a:ext cx="144016" cy="14401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03040" y="764704"/>
            <a:ext cx="8640960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83568" y="3429000"/>
            <a:ext cx="338437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Поступило средств вышестоящих бюджетов в 2022 г – 212 134,4, из них: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15616" y="4941168"/>
            <a:ext cx="2304256" cy="2616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субвенций – 30 581,9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5616" y="5229201"/>
            <a:ext cx="2304256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– 80 299,5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15616" y="5517233"/>
            <a:ext cx="2304256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МБТ – 2 003,0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699792" y="5877272"/>
            <a:ext cx="381642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неисполнения – 13 079,9, в т. ч. 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местного бюджета – 4 921,1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04048" y="3429000"/>
            <a:ext cx="3816424" cy="646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исполнение расходов  средств вышестоящих бюджетов – 104 937,2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Неисполнение утвержденного плана – 8 158,8: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96136" y="5229201"/>
            <a:ext cx="2232248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 -  6 861,3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96136" y="4869160"/>
            <a:ext cx="2232248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субвенций – 1 297,5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958128" y="3103890"/>
            <a:ext cx="3193497" cy="338550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за 2022 год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96136" y="5517233"/>
            <a:ext cx="2232248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МБТ - 0</a:t>
            </a:r>
          </a:p>
        </p:txBody>
      </p:sp>
      <p:sp>
        <p:nvSpPr>
          <p:cNvPr id="35" name="TextBox 34"/>
          <p:cNvSpPr txBox="1"/>
          <p:nvPr/>
        </p:nvSpPr>
        <p:spPr>
          <a:xfrm flipH="1">
            <a:off x="1115616" y="4509121"/>
            <a:ext cx="230425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дотаций – 99 250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учитываются как собственные средства)</a:t>
            </a:r>
          </a:p>
        </p:txBody>
      </p:sp>
      <p:sp>
        <p:nvSpPr>
          <p:cNvPr id="31" name="Стрелка вправо 30"/>
          <p:cNvSpPr/>
          <p:nvPr/>
        </p:nvSpPr>
        <p:spPr>
          <a:xfrm rot="5400000">
            <a:off x="2051719" y="4149081"/>
            <a:ext cx="432048" cy="28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5400000">
            <a:off x="6630139" y="4359687"/>
            <a:ext cx="565607" cy="214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51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8" name="Содержимое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92848969"/>
              </p:ext>
            </p:extLst>
          </p:nvPr>
        </p:nvGraphicFramePr>
        <p:xfrm>
          <a:off x="479106" y="1268760"/>
          <a:ext cx="8363272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Worksheet" r:id="rId4" imgW="9267721" imgH="4781430" progId="Excel.Sheet.8">
                  <p:embed/>
                </p:oleObj>
              </mc:Choice>
              <mc:Fallback>
                <p:oleObj name="Worksheet" r:id="rId4" imgW="9267721" imgH="4781430" progId="Excel.Sheet.8">
                  <p:embed/>
                  <p:pic>
                    <p:nvPicPr>
                      <p:cNvPr id="21508" name="Содержимое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106" y="1268760"/>
                        <a:ext cx="8363272" cy="468052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75000"/>
                          <a:alpha val="29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1B9428B6-D5C7-4CDA-BD66-D721FB8E0033}"/>
              </a:ext>
            </a:extLst>
          </p:cNvPr>
          <p:cNvSpPr txBox="1">
            <a:spLocks/>
          </p:cNvSpPr>
          <p:nvPr/>
        </p:nvSpPr>
        <p:spPr>
          <a:xfrm>
            <a:off x="457200" y="188913"/>
            <a:ext cx="8686800" cy="838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Структура расходов бюджета (исполнение) за 2022 год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Группа 139"/>
          <p:cNvGrpSpPr>
            <a:grpSpLocks/>
          </p:cNvGrpSpPr>
          <p:nvPr/>
        </p:nvGrpSpPr>
        <p:grpSpPr bwMode="auto">
          <a:xfrm>
            <a:off x="7020857" y="4559038"/>
            <a:ext cx="1823825" cy="1848624"/>
            <a:chOff x="71406" y="1000108"/>
            <a:chExt cx="1823838" cy="1848793"/>
          </a:xfrm>
        </p:grpSpPr>
        <p:sp>
          <p:nvSpPr>
            <p:cNvPr id="81" name="Прямоугольник с двумя скругленными противолежащими углами 80"/>
            <p:cNvSpPr/>
            <p:nvPr/>
          </p:nvSpPr>
          <p:spPr>
            <a:xfrm>
              <a:off x="71406" y="1000108"/>
              <a:ext cx="1785950" cy="1571769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" name="TextBox 141"/>
            <p:cNvSpPr txBox="1">
              <a:spLocks noChangeArrowheads="1"/>
            </p:cNvSpPr>
            <p:nvPr/>
          </p:nvSpPr>
          <p:spPr bwMode="auto">
            <a:xfrm>
              <a:off x="109294" y="2286100"/>
              <a:ext cx="17859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83" name="Прямая соединительная линия 82"/>
            <p:cNvCxnSpPr/>
            <p:nvPr/>
          </p:nvCxnSpPr>
          <p:spPr>
            <a:xfrm>
              <a:off x="71406" y="2286100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145"/>
            <p:cNvSpPr txBox="1">
              <a:spLocks noChangeArrowheads="1"/>
            </p:cNvSpPr>
            <p:nvPr/>
          </p:nvSpPr>
          <p:spPr bwMode="auto">
            <a:xfrm>
              <a:off x="109293" y="2571877"/>
              <a:ext cx="1785950" cy="277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 smtClean="0">
                  <a:latin typeface="Calibri" pitchFamily="34" charset="0"/>
                </a:rPr>
                <a:t>Расходы всего</a:t>
              </a:r>
              <a:endParaRPr lang="ru-RU" sz="1200" b="1" dirty="0">
                <a:latin typeface="Calibri" pitchFamily="34" charset="0"/>
              </a:endParaRPr>
            </a:p>
          </p:txBody>
        </p:sp>
      </p:grpSp>
      <p:sp>
        <p:nvSpPr>
          <p:cNvPr id="34817" name="TextBox 3"/>
          <p:cNvSpPr txBox="1">
            <a:spLocks noChangeArrowheads="1"/>
          </p:cNvSpPr>
          <p:nvPr/>
        </p:nvSpPr>
        <p:spPr bwMode="auto">
          <a:xfrm>
            <a:off x="8243888" y="0"/>
            <a:ext cx="9001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Calibri" pitchFamily="34" charset="0"/>
            </a:endParaRPr>
          </a:p>
        </p:txBody>
      </p:sp>
      <p:sp>
        <p:nvSpPr>
          <p:cNvPr id="34818" name="TextBox 4"/>
          <p:cNvSpPr txBox="1">
            <a:spLocks noChangeArrowheads="1"/>
          </p:cNvSpPr>
          <p:nvPr/>
        </p:nvSpPr>
        <p:spPr bwMode="auto">
          <a:xfrm>
            <a:off x="-44450" y="142875"/>
            <a:ext cx="8716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Исполнение бюджета </a:t>
            </a:r>
            <a:r>
              <a:rPr lang="ru-RU" b="1" dirty="0" smtClean="0">
                <a:latin typeface="Calibri" pitchFamily="34" charset="0"/>
              </a:rPr>
              <a:t> структура по </a:t>
            </a:r>
            <a:r>
              <a:rPr lang="ru-RU" b="1" dirty="0">
                <a:latin typeface="Calibri" pitchFamily="34" charset="0"/>
              </a:rPr>
              <a:t>расходам за 20</a:t>
            </a:r>
            <a:r>
              <a:rPr lang="en-US" b="1" dirty="0">
                <a:latin typeface="Calibri" pitchFamily="34" charset="0"/>
              </a:rPr>
              <a:t>22</a:t>
            </a:r>
            <a:r>
              <a:rPr lang="ru-RU" b="1" dirty="0">
                <a:latin typeface="Calibri" pitchFamily="34" charset="0"/>
              </a:rPr>
              <a:t> год в разрезе отраслей</a:t>
            </a:r>
            <a:endParaRPr lang="ru-RU" dirty="0">
              <a:latin typeface="Calibri" pitchFamily="34" charset="0"/>
            </a:endParaRPr>
          </a:p>
        </p:txBody>
      </p:sp>
      <p:grpSp>
        <p:nvGrpSpPr>
          <p:cNvPr id="2" name="Группа 33"/>
          <p:cNvGrpSpPr>
            <a:grpSpLocks/>
          </p:cNvGrpSpPr>
          <p:nvPr/>
        </p:nvGrpSpPr>
        <p:grpSpPr bwMode="auto">
          <a:xfrm>
            <a:off x="359983" y="473075"/>
            <a:ext cx="2071688" cy="2001985"/>
            <a:chOff x="-68675" y="1000108"/>
            <a:chExt cx="2071703" cy="2002670"/>
          </a:xfrm>
        </p:grpSpPr>
        <p:sp>
          <p:nvSpPr>
            <p:cNvPr id="6" name="Прямоугольник с двумя скругленными противолежащими углами 5"/>
            <p:cNvSpPr/>
            <p:nvPr/>
          </p:nvSpPr>
          <p:spPr>
            <a:xfrm>
              <a:off x="71406" y="1000108"/>
              <a:ext cx="1785950" cy="1572163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83" name="TextBox 11"/>
            <p:cNvSpPr txBox="1">
              <a:spLocks noChangeArrowheads="1"/>
            </p:cNvSpPr>
            <p:nvPr/>
          </p:nvSpPr>
          <p:spPr bwMode="auto">
            <a:xfrm>
              <a:off x="-68675" y="2276508"/>
              <a:ext cx="2071703" cy="277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67  083,0</a:t>
              </a:r>
              <a:r>
                <a:rPr lang="en-US" sz="1200" b="1" dirty="0">
                  <a:latin typeface="Calibri" pitchFamily="34" charset="0"/>
                </a:rPr>
                <a:t> </a:t>
              </a:r>
              <a:r>
                <a:rPr lang="ru-RU" sz="1200" b="1" dirty="0" err="1">
                  <a:latin typeface="Calibri" pitchFamily="34" charset="0"/>
                </a:rPr>
                <a:t>тыс.руб</a:t>
              </a:r>
              <a:r>
                <a:rPr lang="ru-RU" sz="1200" b="1" dirty="0">
                  <a:latin typeface="Calibri" pitchFamily="34" charset="0"/>
                </a:rPr>
                <a:t>./</a:t>
              </a:r>
              <a:r>
                <a:rPr lang="en-US" sz="1200" b="1" dirty="0">
                  <a:latin typeface="Calibri" pitchFamily="34" charset="0"/>
                </a:rPr>
                <a:t>1</a:t>
              </a:r>
              <a:r>
                <a:rPr lang="ru-RU" sz="1200" b="1" dirty="0">
                  <a:latin typeface="Calibri" pitchFamily="34" charset="0"/>
                </a:rPr>
                <a:t>9,3 %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71406" y="2286423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85" name="TextBox 14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431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100" dirty="0">
                  <a:latin typeface="Calibri" pitchFamily="34" charset="0"/>
                </a:rPr>
                <a:t>Общегосударственные вопросы</a:t>
              </a:r>
            </a:p>
          </p:txBody>
        </p:sp>
      </p:grpSp>
      <p:grpSp>
        <p:nvGrpSpPr>
          <p:cNvPr id="4" name="Группа 58"/>
          <p:cNvGrpSpPr>
            <a:grpSpLocks/>
          </p:cNvGrpSpPr>
          <p:nvPr/>
        </p:nvGrpSpPr>
        <p:grpSpPr bwMode="auto">
          <a:xfrm>
            <a:off x="2474662" y="485846"/>
            <a:ext cx="2145921" cy="2125663"/>
            <a:chOff x="-132102" y="1000108"/>
            <a:chExt cx="2145937" cy="2125634"/>
          </a:xfrm>
        </p:grpSpPr>
        <p:sp>
          <p:nvSpPr>
            <p:cNvPr id="60" name="Прямоугольник с двумя скругленными противолежащими углами 59"/>
            <p:cNvSpPr/>
            <p:nvPr/>
          </p:nvSpPr>
          <p:spPr>
            <a:xfrm>
              <a:off x="71406" y="1000108"/>
              <a:ext cx="1785950" cy="1571604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75" name="TextBox 60"/>
            <p:cNvSpPr txBox="1">
              <a:spLocks noChangeArrowheads="1"/>
            </p:cNvSpPr>
            <p:nvPr/>
          </p:nvSpPr>
          <p:spPr bwMode="auto">
            <a:xfrm>
              <a:off x="-132102" y="2248512"/>
              <a:ext cx="2145937" cy="276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1 085,4 </a:t>
              </a:r>
              <a:r>
                <a:rPr lang="ru-RU" sz="1200" b="1" dirty="0" err="1">
                  <a:latin typeface="Calibri" pitchFamily="34" charset="0"/>
                </a:rPr>
                <a:t>тыс.руб</a:t>
              </a:r>
              <a:r>
                <a:rPr lang="ru-RU" sz="1200" b="1" dirty="0">
                  <a:latin typeface="Calibri" pitchFamily="34" charset="0"/>
                </a:rPr>
                <a:t>./ 0,3 %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64" name="Прямая соединительная линия 63"/>
            <p:cNvCxnSpPr/>
            <p:nvPr/>
          </p:nvCxnSpPr>
          <p:spPr>
            <a:xfrm>
              <a:off x="71406" y="2285965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77" name="TextBox 64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dirty="0">
                  <a:latin typeface="Calibri" pitchFamily="34" charset="0"/>
                </a:rPr>
                <a:t>Национальная безопасность и правоохранительная деятельность</a:t>
              </a:r>
            </a:p>
          </p:txBody>
        </p:sp>
      </p:grpSp>
      <p:grpSp>
        <p:nvGrpSpPr>
          <p:cNvPr id="5" name="Группа 66"/>
          <p:cNvGrpSpPr>
            <a:grpSpLocks/>
          </p:cNvGrpSpPr>
          <p:nvPr/>
        </p:nvGrpSpPr>
        <p:grpSpPr bwMode="auto">
          <a:xfrm>
            <a:off x="4809245" y="480043"/>
            <a:ext cx="1857375" cy="1817688"/>
            <a:chOff x="-32" y="1000108"/>
            <a:chExt cx="1857388" cy="1817857"/>
          </a:xfrm>
        </p:grpSpPr>
        <p:sp>
          <p:nvSpPr>
            <p:cNvPr id="68" name="Прямоугольник с двумя скругленными противолежащими углами 67"/>
            <p:cNvSpPr/>
            <p:nvPr/>
          </p:nvSpPr>
          <p:spPr>
            <a:xfrm>
              <a:off x="71407" y="1000108"/>
              <a:ext cx="1785949" cy="1571771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71" name="TextBox 68"/>
            <p:cNvSpPr txBox="1">
              <a:spLocks noChangeArrowheads="1"/>
            </p:cNvSpPr>
            <p:nvPr/>
          </p:nvSpPr>
          <p:spPr bwMode="auto">
            <a:xfrm>
              <a:off x="-32" y="2277444"/>
              <a:ext cx="1785951" cy="27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10 745,0 </a:t>
              </a:r>
              <a:r>
                <a:rPr lang="ru-RU" sz="1200" b="1" dirty="0" err="1">
                  <a:latin typeface="Calibri" pitchFamily="34" charset="0"/>
                </a:rPr>
                <a:t>тыс.руб</a:t>
              </a:r>
              <a:r>
                <a:rPr lang="ru-RU" sz="1200" b="1" dirty="0">
                  <a:latin typeface="Calibri" pitchFamily="34" charset="0"/>
                </a:rPr>
                <a:t>./ 3,1%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72" name="Прямая соединительная линия 71"/>
            <p:cNvCxnSpPr/>
            <p:nvPr/>
          </p:nvCxnSpPr>
          <p:spPr>
            <a:xfrm>
              <a:off x="71407" y="2286103"/>
              <a:ext cx="17859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73" name="TextBox 72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>
                  <a:latin typeface="Calibri" pitchFamily="34" charset="0"/>
                </a:rPr>
                <a:t>Национальная экономика</a:t>
              </a:r>
            </a:p>
          </p:txBody>
        </p:sp>
      </p:grpSp>
      <p:grpSp>
        <p:nvGrpSpPr>
          <p:cNvPr id="7" name="Группа 74"/>
          <p:cNvGrpSpPr>
            <a:grpSpLocks/>
          </p:cNvGrpSpPr>
          <p:nvPr/>
        </p:nvGrpSpPr>
        <p:grpSpPr bwMode="auto">
          <a:xfrm>
            <a:off x="2645678" y="4525179"/>
            <a:ext cx="2001631" cy="1971689"/>
            <a:chOff x="-45908" y="1000108"/>
            <a:chExt cx="2052407" cy="1971760"/>
          </a:xfrm>
        </p:grpSpPr>
        <p:sp>
          <p:nvSpPr>
            <p:cNvPr id="76" name="Прямоугольник с двумя скругленными противолежащими углами 75"/>
            <p:cNvSpPr/>
            <p:nvPr/>
          </p:nvSpPr>
          <p:spPr>
            <a:xfrm>
              <a:off x="71406" y="1000108"/>
              <a:ext cx="1785950" cy="1571682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67" name="TextBox 76"/>
            <p:cNvSpPr txBox="1">
              <a:spLocks noChangeArrowheads="1"/>
            </p:cNvSpPr>
            <p:nvPr/>
          </p:nvSpPr>
          <p:spPr bwMode="auto">
            <a:xfrm>
              <a:off x="-45908" y="2286029"/>
              <a:ext cx="2052407" cy="25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50" b="1" dirty="0">
                  <a:latin typeface="Calibri" pitchFamily="34" charset="0"/>
                </a:rPr>
                <a:t>2280,0 </a:t>
              </a:r>
              <a:r>
                <a:rPr lang="ru-RU" sz="1050" b="1" dirty="0" err="1">
                  <a:latin typeface="Calibri" pitchFamily="34" charset="0"/>
                </a:rPr>
                <a:t>тыс.руб</a:t>
              </a:r>
              <a:r>
                <a:rPr lang="ru-RU" sz="1050" b="1" dirty="0">
                  <a:latin typeface="Calibri" pitchFamily="34" charset="0"/>
                </a:rPr>
                <a:t>./ 0,7 %</a:t>
              </a:r>
              <a:endParaRPr lang="ru-RU" sz="1050" dirty="0">
                <a:latin typeface="Calibri" pitchFamily="34" charset="0"/>
              </a:endParaRPr>
            </a:p>
          </p:txBody>
        </p:sp>
        <p:cxnSp>
          <p:nvCxnSpPr>
            <p:cNvPr id="80" name="Прямая соединительная линия 79"/>
            <p:cNvCxnSpPr/>
            <p:nvPr/>
          </p:nvCxnSpPr>
          <p:spPr>
            <a:xfrm>
              <a:off x="71406" y="2286029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69" name="TextBox 80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400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dirty="0">
                  <a:latin typeface="Calibri" pitchFamily="34" charset="0"/>
                </a:rPr>
                <a:t>Периодическая печать и издательства</a:t>
              </a:r>
            </a:p>
          </p:txBody>
        </p:sp>
      </p:grpSp>
      <p:grpSp>
        <p:nvGrpSpPr>
          <p:cNvPr id="8" name="Группа 91"/>
          <p:cNvGrpSpPr>
            <a:grpSpLocks/>
          </p:cNvGrpSpPr>
          <p:nvPr/>
        </p:nvGrpSpPr>
        <p:grpSpPr bwMode="auto">
          <a:xfrm>
            <a:off x="2645678" y="2597128"/>
            <a:ext cx="1785937" cy="1817687"/>
            <a:chOff x="71406" y="1000108"/>
            <a:chExt cx="1785950" cy="1817857"/>
          </a:xfrm>
        </p:grpSpPr>
        <p:sp>
          <p:nvSpPr>
            <p:cNvPr id="93" name="Прямоугольник с двумя скругленными противолежащими углами 92"/>
            <p:cNvSpPr/>
            <p:nvPr/>
          </p:nvSpPr>
          <p:spPr>
            <a:xfrm>
              <a:off x="71406" y="1000108"/>
              <a:ext cx="1785950" cy="1571772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63" name="TextBox 93"/>
            <p:cNvSpPr txBox="1">
              <a:spLocks noChangeArrowheads="1"/>
            </p:cNvSpPr>
            <p:nvPr/>
          </p:nvSpPr>
          <p:spPr bwMode="auto">
            <a:xfrm>
              <a:off x="71406" y="2285992"/>
              <a:ext cx="1785950" cy="27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76 107,0 </a:t>
              </a:r>
              <a:r>
                <a:rPr lang="ru-RU" sz="1200" b="1" dirty="0" err="1">
                  <a:latin typeface="Calibri" pitchFamily="34" charset="0"/>
                </a:rPr>
                <a:t>т.р</a:t>
              </a:r>
              <a:r>
                <a:rPr lang="ru-RU" sz="1200" b="1" dirty="0">
                  <a:latin typeface="Calibri" pitchFamily="34" charset="0"/>
                </a:rPr>
                <a:t>./ 21,9 %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97" name="Прямая соединительная линия 96"/>
            <p:cNvCxnSpPr/>
            <p:nvPr/>
          </p:nvCxnSpPr>
          <p:spPr>
            <a:xfrm>
              <a:off x="71406" y="2286103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65" name="TextBox 97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>
                  <a:latin typeface="Calibri" pitchFamily="34" charset="0"/>
                </a:rPr>
                <a:t>Образование</a:t>
              </a:r>
            </a:p>
          </p:txBody>
        </p:sp>
      </p:grpSp>
      <p:grpSp>
        <p:nvGrpSpPr>
          <p:cNvPr id="9" name="Группа 99"/>
          <p:cNvGrpSpPr>
            <a:grpSpLocks/>
          </p:cNvGrpSpPr>
          <p:nvPr/>
        </p:nvGrpSpPr>
        <p:grpSpPr bwMode="auto">
          <a:xfrm>
            <a:off x="4718236" y="2573484"/>
            <a:ext cx="1785937" cy="1817687"/>
            <a:chOff x="71406" y="1000108"/>
            <a:chExt cx="1785950" cy="1817857"/>
          </a:xfrm>
        </p:grpSpPr>
        <p:sp>
          <p:nvSpPr>
            <p:cNvPr id="101" name="Прямоугольник с двумя скругленными противолежащими углами 100"/>
            <p:cNvSpPr/>
            <p:nvPr/>
          </p:nvSpPr>
          <p:spPr>
            <a:xfrm>
              <a:off x="71406" y="1000108"/>
              <a:ext cx="1785950" cy="1571772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59" name="TextBox 101"/>
            <p:cNvSpPr txBox="1">
              <a:spLocks noChangeArrowheads="1"/>
            </p:cNvSpPr>
            <p:nvPr/>
          </p:nvSpPr>
          <p:spPr bwMode="auto">
            <a:xfrm>
              <a:off x="71406" y="2285992"/>
              <a:ext cx="1785950" cy="27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96 694,1т.р./ 27,9%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71406" y="2286103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61" name="TextBox 105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dirty="0">
                  <a:latin typeface="Calibri" pitchFamily="34" charset="0"/>
                </a:rPr>
                <a:t>Культура и кинематография</a:t>
              </a:r>
            </a:p>
          </p:txBody>
        </p:sp>
      </p:grpSp>
      <p:grpSp>
        <p:nvGrpSpPr>
          <p:cNvPr id="11" name="Группа 115"/>
          <p:cNvGrpSpPr>
            <a:grpSpLocks/>
          </p:cNvGrpSpPr>
          <p:nvPr/>
        </p:nvGrpSpPr>
        <p:grpSpPr bwMode="auto">
          <a:xfrm>
            <a:off x="6971639" y="2568605"/>
            <a:ext cx="1839912" cy="1817687"/>
            <a:chOff x="71406" y="1000108"/>
            <a:chExt cx="1785950" cy="1817857"/>
          </a:xfrm>
        </p:grpSpPr>
        <p:sp>
          <p:nvSpPr>
            <p:cNvPr id="117" name="Прямоугольник с двумя скругленными противолежащими углами 116"/>
            <p:cNvSpPr/>
            <p:nvPr/>
          </p:nvSpPr>
          <p:spPr>
            <a:xfrm>
              <a:off x="71406" y="1000108"/>
              <a:ext cx="1785950" cy="1571772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55" name="TextBox 117"/>
            <p:cNvSpPr txBox="1">
              <a:spLocks noChangeArrowheads="1"/>
            </p:cNvSpPr>
            <p:nvPr/>
          </p:nvSpPr>
          <p:spPr bwMode="auto">
            <a:xfrm>
              <a:off x="71406" y="2285992"/>
              <a:ext cx="1785950" cy="27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26 448,5 </a:t>
              </a:r>
              <a:r>
                <a:rPr lang="ru-RU" sz="1200" b="1" dirty="0" err="1">
                  <a:latin typeface="Calibri" pitchFamily="34" charset="0"/>
                </a:rPr>
                <a:t>т.р</a:t>
              </a:r>
              <a:r>
                <a:rPr lang="ru-RU" sz="1200" b="1" dirty="0">
                  <a:latin typeface="Calibri" pitchFamily="34" charset="0"/>
                </a:rPr>
                <a:t>./ 7,6%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121" name="Прямая соединительная линия 120"/>
            <p:cNvCxnSpPr/>
            <p:nvPr/>
          </p:nvCxnSpPr>
          <p:spPr>
            <a:xfrm>
              <a:off x="71406" y="2286103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57" name="TextBox 121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>
                  <a:latin typeface="Calibri" pitchFamily="34" charset="0"/>
                </a:rPr>
                <a:t>Социальная политика</a:t>
              </a:r>
            </a:p>
          </p:txBody>
        </p:sp>
      </p:grpSp>
      <p:grpSp>
        <p:nvGrpSpPr>
          <p:cNvPr id="12" name="Группа 123"/>
          <p:cNvGrpSpPr>
            <a:grpSpLocks/>
          </p:cNvGrpSpPr>
          <p:nvPr/>
        </p:nvGrpSpPr>
        <p:grpSpPr bwMode="auto">
          <a:xfrm>
            <a:off x="609279" y="4543323"/>
            <a:ext cx="1714500" cy="1971675"/>
            <a:chOff x="71406" y="1000108"/>
            <a:chExt cx="1785950" cy="1971746"/>
          </a:xfrm>
        </p:grpSpPr>
        <p:sp>
          <p:nvSpPr>
            <p:cNvPr id="125" name="Прямоугольник с двумя скругленными противолежащими углами 124"/>
            <p:cNvSpPr/>
            <p:nvPr/>
          </p:nvSpPr>
          <p:spPr>
            <a:xfrm>
              <a:off x="71406" y="1000108"/>
              <a:ext cx="1785950" cy="1571682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51" name="TextBox 125"/>
            <p:cNvSpPr txBox="1">
              <a:spLocks noChangeArrowheads="1"/>
            </p:cNvSpPr>
            <p:nvPr/>
          </p:nvSpPr>
          <p:spPr bwMode="auto">
            <a:xfrm>
              <a:off x="71406" y="2285992"/>
              <a:ext cx="1785950" cy="277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9 901,6 </a:t>
              </a:r>
              <a:r>
                <a:rPr lang="ru-RU" sz="1200" b="1" dirty="0" err="1">
                  <a:latin typeface="Calibri" pitchFamily="34" charset="0"/>
                </a:rPr>
                <a:t>т.р</a:t>
              </a:r>
              <a:r>
                <a:rPr lang="ru-RU" sz="1200" b="1" dirty="0">
                  <a:latin typeface="Calibri" pitchFamily="34" charset="0"/>
                </a:rPr>
                <a:t>./ 2,8%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129" name="Прямая соединительная линия 128"/>
            <p:cNvCxnSpPr/>
            <p:nvPr/>
          </p:nvCxnSpPr>
          <p:spPr>
            <a:xfrm>
              <a:off x="71406" y="2286029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53" name="TextBox 129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>
                  <a:latin typeface="Calibri" pitchFamily="34" charset="0"/>
                </a:rPr>
                <a:t>Физическая культура и спорт</a:t>
              </a:r>
            </a:p>
          </p:txBody>
        </p:sp>
      </p:grpSp>
      <p:grpSp>
        <p:nvGrpSpPr>
          <p:cNvPr id="13" name="Группа 139"/>
          <p:cNvGrpSpPr>
            <a:grpSpLocks/>
          </p:cNvGrpSpPr>
          <p:nvPr/>
        </p:nvGrpSpPr>
        <p:grpSpPr bwMode="auto">
          <a:xfrm>
            <a:off x="4849980" y="4525179"/>
            <a:ext cx="1823825" cy="1817713"/>
            <a:chOff x="71406" y="1000108"/>
            <a:chExt cx="1823838" cy="1817879"/>
          </a:xfrm>
        </p:grpSpPr>
        <p:sp>
          <p:nvSpPr>
            <p:cNvPr id="141" name="Прямоугольник с двумя скругленными противолежащими углами 140"/>
            <p:cNvSpPr/>
            <p:nvPr/>
          </p:nvSpPr>
          <p:spPr>
            <a:xfrm>
              <a:off x="71406" y="1000108"/>
              <a:ext cx="1785950" cy="1571769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47" name="TextBox 141"/>
            <p:cNvSpPr txBox="1">
              <a:spLocks noChangeArrowheads="1"/>
            </p:cNvSpPr>
            <p:nvPr/>
          </p:nvSpPr>
          <p:spPr bwMode="auto">
            <a:xfrm>
              <a:off x="109294" y="2286100"/>
              <a:ext cx="17859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10 309,0 </a:t>
              </a:r>
              <a:r>
                <a:rPr lang="ru-RU" sz="1200" b="1" dirty="0" err="1">
                  <a:latin typeface="Calibri" pitchFamily="34" charset="0"/>
                </a:rPr>
                <a:t>т.р</a:t>
              </a:r>
              <a:r>
                <a:rPr lang="ru-RU" sz="1200" b="1" dirty="0">
                  <a:latin typeface="Calibri" pitchFamily="34" charset="0"/>
                </a:rPr>
                <a:t>./ 3 %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145" name="Прямая соединительная линия 144"/>
            <p:cNvCxnSpPr/>
            <p:nvPr/>
          </p:nvCxnSpPr>
          <p:spPr>
            <a:xfrm>
              <a:off x="71406" y="2286100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49" name="TextBox 145"/>
            <p:cNvSpPr txBox="1">
              <a:spLocks noChangeArrowheads="1"/>
            </p:cNvSpPr>
            <p:nvPr/>
          </p:nvSpPr>
          <p:spPr bwMode="auto">
            <a:xfrm>
              <a:off x="71406" y="2571744"/>
              <a:ext cx="1785950" cy="246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dirty="0" smtClean="0">
                  <a:latin typeface="Calibri" pitchFamily="34" charset="0"/>
                </a:rPr>
                <a:t>Межбюджетные трансферты</a:t>
              </a:r>
              <a:endParaRPr lang="ru-RU" sz="1000" dirty="0">
                <a:latin typeface="Calibri" pitchFamily="34" charset="0"/>
              </a:endParaRPr>
            </a:p>
          </p:txBody>
        </p:sp>
      </p:grpSp>
      <p:grpSp>
        <p:nvGrpSpPr>
          <p:cNvPr id="14" name="Группа 147"/>
          <p:cNvGrpSpPr>
            <a:grpSpLocks/>
          </p:cNvGrpSpPr>
          <p:nvPr/>
        </p:nvGrpSpPr>
        <p:grpSpPr bwMode="auto">
          <a:xfrm>
            <a:off x="295481" y="2659838"/>
            <a:ext cx="2214563" cy="1817981"/>
            <a:chOff x="-88196" y="1000108"/>
            <a:chExt cx="2084223" cy="1817836"/>
          </a:xfrm>
        </p:grpSpPr>
        <p:sp>
          <p:nvSpPr>
            <p:cNvPr id="149" name="Прямоугольник с двумя скругленными противолежащими углами 148"/>
            <p:cNvSpPr/>
            <p:nvPr/>
          </p:nvSpPr>
          <p:spPr>
            <a:xfrm>
              <a:off x="71670" y="1000108"/>
              <a:ext cx="1785409" cy="1571500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843" name="TextBox 149"/>
            <p:cNvSpPr txBox="1">
              <a:spLocks noChangeArrowheads="1"/>
            </p:cNvSpPr>
            <p:nvPr/>
          </p:nvSpPr>
          <p:spPr bwMode="auto">
            <a:xfrm>
              <a:off x="71406" y="2285992"/>
              <a:ext cx="1785950" cy="27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34 339,6 </a:t>
              </a:r>
              <a:r>
                <a:rPr lang="ru-RU" sz="1200" b="1" dirty="0" err="1">
                  <a:latin typeface="Calibri" pitchFamily="34" charset="0"/>
                </a:rPr>
                <a:t>т.р</a:t>
              </a:r>
              <a:r>
                <a:rPr lang="ru-RU" sz="1200" b="1" dirty="0">
                  <a:latin typeface="Calibri" pitchFamily="34" charset="0"/>
                </a:rPr>
                <a:t>./9,9 %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153" name="Прямая соединительная линия 152"/>
            <p:cNvCxnSpPr/>
            <p:nvPr/>
          </p:nvCxnSpPr>
          <p:spPr>
            <a:xfrm>
              <a:off x="71670" y="2285880"/>
              <a:ext cx="17854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45" name="TextBox 153"/>
            <p:cNvSpPr txBox="1">
              <a:spLocks noChangeArrowheads="1"/>
            </p:cNvSpPr>
            <p:nvPr/>
          </p:nvSpPr>
          <p:spPr bwMode="auto">
            <a:xfrm>
              <a:off x="-88196" y="2571743"/>
              <a:ext cx="2084223" cy="246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dirty="0">
                  <a:latin typeface="Calibri" pitchFamily="34" charset="0"/>
                </a:rPr>
                <a:t>Охрана окружающей среды</a:t>
              </a:r>
            </a:p>
          </p:txBody>
        </p:sp>
      </p:grpSp>
      <p:sp>
        <p:nvSpPr>
          <p:cNvPr id="34840" name="TextBox 76"/>
          <p:cNvSpPr txBox="1">
            <a:spLocks noChangeArrowheads="1"/>
          </p:cNvSpPr>
          <p:nvPr/>
        </p:nvSpPr>
        <p:spPr bwMode="auto">
          <a:xfrm>
            <a:off x="285750" y="214313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41" name="Рисунок 77" descr="112edd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9496" y="517448"/>
            <a:ext cx="1712119" cy="123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60" y="2686025"/>
            <a:ext cx="1815519" cy="1258465"/>
          </a:xfrm>
          <a:prstGeom prst="rect">
            <a:avLst/>
          </a:prstGeom>
        </p:spPr>
      </p:pic>
      <p:grpSp>
        <p:nvGrpSpPr>
          <p:cNvPr id="71" name="Группа 74"/>
          <p:cNvGrpSpPr>
            <a:grpSpLocks/>
          </p:cNvGrpSpPr>
          <p:nvPr/>
        </p:nvGrpSpPr>
        <p:grpSpPr bwMode="auto">
          <a:xfrm>
            <a:off x="6962359" y="485846"/>
            <a:ext cx="1818483" cy="1946888"/>
            <a:chOff x="16097" y="1000108"/>
            <a:chExt cx="1894267" cy="1946956"/>
          </a:xfrm>
        </p:grpSpPr>
        <p:sp>
          <p:nvSpPr>
            <p:cNvPr id="73" name="Прямоугольник с двумя скругленными противолежащими углами 72"/>
            <p:cNvSpPr/>
            <p:nvPr/>
          </p:nvSpPr>
          <p:spPr>
            <a:xfrm>
              <a:off x="71406" y="1000108"/>
              <a:ext cx="1785950" cy="1571682"/>
            </a:xfrm>
            <a:prstGeom prst="round2Diag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4" name="TextBox 76"/>
            <p:cNvSpPr txBox="1">
              <a:spLocks noChangeArrowheads="1"/>
            </p:cNvSpPr>
            <p:nvPr/>
          </p:nvSpPr>
          <p:spPr bwMode="auto">
            <a:xfrm>
              <a:off x="16539" y="2285921"/>
              <a:ext cx="1893825" cy="277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latin typeface="Calibri" pitchFamily="34" charset="0"/>
                </a:rPr>
                <a:t>12 039,8 </a:t>
              </a:r>
              <a:r>
                <a:rPr lang="ru-RU" sz="1200" b="1" dirty="0" err="1">
                  <a:latin typeface="Calibri" pitchFamily="34" charset="0"/>
                </a:rPr>
                <a:t>тыс.руб</a:t>
              </a:r>
              <a:r>
                <a:rPr lang="ru-RU" sz="1200" b="1" dirty="0">
                  <a:latin typeface="Calibri" pitchFamily="34" charset="0"/>
                </a:rPr>
                <a:t>./ 3,5 %</a:t>
              </a:r>
              <a:endParaRPr lang="ru-RU" sz="1200" dirty="0">
                <a:latin typeface="Calibri" pitchFamily="34" charset="0"/>
              </a:endParaRPr>
            </a:p>
          </p:txBody>
        </p:sp>
        <p:cxnSp>
          <p:nvCxnSpPr>
            <p:cNvPr id="75" name="Прямая соединительная линия 74"/>
            <p:cNvCxnSpPr/>
            <p:nvPr/>
          </p:nvCxnSpPr>
          <p:spPr>
            <a:xfrm>
              <a:off x="71406" y="2286029"/>
              <a:ext cx="17859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80"/>
            <p:cNvSpPr txBox="1">
              <a:spLocks noChangeArrowheads="1"/>
            </p:cNvSpPr>
            <p:nvPr/>
          </p:nvSpPr>
          <p:spPr bwMode="auto">
            <a:xfrm>
              <a:off x="16097" y="2546940"/>
              <a:ext cx="1785950" cy="400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dirty="0">
                  <a:latin typeface="Calibri" pitchFamily="34" charset="0"/>
                </a:rPr>
                <a:t>Жилищно-коммунальное хозяйство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924" y="2643837"/>
            <a:ext cx="1691832" cy="112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517448"/>
            <a:ext cx="1745983" cy="121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455" y="517448"/>
            <a:ext cx="1714499" cy="1231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561" y="494888"/>
            <a:ext cx="1772244" cy="124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67" y="2643837"/>
            <a:ext cx="1753447" cy="121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323" y="4543461"/>
            <a:ext cx="1702781" cy="11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86" y="4581716"/>
            <a:ext cx="1674193" cy="122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9996">
            <a:off x="2951994" y="4562548"/>
            <a:ext cx="865904" cy="79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236" y="2600287"/>
            <a:ext cx="1785935" cy="1233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639" y="2591245"/>
            <a:ext cx="1809203" cy="123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502" y="4581716"/>
            <a:ext cx="1748049" cy="126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008876" y="5798383"/>
            <a:ext cx="1797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+mj-lt"/>
              </a:rPr>
              <a:t>360113,0 тыс. руб.</a:t>
            </a:r>
            <a:endParaRPr lang="ru-RU" sz="1400" b="1" dirty="0">
              <a:latin typeface="+mj-lt"/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981" y="4541872"/>
            <a:ext cx="1780566" cy="130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44793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0334" y="620688"/>
            <a:ext cx="8676456" cy="288032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b="1" dirty="0">
                <a:solidFill>
                  <a:schemeClr val="bg1"/>
                </a:solidFill>
                <a:latin typeface="Georgia" pitchFamily="18" charset="0"/>
              </a:rPr>
              <a:t>тыс. руб.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6381328"/>
            <a:ext cx="5580112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1202" y="6186499"/>
            <a:ext cx="640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7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462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Исполнение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расходов за 2022 год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(ведомственная структура) </a:t>
            </a:r>
            <a:endParaRPr lang="ru-RU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146201685"/>
              </p:ext>
            </p:extLst>
          </p:nvPr>
        </p:nvGraphicFramePr>
        <p:xfrm>
          <a:off x="39626" y="1052736"/>
          <a:ext cx="8924861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3622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07904" y="6525344"/>
            <a:ext cx="543609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" y="56818"/>
            <a:ext cx="9144000" cy="707882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Расходы бюджета на реализацию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национальных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проектов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         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в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2022 году (тыс. руб.)</a:t>
            </a:r>
            <a:endParaRPr lang="ru-RU" sz="16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6305254"/>
            <a:ext cx="504056" cy="369328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9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971619249"/>
              </p:ext>
            </p:extLst>
          </p:nvPr>
        </p:nvGraphicFramePr>
        <p:xfrm>
          <a:off x="-6300" y="688630"/>
          <a:ext cx="903649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0148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D:\Презентация по благоустройству\1564741087_1112.jpg.crdownlo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97820"/>
            <a:ext cx="1819086" cy="182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0384" y="583580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92676" y="6442196"/>
            <a:ext cx="5394680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15516" y="137502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Благоустройство территорий в 2022 году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52615" y="1270782"/>
            <a:ext cx="4111874" cy="82766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2 900,6 тыс. руб. - благоустройство общественных территорий </a:t>
            </a:r>
            <a:endParaRPr lang="ru-RU" sz="1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32223" y="876349"/>
            <a:ext cx="4132266" cy="3895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3 232,3 тыс. руб.  - благоустройство  дворовых территорий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76992" y="872568"/>
            <a:ext cx="1184588" cy="12260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 «Жилье и городская среда»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1084" y="6381328"/>
            <a:ext cx="432048" cy="369332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10</a:t>
            </a: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6717374"/>
              </p:ext>
            </p:extLst>
          </p:nvPr>
        </p:nvGraphicFramePr>
        <p:xfrm>
          <a:off x="215516" y="1032178"/>
          <a:ext cx="3285807" cy="304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862076" y="2350449"/>
            <a:ext cx="4116375" cy="484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defRPr/>
            </a:pPr>
            <a:r>
              <a:rPr lang="ru-RU" sz="120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755,1 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 - благоустройство  дворовых территорий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862076" y="2835376"/>
            <a:ext cx="4116375" cy="53502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16,2 тыс. руб. - благоустройство общественных территорий</a:t>
            </a: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1751764"/>
              </p:ext>
            </p:extLst>
          </p:nvPr>
        </p:nvGraphicFramePr>
        <p:xfrm>
          <a:off x="323528" y="3933056"/>
          <a:ext cx="3461476" cy="2618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676992" y="2350599"/>
            <a:ext cx="1184589" cy="1012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дополнительные 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2452881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283608"/>
              </p:ext>
            </p:extLst>
          </p:nvPr>
        </p:nvGraphicFramePr>
        <p:xfrm>
          <a:off x="179512" y="1241376"/>
          <a:ext cx="878497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23528" y="0"/>
            <a:ext cx="8640960" cy="369328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Расходы бюджета на социальную политику за 2022 г. 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1295615"/>
            <a:ext cx="4091226" cy="11972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3 888,3 тыс. руб.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З/плата приемным родителям</a:t>
            </a:r>
            <a:endParaRPr lang="ru-RU" sz="18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8760" y="5015569"/>
            <a:ext cx="2458061" cy="15084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201,0</a:t>
            </a:r>
            <a:r>
              <a:rPr lang="en-US" sz="1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тыс. руб.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мер социальной поддержки и иных социальных выплат гражданам (доплата за рождение 3 ребенка, доплата студентам медикам)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3356992"/>
            <a:ext cx="2445122" cy="14588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1 255,8 </a:t>
            </a:r>
            <a:r>
              <a:rPr lang="ru-RU" sz="1800" b="1" u="sng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приобретение жилья для отдельных категорий граждан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908720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1295617"/>
            <a:ext cx="4032448" cy="17013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5 708,2 тыс. руб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МП «Обеспечение жильем молодых семей на период до 2025 года»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11 953,5 тыс. руб.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субвенции на приобретение жилья детям сиротам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539060" y="2834253"/>
            <a:ext cx="2412198" cy="1517096"/>
          </a:xfrm>
          <a:prstGeom prst="rect">
            <a:avLst/>
          </a:prstGeom>
          <a:gradFill>
            <a:gsLst>
              <a:gs pos="0">
                <a:srgbClr val="CCFFFF"/>
              </a:gs>
              <a:gs pos="34000">
                <a:srgbClr val="CCFFFF"/>
              </a:gs>
              <a:gs pos="100000">
                <a:srgbClr val="66CCFF"/>
              </a:gs>
            </a:gsLst>
            <a:path path="circle">
              <a:fillToRect l="50000" t="155000" r="50000" b="-55000"/>
            </a:path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40,0 тыс. руб.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Поддержка социально ориентированных некоммерческих организаций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52290" y="4747813"/>
            <a:ext cx="2412198" cy="177622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3 401,7 тыс. руб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КСМиД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субвенции на передачу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госполномочий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по обеспечению жильем отдельных категорий граждан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Мероприятия МП "Улучшение условий и охраны труда…</a:t>
            </a:r>
          </a:p>
        </p:txBody>
      </p:sp>
      <p:pic>
        <p:nvPicPr>
          <p:cNvPr id="11" name="Picture 2" descr="https://krsevkur.ru/attachments/6fc55cc733ba7a1362cffc2b7ccbab8adc60998d/store/crop/85/0/514/290/800/0/0/0/db3b6a0a6d23cde1d22ddc2cca6d5503888093a3404b72aa78d6ce5fb474/db3b6a0a6d23cde1d22ddc2cca6d5503888093a3404b72aa78d6ce5fb474.jpe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082" y="3533994"/>
            <a:ext cx="3231331" cy="205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07505" y="6314322"/>
            <a:ext cx="432048" cy="369332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10026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241376"/>
          <a:ext cx="878497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23528" y="0"/>
            <a:ext cx="8640960" cy="64632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Расходы бюджета на культуру за 2022 г. 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1295615"/>
            <a:ext cx="4091226" cy="119727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книжного фонда библиотек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120,6  тыс. 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8760" y="4725145"/>
            <a:ext cx="3009363" cy="17988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муниципальное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(МБУ «РДК», МБУ «ИКМ»)</a:t>
            </a:r>
          </a:p>
          <a:p>
            <a:pPr algn="ctr"/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37 313,9 тыс. руб.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иные цели       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4 051,7  тыс. 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2961400"/>
            <a:ext cx="2445122" cy="138994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денежное поощрение лучшим учреждениям культуры и их работникам на общую сумму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154,9 тыс. </a:t>
            </a:r>
            <a:r>
              <a:rPr lang="ru-RU" sz="1800" b="1" u="sng" dirty="0" err="1">
                <a:latin typeface="Times New Roman" pitchFamily="18" charset="0"/>
                <a:cs typeface="Times New Roman" pitchFamily="18" charset="0"/>
              </a:rPr>
              <a:t>руб</a:t>
            </a:r>
            <a:endParaRPr lang="ru-RU" sz="1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908720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1295617"/>
            <a:ext cx="4032448" cy="11278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Заработная плата работников без учета внешних совместителей составила   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37 231 руб.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(рост 12% к 2021г.)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96136" y="2834253"/>
            <a:ext cx="3155122" cy="2181316"/>
          </a:xfrm>
          <a:prstGeom prst="rect">
            <a:avLst/>
          </a:prstGeom>
          <a:gradFill>
            <a:gsLst>
              <a:gs pos="0">
                <a:srgbClr val="CCFFFF"/>
              </a:gs>
              <a:gs pos="34000">
                <a:srgbClr val="CCFFFF"/>
              </a:gs>
              <a:gs pos="100000">
                <a:srgbClr val="66CCFF"/>
              </a:gs>
            </a:gsLst>
            <a:path path="circle">
              <a:fillToRect l="50000" t="155000" r="50000" b="-55000"/>
            </a:path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капитальный ремонт СДК пос. Авангард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34 487,2 тыс. руб.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разработка ПСД на капремонт РДК на 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965,0 тыс. руб.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доп. работы по ремонту СДК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 3 974,7 тыс.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5157191"/>
            <a:ext cx="4320480" cy="15084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содержание МКУ «Управление культуры»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b="1" u="sng" dirty="0">
                <a:latin typeface="Times New Roman" pitchFamily="18" charset="0"/>
                <a:cs typeface="Times New Roman" pitchFamily="18" charset="0"/>
              </a:rPr>
              <a:t>1 151,9 тыс. руб.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расходы на обеспечение деятельности учреждения хозяйственного обеспечения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u="sng" dirty="0">
                <a:latin typeface="Times New Roman" pitchFamily="18" charset="0"/>
                <a:cs typeface="Times New Roman" pitchFamily="18" charset="0"/>
              </a:rPr>
              <a:t>14 474,2 тыс. руб.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7505" y="6314322"/>
            <a:ext cx="432048" cy="369332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14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973" y="2639133"/>
            <a:ext cx="2736433" cy="210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sun9-43.userapi.com/impg/zj5MrwNXXm17i4un2qjMdvjzxPXvkc9qd-egKw/lcLPsYB8EJA.jpg?size=2560x1707&amp;quality=95&amp;sign=da77500612aaa2670784214243d3e963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14" y="2639133"/>
            <a:ext cx="2974231" cy="208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45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5199730"/>
              </p:ext>
            </p:extLst>
          </p:nvPr>
        </p:nvGraphicFramePr>
        <p:xfrm>
          <a:off x="179512" y="1241376"/>
          <a:ext cx="878497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23528" y="0"/>
            <a:ext cx="8640960" cy="64632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Расходы бюджета на капитальный, текущий ремонт, приобретение оборудования в 2022 г. по объектам образования 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6733" y="3140968"/>
            <a:ext cx="2779195" cy="3062363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зданий и оборудования – 9 712,6 тыс. руб.</a:t>
            </a:r>
          </a:p>
          <a:p>
            <a:pPr algn="ctr"/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>
              <a:buFontTx/>
              <a:buChar char="-"/>
            </a:pPr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образования: </a:t>
            </a:r>
          </a:p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2 351,2 тыс. руб. - 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ЦОС ГБОУ СОШ с.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Патровка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5 047,2 тыс. руб. 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ремонт ГБОУ СОШ с. С-Ивановка; </a:t>
            </a:r>
          </a:p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668,5 тыс. руб. 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мероприятия по проведению ремонта здания и благоустройству прилегающей территории ГБОУ ООШ пос.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Ильичевский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1 645,7 тыс. руб. 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ремонт Д/с «Буратино»</a:t>
            </a:r>
          </a:p>
          <a:p>
            <a:pPr algn="ctr"/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6318" y="1299790"/>
            <a:ext cx="2779195" cy="15531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зданий 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31 750,4</a:t>
            </a:r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 </a:t>
            </a:r>
          </a:p>
          <a:p>
            <a:pPr algn="ctr"/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 ГБОУ СОШ с. С-Ивановка;</a:t>
            </a: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здания и благоустройство прилегающей территории ГБОУ ООШ пос.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Ильичевский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endPara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908720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63888" y="1299792"/>
            <a:ext cx="2938317" cy="19851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нарушений по образовательным учреждениям– 910,0 тыс. руб.</a:t>
            </a:r>
          </a:p>
          <a:p>
            <a:pPr algn="ctr"/>
            <a:endParaRPr lang="ru-RU" sz="13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Таблички обозначения категории помещений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Доводчики дверей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системы пожаротушения ГБОУ СОШ с. Алексеевка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Люк металлический и т.д.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10580" y="1299693"/>
            <a:ext cx="2412198" cy="14092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оборудования и мебели – 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343,3 </a:t>
            </a:r>
            <a:r>
              <a:rPr lang="ru-RU" sz="1200" b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(мебель в ЦОС ГБОУ СОШ с. </a:t>
            </a:r>
            <a:r>
              <a:rPr lang="ru-RU" sz="12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Патровка</a:t>
            </a:r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sz="1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ГБОУ СОШ с. С-Ивановка )</a:t>
            </a:r>
            <a:r>
              <a:rPr lang="ru-RU" sz="1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>
              <a:buFontTx/>
              <a:buChar char="-"/>
            </a:pPr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896" y="3495883"/>
            <a:ext cx="2620016" cy="2707448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Всего: </a:t>
            </a:r>
          </a:p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49 716,2 тыс. руб. </a:t>
            </a:r>
          </a:p>
          <a:p>
            <a:pPr algn="ctr"/>
            <a:endParaRPr lang="ru-RU" sz="1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вышестоящих бюджетов –                    34 926,5</a:t>
            </a:r>
            <a:r>
              <a:rPr 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руб.,</a:t>
            </a:r>
          </a:p>
          <a:p>
            <a:pPr algn="ctr"/>
            <a:endParaRPr lang="ru-RU" sz="18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района </a:t>
            </a:r>
            <a:r>
              <a:rPr lang="ru-RU" sz="1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       14 789,7 тыс. руб.</a:t>
            </a:r>
            <a:r>
              <a:rPr lang="ru-RU" sz="18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12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5" y="6314322"/>
            <a:ext cx="432048" cy="369332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15</a:t>
            </a:r>
          </a:p>
        </p:txBody>
      </p:sp>
      <p:pic>
        <p:nvPicPr>
          <p:cNvPr id="5122" name="Picture 2" descr="https://sun9-39.userapi.com/impg/Wdj80G-d5GxhYYGCTEh-dI3wlyyc6rqSPHkliw/Y_nIxMsxVQI.jpg?size=2000x1500&amp;quality=95&amp;sign=822572a6f3858ebc6ff0294fa7c66faa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137" y="4282943"/>
            <a:ext cx="2546351" cy="190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373" y="2852935"/>
            <a:ext cx="2316580" cy="126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721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5" y="548680"/>
            <a:ext cx="867645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764704"/>
            <a:ext cx="7668344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980728"/>
            <a:ext cx="651621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3529" y="2642136"/>
            <a:ext cx="8470201" cy="1938992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ru-RU" sz="4000" b="1" dirty="0">
                <a:solidFill>
                  <a:srgbClr val="376092"/>
                </a:solidFill>
                <a:latin typeface="Georgia" panose="02040502050405020303" pitchFamily="18" charset="0"/>
              </a:rPr>
              <a:t>БЛАГОДАРЮ </a:t>
            </a:r>
          </a:p>
          <a:p>
            <a:pPr algn="ctr"/>
            <a:r>
              <a:rPr lang="ru-RU" sz="4000" b="1" dirty="0">
                <a:solidFill>
                  <a:srgbClr val="376092"/>
                </a:solidFill>
                <a:latin typeface="Georgia" panose="02040502050405020303" pitchFamily="18" charset="0"/>
              </a:rPr>
              <a:t>ЗА</a:t>
            </a:r>
          </a:p>
          <a:p>
            <a:pPr algn="ctr"/>
            <a:r>
              <a:rPr lang="ru-RU" sz="4000" b="1" dirty="0">
                <a:solidFill>
                  <a:srgbClr val="376092"/>
                </a:solidFill>
                <a:latin typeface="Georgia" panose="02040502050405020303" pitchFamily="18" charset="0"/>
              </a:rPr>
              <a:t>ВНИМАНИЕ!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27784" y="6093296"/>
            <a:ext cx="6516216" cy="216024"/>
          </a:xfrm>
          <a:prstGeom prst="rect">
            <a:avLst/>
          </a:prstGeom>
          <a:gradFill flip="none" rotWithShape="1">
            <a:gsLst>
              <a:gs pos="0">
                <a:srgbClr val="0062C4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02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11192</TotalTime>
  <Words>1469</Words>
  <Application>Microsoft Office PowerPoint</Application>
  <PresentationFormat>Экран (4:3)</PresentationFormat>
  <Paragraphs>379</Paragraphs>
  <Slides>16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Тема Office</vt:lpstr>
      <vt:lpstr>Рисунок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ПЕТРО</dc:creator>
  <cp:lastModifiedBy>Пользователь</cp:lastModifiedBy>
  <cp:revision>1325</cp:revision>
  <cp:lastPrinted>2023-05-30T04:10:29Z</cp:lastPrinted>
  <dcterms:created xsi:type="dcterms:W3CDTF">2017-06-15T13:15:30Z</dcterms:created>
  <dcterms:modified xsi:type="dcterms:W3CDTF">2023-05-30T11:27:38Z</dcterms:modified>
</cp:coreProperties>
</file>