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1"/>
  </p:sldMasterIdLst>
  <p:notesMasterIdLst>
    <p:notesMasterId r:id="rId13"/>
  </p:notesMasterIdLst>
  <p:sldIdLst>
    <p:sldId id="327" r:id="rId2"/>
    <p:sldId id="318" r:id="rId3"/>
    <p:sldId id="292" r:id="rId4"/>
    <p:sldId id="307" r:id="rId5"/>
    <p:sldId id="308" r:id="rId6"/>
    <p:sldId id="309" r:id="rId7"/>
    <p:sldId id="311" r:id="rId8"/>
    <p:sldId id="325" r:id="rId9"/>
    <p:sldId id="312" r:id="rId10"/>
    <p:sldId id="322" r:id="rId11"/>
    <p:sldId id="319" r:id="rId12"/>
  </p:sldIdLst>
  <p:sldSz cx="9144000" cy="5143500" type="screen16x9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itchFamily="34" charset="0"/>
        <a:ea typeface="Calibri" pitchFamily="34" charset="0"/>
        <a:cs typeface="Calibri" pitchFamily="34" charset="0"/>
        <a:sym typeface="Calibri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CCFF"/>
    <a:srgbClr val="0099FF"/>
    <a:srgbClr val="000E2A"/>
    <a:srgbClr val="00133A"/>
    <a:srgbClr val="FF9900"/>
    <a:srgbClr val="FFCC66"/>
    <a:srgbClr val="FFFFCC"/>
    <a:srgbClr val="FFFFFF"/>
    <a:srgbClr val="CE4F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60" autoAdjust="0"/>
    <p:restoredTop sz="94660"/>
  </p:normalViewPr>
  <p:slideViewPr>
    <p:cSldViewPr>
      <p:cViewPr varScale="1">
        <p:scale>
          <a:sx n="148" d="100"/>
          <a:sy n="148" d="100"/>
        </p:scale>
        <p:origin x="-78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06357" y="4715154"/>
            <a:ext cx="4984962" cy="44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ru-RU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ru-RU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ru-RU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ru-RU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77922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62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16356-890C-4883-A055-FCB4F0D51E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FE20D-7CDE-454A-AF76-6EF92EAF7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06D7E-FDA4-4226-808C-86C6D4BE44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943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9433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F269F-6E0E-4318-8023-111577DDF7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58733-6A96-421E-BC38-78CA89E384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A835A-1646-4DB6-B8B5-D0CDC18D3A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435ED-01D9-440E-9DA8-1B6F95150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D9BA2B-A43B-4120-A069-81209FB7A9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Calibri" panose="020F050202020403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49801-2B63-44CF-80FE-303A3C894D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203FA-276E-43EC-93A6-295E70BA0D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263"/>
            <a:ext cx="2057400" cy="507523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263"/>
            <a:ext cx="6019800" cy="50752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BF9FD-EE46-4920-91E0-2325ED6A6F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457200" y="68263"/>
            <a:ext cx="8229600" cy="1131887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>
                <a:sym typeface="Calibri" pitchFamily="34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9433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>
                <a:sym typeface="Calibri" pitchFamily="34" charset="0"/>
              </a:rPr>
              <a:t>Click to edit Master text styles</a:t>
            </a:r>
          </a:p>
          <a:p>
            <a:pPr lvl="1"/>
            <a:r>
              <a:rPr lang="ru-RU" altLang="ru-RU">
                <a:sym typeface="Calibri" pitchFamily="34" charset="0"/>
              </a:rPr>
              <a:t>Second level</a:t>
            </a:r>
          </a:p>
          <a:p>
            <a:pPr lvl="2"/>
            <a:r>
              <a:rPr lang="ru-RU" altLang="ru-RU">
                <a:sym typeface="Calibri" pitchFamily="34" charset="0"/>
              </a:rPr>
              <a:t>Third level</a:t>
            </a:r>
          </a:p>
          <a:p>
            <a:pPr lvl="3"/>
            <a:r>
              <a:rPr lang="ru-RU" altLang="ru-RU">
                <a:sym typeface="Calibri" pitchFamily="34" charset="0"/>
              </a:rPr>
              <a:t>Fourth level</a:t>
            </a:r>
          </a:p>
          <a:p>
            <a:pPr lvl="4"/>
            <a:r>
              <a:rPr lang="ru-RU" altLang="ru-RU">
                <a:sym typeface="Calibri" pitchFamily="34" charset="0"/>
              </a:rPr>
              <a:t>Fifth level</a:t>
            </a:r>
          </a:p>
        </p:txBody>
      </p:sp>
      <p:sp>
        <p:nvSpPr>
          <p:cNvPr id="2" name="Rectangle 3"/>
          <p:cNvSpPr>
            <a:spLocks noGrp="1"/>
          </p:cNvSpPr>
          <p:nvPr>
            <p:ph type="sldNum" sz="quarter" idx="2"/>
          </p:nvPr>
        </p:nvSpPr>
        <p:spPr bwMode="auto">
          <a:xfrm>
            <a:off x="8421688" y="4768850"/>
            <a:ext cx="265112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45720" tIns="45720" rIns="45720" bIns="45720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88888"/>
                </a:solidFill>
                <a:ea typeface="+mn-ea"/>
              </a:defRPr>
            </a:lvl1pPr>
          </a:lstStyle>
          <a:p>
            <a:pPr>
              <a:defRPr/>
            </a:pPr>
            <a:fld id="{5D71D279-42AB-4246-870D-8FFA73097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000000"/>
          </a:solidFill>
          <a:latin typeface="+mj-lt"/>
          <a:ea typeface="+mj-ea"/>
          <a:cs typeface="+mj-cs"/>
          <a:sym typeface="Calibri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itchFamily="34" charset="0"/>
        </a:defRPr>
      </a:lvl5pPr>
      <a:lvl6pPr marL="457200" algn="ctr" rtl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6pPr>
      <a:lvl7pPr marL="914400" algn="ctr" rtl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7pPr>
      <a:lvl8pPr marL="1371600" algn="ctr" rtl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8pPr>
      <a:lvl9pPr marL="1828800" algn="ctr" rtl="0" fontAlgn="base" hangingPunct="0"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  <a:sym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»"/>
        <a:defRPr sz="3200" kern="12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1pPr>
      <a:lvl2pPr marL="1035050" indent="-57785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sz="3200" kern="12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2pPr>
      <a:lvl3pPr marL="1455738" indent="-541338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3pPr>
      <a:lvl4pPr marL="2019300" indent="-64770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–"/>
        <a:defRPr sz="3200" kern="12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4pPr>
      <a:lvl5pPr marL="2476500" indent="-647700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»"/>
        <a:defRPr sz="3200" kern="1200"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0310" y="1"/>
            <a:ext cx="9201526" cy="517795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099780" y="1347614"/>
            <a:ext cx="69567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«Методические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</a:t>
            </a:r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«Интернет» </a:t>
            </a:r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противоправной информации»</a:t>
            </a:r>
          </a:p>
        </p:txBody>
      </p:sp>
    </p:spTree>
    <p:extLst>
      <p:ext uri="{BB962C8B-B14F-4D97-AF65-F5344CB8AC3E}">
        <p14:creationId xmlns:p14="http://schemas.microsoft.com/office/powerpoint/2010/main" val="1613141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56" y="-20538"/>
            <a:ext cx="9135044" cy="514053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0964" y="369517"/>
            <a:ext cx="9099548" cy="372409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Федеральный закон от </a:t>
            </a:r>
            <a:r>
              <a:rPr lang="ru-RU" b="1" dirty="0" smtClean="0">
                <a:solidFill>
                  <a:srgbClr val="0070C0"/>
                </a:solidFill>
              </a:rPr>
              <a:t>27.07.2006 </a:t>
            </a:r>
            <a:r>
              <a:rPr lang="ru-RU" b="1" dirty="0">
                <a:solidFill>
                  <a:srgbClr val="0070C0"/>
                </a:solidFill>
              </a:rPr>
              <a:t>N </a:t>
            </a:r>
            <a:r>
              <a:rPr lang="ru-RU" b="1" dirty="0" smtClean="0">
                <a:solidFill>
                  <a:srgbClr val="0070C0"/>
                </a:solidFill>
              </a:rPr>
              <a:t>149-ФЗ  «Об информации, информационных технологиях и о защите информации»</a:t>
            </a:r>
          </a:p>
          <a:p>
            <a:pPr algn="ctr"/>
            <a:endParaRPr lang="ru-RU" b="1" dirty="0" smtClean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+mn-lt"/>
              </a:rPr>
              <a:t>Единая </a:t>
            </a:r>
            <a:r>
              <a:rPr lang="ru-RU" b="1" dirty="0">
                <a:solidFill>
                  <a:srgbClr val="000099"/>
                </a:solidFill>
                <a:latin typeface="+mn-lt"/>
              </a:rPr>
              <a:t>автоматизированная информационная система «Единый реестр доменных имен, указателей страниц сайтов в сети «Интернет» и сетевых адресов, позволяющих идентифицировать сайты в сети «Интернет», содержащие информацию, распространение которой в Российской Федерации запрещено</a:t>
            </a:r>
            <a:r>
              <a:rPr lang="ru-RU" b="1" dirty="0" smtClean="0">
                <a:solidFill>
                  <a:srgbClr val="000099"/>
                </a:solidFill>
                <a:latin typeface="+mn-lt"/>
              </a:rPr>
              <a:t>» (ЕАИС).</a:t>
            </a:r>
          </a:p>
          <a:p>
            <a:pPr algn="ctr"/>
            <a:endParaRPr lang="ru-RU" b="1" dirty="0">
              <a:solidFill>
                <a:srgbClr val="000099"/>
              </a:solidFill>
              <a:latin typeface="+mn-lt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+mn-lt"/>
              </a:rPr>
              <a:t>Создание, формирование и ведением </a:t>
            </a:r>
            <a:r>
              <a:rPr lang="ru-RU" b="1" dirty="0">
                <a:solidFill>
                  <a:srgbClr val="000099"/>
                </a:solidFill>
                <a:latin typeface="+mn-lt"/>
              </a:rPr>
              <a:t>ЕАИС </a:t>
            </a:r>
            <a:r>
              <a:rPr lang="ru-RU" b="1" dirty="0" smtClean="0">
                <a:solidFill>
                  <a:srgbClr val="000099"/>
                </a:solidFill>
                <a:latin typeface="+mn-lt"/>
              </a:rPr>
              <a:t>осуществляет </a:t>
            </a:r>
            <a:r>
              <a:rPr lang="ru-RU" b="1" dirty="0" err="1" smtClean="0">
                <a:solidFill>
                  <a:srgbClr val="000099"/>
                </a:solidFill>
                <a:latin typeface="+mn-lt"/>
              </a:rPr>
              <a:t>Роскомнадзор</a:t>
            </a:r>
            <a:r>
              <a:rPr lang="ru-RU" b="1" dirty="0" smtClean="0">
                <a:solidFill>
                  <a:srgbClr val="000099"/>
                </a:solidFill>
                <a:latin typeface="+mn-lt"/>
              </a:rPr>
              <a:t>.</a:t>
            </a:r>
          </a:p>
          <a:p>
            <a:pPr algn="ctr"/>
            <a:endParaRPr lang="ru-RU" b="1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+mn-lt"/>
              </a:rPr>
              <a:t>ОСНОВАНИЯМИ для включения в ЕАИС являются решения уполномоченных органов</a:t>
            </a:r>
            <a:endParaRPr lang="ru-RU" sz="2800" b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833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35044" cy="516403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6" name="Скругленный прямоугольник 5"/>
          <p:cNvSpPr/>
          <p:nvPr/>
        </p:nvSpPr>
        <p:spPr bwMode="auto">
          <a:xfrm>
            <a:off x="1475656" y="273437"/>
            <a:ext cx="6552728" cy="510778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Запрещенная информация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36557" y="521274"/>
            <a:ext cx="8661929" cy="4097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180975" lvl="0" indent="-180975" algn="just">
              <a:spcBef>
                <a:spcPct val="20000"/>
              </a:spcBef>
              <a:tabLst>
                <a:tab pos="180975" algn="l"/>
              </a:tabLst>
              <a:defRPr/>
            </a:pPr>
            <a:endParaRPr lang="ru-RU" sz="5600" b="1" dirty="0">
              <a:solidFill>
                <a:srgbClr val="00AEEF"/>
              </a:solidFill>
              <a:latin typeface="+mn-lt"/>
              <a:cs typeface="Times New Roman" panose="02020603050405020304" pitchFamily="18" charset="0"/>
            </a:endParaRPr>
          </a:p>
          <a:p>
            <a:pPr marL="180975" indent="-180975" algn="just">
              <a:spcBef>
                <a:spcPct val="20000"/>
              </a:spcBef>
              <a:tabLst>
                <a:tab pos="180975" algn="l"/>
              </a:tabLst>
              <a:defRPr/>
            </a:pPr>
            <a:endParaRPr lang="ru-RU" sz="56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180975" indent="-180975" algn="just">
              <a:spcBef>
                <a:spcPct val="20000"/>
              </a:spcBef>
              <a:tabLst>
                <a:tab pos="180975" algn="l"/>
              </a:tabLst>
              <a:defRPr/>
            </a:pPr>
            <a:r>
              <a:rPr lang="ru-RU" sz="5600" b="1" dirty="0">
                <a:solidFill>
                  <a:srgbClr val="002060"/>
                </a:solidFill>
                <a:cs typeface="Times New Roman" panose="02020603050405020304" pitchFamily="18" charset="0"/>
              </a:rPr>
              <a:t>— материалы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характера;</a:t>
            </a:r>
            <a:endParaRPr lang="ru-RU" sz="56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  <a:tabLst>
                <a:tab pos="180975" algn="l"/>
              </a:tabLst>
              <a:defRPr/>
            </a:pP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—</a:t>
            </a:r>
            <a:r>
              <a:rPr lang="ru-RU" sz="5600" b="1" dirty="0">
                <a:solidFill>
                  <a:srgbClr val="00AEE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информация о способах, методах разработки, изготовления и использования наркотических средств, психотропных веществ и их прекурсоров, новых потенциально опасных психоактивных веществ, местах их приобретения, способах и местах культивирования наркосодержащих растений</a:t>
            </a:r>
            <a:r>
              <a:rPr kumimoji="0" lang="ru-RU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;</a:t>
            </a:r>
          </a:p>
          <a:p>
            <a:pPr marL="180975" lvl="0" indent="-180975" algn="just">
              <a:spcBef>
                <a:spcPct val="20000"/>
              </a:spcBef>
            </a:pP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— информация</a:t>
            </a:r>
            <a:r>
              <a:rPr kumimoji="0" lang="ru-RU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 о способах совершения самоубийства, а также призывов к совершению самоубийства;</a:t>
            </a:r>
          </a:p>
          <a:p>
            <a:pPr marL="180975" lvl="0" indent="-180975" algn="just">
              <a:spcBef>
                <a:spcPct val="20000"/>
              </a:spcBef>
            </a:pPr>
            <a:r>
              <a:rPr lang="ru-RU" sz="5600" b="1" dirty="0">
                <a:solidFill>
                  <a:srgbClr val="002060"/>
                </a:solidFill>
                <a:cs typeface="Times New Roman" panose="02020603050405020304" pitchFamily="18" charset="0"/>
              </a:rPr>
              <a:t>—</a:t>
            </a: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информация о несовершеннолетнем, пострадавшем в результате противоправных действий (бездействия), распространение которой запрещено федеральными законами;</a:t>
            </a:r>
            <a:endParaRPr kumimoji="0" lang="ru-RU" sz="5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268288" lvl="0" indent="-268288" algn="just">
              <a:spcBef>
                <a:spcPct val="20000"/>
              </a:spcBef>
            </a:pP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— информация, касающаяся </a:t>
            </a:r>
            <a:r>
              <a:rPr kumimoji="0" lang="ru-RU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деятельности по организации и проведению азартных игр и лотерей с использованием сети «Интернет» и иных средств связи;</a:t>
            </a:r>
          </a:p>
          <a:p>
            <a:pPr marL="180975" lvl="0" indent="-180975" algn="just">
              <a:spcBef>
                <a:spcPct val="20000"/>
              </a:spcBef>
            </a:pPr>
            <a:r>
              <a:rPr lang="ru-RU" sz="5600" b="1" dirty="0">
                <a:solidFill>
                  <a:srgbClr val="002060"/>
                </a:solidFill>
                <a:cs typeface="Times New Roman" panose="02020603050405020304" pitchFamily="18" charset="0"/>
              </a:rPr>
              <a:t>— информация о фактах розничной продажи дистанционным способом алкогольной продукции;</a:t>
            </a:r>
          </a:p>
          <a:p>
            <a:pPr marL="180975" lvl="0" indent="-180975" algn="just">
              <a:spcBef>
                <a:spcPct val="20000"/>
              </a:spcBef>
            </a:pPr>
            <a:r>
              <a:rPr lang="ru-RU" sz="5600" b="1" dirty="0">
                <a:solidFill>
                  <a:srgbClr val="002060"/>
                </a:solidFill>
                <a:cs typeface="Times New Roman" panose="02020603050405020304" pitchFamily="18" charset="0"/>
              </a:rPr>
              <a:t>— </a:t>
            </a: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информация, направленная на склонение или иное вовлечение несовершеннолетних в совершение противоправных действий, представляющих угрозу для их жизни и (или) здоровья либо для жизни и (или) здоровья иных лиц;</a:t>
            </a:r>
          </a:p>
          <a:p>
            <a:pPr marL="180975" indent="-180975" algn="just">
              <a:spcBef>
                <a:spcPct val="20000"/>
              </a:spcBef>
            </a:pPr>
            <a:r>
              <a:rPr lang="ru-RU" sz="5600" b="1" dirty="0">
                <a:solidFill>
                  <a:srgbClr val="002060"/>
                </a:solidFill>
                <a:cs typeface="Times New Roman" panose="02020603050405020304" pitchFamily="18" charset="0"/>
              </a:rPr>
              <a:t>— информация, содержащая предложение о розничной торговле лекарственными препаратами;</a:t>
            </a:r>
            <a:endParaRPr lang="ru-RU" sz="5600" b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— </a:t>
            </a:r>
            <a:r>
              <a:rPr lang="ru-RU" sz="5600" b="1" dirty="0">
                <a:solidFill>
                  <a:srgbClr val="002060"/>
                </a:solidFill>
                <a:cs typeface="Times New Roman" panose="02020603050405020304" pitchFamily="18" charset="0"/>
              </a:rPr>
              <a:t>информация</a:t>
            </a:r>
            <a:r>
              <a:rPr kumimoji="0" lang="ru-RU" sz="5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cs typeface="Times New Roman" panose="02020603050405020304" pitchFamily="18" charset="0"/>
              </a:rPr>
              <a:t>, распространяемая посредством сети «Интернет», решение о запрете к распространению которой на территории Российской Федерации принято судом</a:t>
            </a:r>
            <a:r>
              <a:rPr lang="ru-RU" sz="56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.</a:t>
            </a:r>
            <a:endParaRPr kumimoji="0" lang="ru-RU" sz="56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endParaRPr kumimoji="0" lang="ru-RU" sz="56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+mn-lt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963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7317" y="-22283"/>
            <a:ext cx="9135044" cy="514053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 bwMode="auto">
          <a:xfrm>
            <a:off x="1331640" y="174506"/>
            <a:ext cx="6336704" cy="510778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Порядок внесения информации в ЕАИС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1259632" y="1247965"/>
            <a:ext cx="3096344" cy="2826306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Внешняя</a:t>
            </a:r>
            <a:r>
              <a:rPr kumimoji="0" lang="ru-RU" sz="3600" b="0" i="1" u="none" strike="noStrike" cap="none" normalizeH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форма на сайте РКН </a:t>
            </a:r>
            <a:r>
              <a:rPr kumimoji="0" lang="ru-RU" sz="1600" b="0" i="1" u="none" strike="noStrike" cap="none" normalizeH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</a:t>
            </a:r>
            <a:r>
              <a:rPr kumimoji="0" lang="en-US" sz="1600" b="0" i="1" u="none" strike="noStrike" cap="none" normalizeH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www.eais.rkn.gov.ru</a:t>
            </a:r>
            <a:r>
              <a:rPr kumimoji="0" lang="ru-RU" sz="1600" b="0" i="1" u="none" strike="noStrike" cap="none" normalizeH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)</a:t>
            </a:r>
          </a:p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860032" y="1328850"/>
            <a:ext cx="3456384" cy="3371136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Непосредственное внесение информации в реестр оператором</a:t>
            </a:r>
            <a:r>
              <a:rPr kumimoji="0" lang="ru-RU" sz="2400" b="0" i="1" u="none" strike="noStrike" cap="none" normalizeH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ЕАИС </a:t>
            </a:r>
            <a:r>
              <a:rPr kumimoji="0" lang="ru-RU" sz="2400" b="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(решения судов, акты ФОИВ, подтверждения прокуратуры о веб-зеркалах)</a:t>
            </a:r>
          </a:p>
        </p:txBody>
      </p:sp>
      <p:sp>
        <p:nvSpPr>
          <p:cNvPr id="8" name="Стрелка вниз 7"/>
          <p:cNvSpPr/>
          <p:nvPr/>
        </p:nvSpPr>
        <p:spPr bwMode="auto">
          <a:xfrm>
            <a:off x="2339752" y="771550"/>
            <a:ext cx="792088" cy="720080"/>
          </a:xfrm>
          <a:prstGeom prst="downArrow">
            <a:avLst/>
          </a:prstGeom>
          <a:solidFill>
            <a:srgbClr val="FFFFFF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Стрелка вниз 8"/>
          <p:cNvSpPr/>
          <p:nvPr/>
        </p:nvSpPr>
        <p:spPr bwMode="auto">
          <a:xfrm>
            <a:off x="6012160" y="769640"/>
            <a:ext cx="792088" cy="720080"/>
          </a:xfrm>
          <a:prstGeom prst="downArrow">
            <a:avLst/>
          </a:prstGeom>
          <a:solidFill>
            <a:srgbClr val="FFFFFF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38100" dist="23000" dir="5400000" algn="ctr" rotWithShape="0">
              <a:srgbClr val="000000">
                <a:alpha val="34999"/>
              </a:srgbClr>
            </a:outerShdw>
          </a:effectLst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7317" y="-22283"/>
            <a:ext cx="9145276" cy="51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16" y="-5728"/>
            <a:ext cx="9135044" cy="514053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 bwMode="auto">
          <a:xfrm>
            <a:off x="1259632" y="0"/>
            <a:ext cx="6336704" cy="510778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Порядок работы с внешней формой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27368" y="675020"/>
            <a:ext cx="2720668" cy="3779044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На сайте Роскомнадзора перейти по ссылке на</a:t>
            </a:r>
            <a:r>
              <a:rPr kumimoji="0" lang="ru-RU" sz="1400" b="1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Единый реестр.</a:t>
            </a:r>
          </a:p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/>
              <a:t>Перейти на страницу «Приём сообщений»</a:t>
            </a:r>
            <a:endParaRPr kumimoji="0" lang="ru-RU" sz="14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2823664" y="601324"/>
            <a:ext cx="6184945" cy="4392692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Приступить к заполнению формы. </a:t>
            </a:r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Поля отмеченные звездочками являются обязательными полями для заполнения!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В первом поле «Указатель страницы сайта в сети «Интернет» (с обязательным указанием протокола)» необходимо вставить ранее скопированный адрес Интернет-страницы, на которой найдена запрещенная информация.</a:t>
            </a:r>
          </a:p>
          <a:p>
            <a:pPr algn="ctr"/>
            <a:r>
              <a:rPr lang="ru-RU" sz="1200" b="1" u="sng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Обратите внимание, чтобы   адрес    содержал указание на используемый протокол                </a:t>
            </a:r>
            <a:r>
              <a:rPr lang="en-US" sz="1200" b="1" u="sng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http://</a:t>
            </a:r>
            <a:r>
              <a:rPr lang="ru-RU" sz="1200" b="1" u="sng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 или </a:t>
            </a:r>
            <a:r>
              <a:rPr lang="en-US" sz="1200" b="1" u="sng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https://</a:t>
            </a:r>
            <a:endParaRPr lang="ru-RU" sz="1200" b="1" u="sng" dirty="0">
              <a:solidFill>
                <a:schemeClr val="tx1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В поле «Источник информации» указать соответствующий источник информации (как правило, «веб-сайт»)</a:t>
            </a:r>
          </a:p>
          <a:p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В поле «Тип информации» необходимо выбрать из предложенного.</a:t>
            </a:r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8" name="Объект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6" t="11557" r="30668" b="55189"/>
          <a:stretch/>
        </p:blipFill>
        <p:spPr>
          <a:xfrm>
            <a:off x="3347864" y="728037"/>
            <a:ext cx="5224083" cy="1944216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5" t="6156" r="26153" b="54474"/>
          <a:stretch/>
        </p:blipFill>
        <p:spPr>
          <a:xfrm>
            <a:off x="162860" y="958693"/>
            <a:ext cx="2445888" cy="2200510"/>
          </a:xfrm>
          <a:prstGeom prst="rect">
            <a:avLst/>
          </a:prstGeom>
        </p:spPr>
      </p:pic>
      <p:sp>
        <p:nvSpPr>
          <p:cNvPr id="11" name="Овал 10"/>
          <p:cNvSpPr/>
          <p:nvPr/>
        </p:nvSpPr>
        <p:spPr bwMode="auto">
          <a:xfrm>
            <a:off x="-48260" y="561972"/>
            <a:ext cx="648072" cy="571381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2" name="Овал 11"/>
          <p:cNvSpPr/>
          <p:nvPr/>
        </p:nvSpPr>
        <p:spPr bwMode="auto">
          <a:xfrm>
            <a:off x="2839095" y="593691"/>
            <a:ext cx="648072" cy="571381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742" y="531169"/>
            <a:ext cx="541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61088" y="566741"/>
            <a:ext cx="541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62920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017" y="0"/>
            <a:ext cx="9135044" cy="514053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 bwMode="auto">
          <a:xfrm>
            <a:off x="1259632" y="68263"/>
            <a:ext cx="6336704" cy="510778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Порядок работы с внешней формой</a:t>
            </a: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126058" y="654236"/>
            <a:ext cx="5166022" cy="3984069"/>
          </a:xfrm>
          <a:prstGeom prst="round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lang="ru-RU" sz="12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  <a:p>
            <a:pPr algn="just"/>
            <a:endParaRPr kumimoji="0" lang="ru-RU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45260" y="671861"/>
            <a:ext cx="257211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Графа «Выбрать файл» не является обязательной к заполнению строкой. Однако, в целях оказания помощи специалистам, рассматривающим сообщение, рекомендуем сделать скриншот запрещенной информации в формате .</a:t>
            </a:r>
            <a:r>
              <a:rPr lang="ru-RU" sz="1200" b="1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pdf</a:t>
            </a:r>
            <a:r>
              <a:rPr lang="ru-RU" sz="1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.</a:t>
            </a:r>
            <a:r>
              <a:rPr lang="ru-RU" sz="1200" b="1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jpeg</a:t>
            </a:r>
            <a:r>
              <a:rPr lang="ru-RU" sz="1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.</a:t>
            </a:r>
            <a:r>
              <a:rPr lang="ru-RU" sz="1200" b="1" dirty="0" err="1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png</a:t>
            </a:r>
            <a:r>
              <a:rPr lang="ru-RU" sz="1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, объем файла не должен превышать 1Мб.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графе «Вид информации» выбираем один из представленных вариантов; если ни один вариант не подходит, ставим галочку в графе «Другая информация».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В графе «Доступ к информации» выбираем из представленных трех вариантов, в данном случае доступ к информации свободный (отсутствие паролей и регистрации).</a:t>
            </a:r>
          </a:p>
          <a:p>
            <a:endParaRPr lang="ru-RU" dirty="0"/>
          </a:p>
        </p:txBody>
      </p:sp>
      <p:pic>
        <p:nvPicPr>
          <p:cNvPr id="15" name="Объект 14">
            <a:extLst>
              <a:ext uri="{FF2B5EF4-FFF2-40B4-BE49-F238E27FC236}">
                <a16:creationId xmlns="" xmlns:a16="http://schemas.microsoft.com/office/drawing/2014/main" id="{06C88F2A-0E63-4DCB-B96B-B9741D8C72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45" y="1275345"/>
            <a:ext cx="2391015" cy="2585327"/>
          </a:xfrm>
        </p:spPr>
      </p:pic>
      <p:sp>
        <p:nvSpPr>
          <p:cNvPr id="9" name="Скругленный прямоугольник 8"/>
          <p:cNvSpPr/>
          <p:nvPr/>
        </p:nvSpPr>
        <p:spPr bwMode="auto">
          <a:xfrm>
            <a:off x="5427282" y="645610"/>
            <a:ext cx="3472131" cy="4115157"/>
          </a:xfrm>
          <a:prstGeom prst="round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Также как и в случае с прикреплением скриншота страницы рекомендуем заполнить графу </a:t>
            </a:r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«Дополнительная информация» </a:t>
            </a:r>
            <a:r>
              <a:rPr lang="ru-RU" sz="1200" dirty="0">
                <a:solidFill>
                  <a:schemeClr val="tx1"/>
                </a:solidFill>
              </a:rPr>
              <a:t>(желательно указать логин и пароль в дополнительно информации, если они обязательны для доступа, например, к «закрытой группе»)</a:t>
            </a:r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 и графы раздела </a:t>
            </a:r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«Заявитель».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en-US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Email</a:t>
            </a:r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необходимо указать адрес электронной почты, на который придет информация по итогам рассмотрения Вашего сообщения. Для получения ответа об итогах рассмотрения необходимо поставить галочку напротив опции «</a:t>
            </a:r>
            <a:r>
              <a:rPr lang="ru-RU" sz="1200" dirty="0">
                <a:solidFill>
                  <a:schemeClr val="tx1"/>
                </a:solidFill>
                <a:latin typeface="Arial Narrow" pitchFamily="34" charset="0"/>
              </a:rPr>
              <a:t>направлять ответ по эл. почте</a:t>
            </a:r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Повторно обращаем внимание, что графы, не отмеченные звездочкой, не обязательны для заполнения. 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На этом этапе заявление можно считать заполненным, в связи с чем необходимо ввести в соответствующее поле </a:t>
            </a:r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«Защитный код» </a:t>
            </a:r>
            <a:r>
              <a:rPr lang="ru-RU" sz="1200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и нажать на кнопку </a:t>
            </a:r>
            <a:r>
              <a:rPr lang="ru-RU" sz="1200" b="1" dirty="0">
                <a:solidFill>
                  <a:schemeClr val="tx1"/>
                </a:solidFill>
                <a:latin typeface="Arial Narrow" pitchFamily="34" charset="0"/>
                <a:cs typeface="Times New Roman" panose="02020603050405020304" pitchFamily="18" charset="0"/>
              </a:rPr>
              <a:t>«Направить сообщение».</a:t>
            </a:r>
          </a:p>
        </p:txBody>
      </p:sp>
      <p:sp>
        <p:nvSpPr>
          <p:cNvPr id="10" name="Овал 9"/>
          <p:cNvSpPr/>
          <p:nvPr/>
        </p:nvSpPr>
        <p:spPr bwMode="auto">
          <a:xfrm>
            <a:off x="253660" y="525209"/>
            <a:ext cx="648072" cy="571381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7199" y="514951"/>
            <a:ext cx="572134" cy="581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95066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018" y="0"/>
            <a:ext cx="9167017" cy="514053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42046" y="0"/>
            <a:ext cx="5903260" cy="8875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46" y="267494"/>
            <a:ext cx="843441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590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017" y="0"/>
            <a:ext cx="9135044" cy="514053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42046" y="0"/>
            <a:ext cx="5903260" cy="8875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Информация о результатах рассмотрения сообщения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53"/>
          <a:stretch>
            <a:fillRect/>
          </a:stretch>
        </p:blipFill>
        <p:spPr>
          <a:xfrm>
            <a:off x="265418" y="1131590"/>
            <a:ext cx="5380534" cy="2664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38767" y="742296"/>
            <a:ext cx="327567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рассмотрения Вашего заявления, на указанный Вами электронный адрес вашей почты (в случае, если Вы его указывали), придет сообщение о результатах рассмотрения. </a:t>
            </a:r>
          </a:p>
          <a:p>
            <a:pPr algn="just"/>
            <a:endParaRPr lang="ru-RU" dirty="0" smtClean="0">
              <a:solidFill>
                <a:srgbClr val="1737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подтверждения наличия материалов с противоправным </a:t>
            </a:r>
            <a:r>
              <a:rPr lang="ru-RU" dirty="0" err="1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контентом</a:t>
            </a:r>
            <a:r>
              <a:rPr lang="ru-RU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AE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 указанному Вами ресурсу будет ограничен</a:t>
            </a:r>
            <a:r>
              <a:rPr lang="ru-RU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490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017" y="0"/>
            <a:ext cx="9135044" cy="5140539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57200" y="205979"/>
            <a:ext cx="8229600" cy="49356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 fontScale="30000" lnSpcReduction="2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5pPr>
            <a:lvl6pPr marL="4572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9144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13716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18288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ru-RU" sz="6000" b="1" dirty="0" smtClean="0">
                <a:solidFill>
                  <a:srgbClr val="1737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Проверяем нахождение сайта в Едином реестре</a:t>
            </a:r>
            <a:r>
              <a:rPr lang="ru-RU" sz="2800" b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01" y="699542"/>
            <a:ext cx="4575438" cy="383387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784502"/>
            <a:ext cx="3816350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558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00150"/>
            <a:ext cx="8219256" cy="370382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8" y="-236563"/>
            <a:ext cx="9170334" cy="538006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</p:pic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07504" y="13326"/>
            <a:ext cx="8568952" cy="493563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itchFamily="34" charset="0"/>
              </a:defRPr>
            </a:lvl5pPr>
            <a:lvl6pPr marL="4572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9144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13716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1828800" algn="ctr" rtl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Bookman Old Style" panose="02050604050505020204" pitchFamily="18" charset="0"/>
              </a:rPr>
              <a:t>МОБИЛЬНОЕ ПРИЛОЖЕНИЕ</a:t>
            </a:r>
            <a:endParaRPr lang="ru-RU" sz="24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7534"/>
            <a:ext cx="247650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27534"/>
            <a:ext cx="216024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012" y="627534"/>
            <a:ext cx="2204020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627534"/>
            <a:ext cx="2088232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934" y="-107317"/>
            <a:ext cx="1559619" cy="734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898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/>
          </p:cNvSpPr>
          <p:nvPr/>
        </p:nvSpPr>
        <p:spPr bwMode="auto">
          <a:xfrm>
            <a:off x="955675" y="3063875"/>
            <a:ext cx="7231063" cy="382588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  <a:effectLst/>
        </p:spPr>
        <p:txBody>
          <a:bodyPr lIns="45720" rIns="45720">
            <a:spAutoFit/>
          </a:bodyPr>
          <a:lstStyle/>
          <a:p>
            <a:pPr algn="ctr" eaLnBrk="1"/>
            <a:r>
              <a:rPr lang="ru-RU" altLang="ru-RU" sz="2000" b="1">
                <a:solidFill>
                  <a:srgbClr val="17375E"/>
                </a:solidFill>
                <a:latin typeface="Arial Narrow" pitchFamily="34" charset="0"/>
                <a:sym typeface="Arial Narrow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931374459"/>
      </p:ext>
    </p:extLst>
  </p:cSld>
  <p:clrMapOvr>
    <a:masterClrMapping/>
  </p:clrMapOvr>
  <p:transition spd="med">
    <p:dissolve/>
  </p:transition>
</p:sld>
</file>

<file path=ppt/theme/theme1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blurRad="38100"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3474</TotalTime>
  <Words>754</Words>
  <Application>Microsoft Office PowerPoint</Application>
  <PresentationFormat>Экран (16:9)</PresentationFormat>
  <Paragraphs>89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Belov</dc:creator>
  <cp:lastModifiedBy>Медведева Л.Г.</cp:lastModifiedBy>
  <cp:revision>464</cp:revision>
  <cp:lastPrinted>2021-08-05T12:01:19Z</cp:lastPrinted>
  <dcterms:modified xsi:type="dcterms:W3CDTF">2021-11-09T10:16:29Z</dcterms:modified>
</cp:coreProperties>
</file>