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sldIdLst>
    <p:sldId id="256" r:id="rId2"/>
    <p:sldId id="292" r:id="rId3"/>
    <p:sldId id="289" r:id="rId4"/>
    <p:sldId id="287" r:id="rId5"/>
    <p:sldId id="290" r:id="rId6"/>
    <p:sldId id="257" r:id="rId7"/>
    <p:sldId id="263" r:id="rId8"/>
    <p:sldId id="294" r:id="rId9"/>
    <p:sldId id="295" r:id="rId10"/>
    <p:sldId id="296" r:id="rId11"/>
    <p:sldId id="297" r:id="rId12"/>
    <p:sldId id="298" r:id="rId13"/>
    <p:sldId id="299" r:id="rId14"/>
    <p:sldId id="284" r:id="rId15"/>
    <p:sldId id="262" r:id="rId16"/>
    <p:sldId id="291" r:id="rId17"/>
    <p:sldId id="288" r:id="rId18"/>
    <p:sldId id="293" r:id="rId19"/>
  </p:sldIdLst>
  <p:sldSz cx="12192000" cy="6858000"/>
  <p:notesSz cx="12192000" cy="6858000"/>
  <p:embeddedFontLst>
    <p:embeddedFont>
      <p:font typeface="Georgia" panose="02040502050405020303" pitchFamily="18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Cera Pro Medium" panose="020B0604020202020204" charset="0"/>
      <p:regular r:id="rId29"/>
      <p:italic r:id="rId30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7483" autoAdjust="0"/>
  </p:normalViewPr>
  <p:slideViewPr>
    <p:cSldViewPr>
      <p:cViewPr varScale="1">
        <p:scale>
          <a:sx n="114" d="100"/>
          <a:sy n="114" d="100"/>
        </p:scale>
        <p:origin x="-438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hyperlink" Target="https://vcot.info/s/BLQBf80" TargetMode="External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hyperlink" Target="https://vcot.info/s/BLQBf80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B10EBC-D8DD-4D2B-A0C9-B89FC55B0D25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Приказом Минтруда от 29.04.2025 № 287н «О внесении изменений в некоторые приказы Министерства труда и социальной защиты Российской Федерации по вопросам охраны труда»  продлили правила действия некоторых ПОТ, которые истекают в 2025 году.</a:t>
          </a:r>
          <a:endParaRPr lang="ru-RU" dirty="0"/>
        </a:p>
      </dgm:t>
    </dgm:pt>
    <dgm:pt modelId="{1DAE8707-6DEC-4F96-99BB-CA3DB1ACA6E2}" type="parTrans" cxnId="{21DC01B4-3B49-4009-97A6-31B5825D095B}">
      <dgm:prSet/>
      <dgm:spPr/>
      <dgm:t>
        <a:bodyPr/>
        <a:lstStyle/>
        <a:p>
          <a:endParaRPr lang="ru-RU"/>
        </a:p>
      </dgm:t>
    </dgm:pt>
    <dgm:pt modelId="{6CAB31EA-73E7-41FB-9516-C0E28670DBE7}" type="sibTrans" cxnId="{21DC01B4-3B49-4009-97A6-31B5825D095B}">
      <dgm:prSet/>
      <dgm:spPr/>
      <dgm:t>
        <a:bodyPr/>
        <a:lstStyle/>
        <a:p>
          <a:endParaRPr lang="ru-RU"/>
        </a:p>
      </dgm:t>
    </dgm:pt>
    <dgm:pt modelId="{406FB0CF-B012-4117-A8FF-955B545F596D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Так, например, до 2027 года продлили правила по ОТ для: морские и речные порты; железнодорожный транспорт; </a:t>
          </a:r>
          <a:r>
            <a:rPr lang="ru-RU" b="1" i="1" dirty="0" smtClean="0"/>
            <a:t>сельское хозяйство;</a:t>
          </a:r>
          <a:r>
            <a:rPr lang="ru-RU" dirty="0" smtClean="0"/>
            <a:t> погрузочно-разгрузочные работы; автомобильный транспорт и другие.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Для 20 ПОТ действие продлили до 2031 года: ЖКХ; легкая промышленность; работа на высоте; строительство; медицинские организации и другие.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490FB3A9-0F44-45EB-8094-38C7DA3EF821}" type="parTrans" cxnId="{ECD2AF23-D978-449F-8B3C-C9773FEC6A0F}">
      <dgm:prSet/>
      <dgm:spPr/>
      <dgm:t>
        <a:bodyPr/>
        <a:lstStyle/>
        <a:p>
          <a:endParaRPr lang="ru-RU"/>
        </a:p>
      </dgm:t>
    </dgm:pt>
    <dgm:pt modelId="{1FB05F00-49B7-4F82-8980-6B925B60638C}" type="sibTrans" cxnId="{ECD2AF23-D978-449F-8B3C-C9773FEC6A0F}">
      <dgm:prSet/>
      <dgm:spPr/>
      <dgm:t>
        <a:bodyPr/>
        <a:lstStyle/>
        <a:p>
          <a:endParaRPr lang="ru-RU"/>
        </a:p>
      </dgm:t>
    </dgm:pt>
    <dgm:pt modelId="{CA35F6C2-67F0-4F00-A8EA-F659741CD240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ПОТ учитывают при разработке инструкций по охране труда. Поэтому, если собираетесь разрабатывать или актуализировать инструкции по охране труда, учитывайте, что действие некоторых правил продлили ещё не несколько лет. </a:t>
          </a:r>
          <a:endParaRPr lang="ru-RU" dirty="0"/>
        </a:p>
      </dgm:t>
    </dgm:pt>
    <dgm:pt modelId="{373097D3-4364-47CC-B86C-7D868D9BC0D9}" type="parTrans" cxnId="{A82BE36E-8AE2-4C96-8CD6-9B0D70020864}">
      <dgm:prSet/>
      <dgm:spPr/>
      <dgm:t>
        <a:bodyPr/>
        <a:lstStyle/>
        <a:p>
          <a:endParaRPr lang="ru-RU"/>
        </a:p>
      </dgm:t>
    </dgm:pt>
    <dgm:pt modelId="{99D0D148-25D7-4DCB-AA6D-9DA69A1F8B88}" type="sibTrans" cxnId="{A82BE36E-8AE2-4C96-8CD6-9B0D70020864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E328C2-4FD1-4AE3-B22B-F81497366554}" type="pres">
      <dgm:prSet presAssocID="{7CB10EBC-D8DD-4D2B-A0C9-B89FC55B0D2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66B3E6-D1EA-4BDB-9F5E-80829BBB8B65}" type="pres">
      <dgm:prSet presAssocID="{6CAB31EA-73E7-41FB-9516-C0E28670DBE7}" presName="spacer" presStyleCnt="0"/>
      <dgm:spPr/>
    </dgm:pt>
    <dgm:pt modelId="{BEC2EFD3-AF6A-43CF-9F45-D8E4B7E22790}" type="pres">
      <dgm:prSet presAssocID="{406FB0CF-B012-4117-A8FF-955B545F596D}" presName="parentText" presStyleLbl="node1" presStyleIdx="1" presStyleCnt="3" custLinFactY="-396" custLinFactNeighborX="38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EA2D2F-D0A1-4CB9-AA57-D00906F3599B}" type="pres">
      <dgm:prSet presAssocID="{1FB05F00-49B7-4F82-8980-6B925B60638C}" presName="spacer" presStyleCnt="0"/>
      <dgm:spPr/>
    </dgm:pt>
    <dgm:pt modelId="{9BA4A9EE-E3EC-4D3B-B25E-E21936BAAEA5}" type="pres">
      <dgm:prSet presAssocID="{CA35F6C2-67F0-4F00-A8EA-F659741CD24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D51043-5035-42FC-9076-0A9D80BE79C1}" type="presOf" srcId="{406FB0CF-B012-4117-A8FF-955B545F596D}" destId="{BEC2EFD3-AF6A-43CF-9F45-D8E4B7E22790}" srcOrd="0" destOrd="0" presId="urn:microsoft.com/office/officeart/2005/8/layout/vList2"/>
    <dgm:cxn modelId="{EE1E8EF2-AB34-4AD5-9876-928C64B45DD2}" type="presOf" srcId="{CA35F6C2-67F0-4F00-A8EA-F659741CD240}" destId="{9BA4A9EE-E3EC-4D3B-B25E-E21936BAAEA5}" srcOrd="0" destOrd="0" presId="urn:microsoft.com/office/officeart/2005/8/layout/vList2"/>
    <dgm:cxn modelId="{96AA2E24-A934-4937-9147-A4EB8661CCBB}" type="presOf" srcId="{347F9017-4CD2-4E06-B244-6E37E5057250}" destId="{0A002F4F-4266-426B-BA34-FD66C09187BE}" srcOrd="0" destOrd="0" presId="urn:microsoft.com/office/officeart/2005/8/layout/vList2"/>
    <dgm:cxn modelId="{CC89FBC3-EE89-4F2F-93C9-FECE7FDED9F9}" type="presOf" srcId="{7CB10EBC-D8DD-4D2B-A0C9-B89FC55B0D25}" destId="{A1E328C2-4FD1-4AE3-B22B-F81497366554}" srcOrd="0" destOrd="0" presId="urn:microsoft.com/office/officeart/2005/8/layout/vList2"/>
    <dgm:cxn modelId="{A82BE36E-8AE2-4C96-8CD6-9B0D70020864}" srcId="{347F9017-4CD2-4E06-B244-6E37E5057250}" destId="{CA35F6C2-67F0-4F00-A8EA-F659741CD240}" srcOrd="2" destOrd="0" parTransId="{373097D3-4364-47CC-B86C-7D868D9BC0D9}" sibTransId="{99D0D148-25D7-4DCB-AA6D-9DA69A1F8B88}"/>
    <dgm:cxn modelId="{ECD2AF23-D978-449F-8B3C-C9773FEC6A0F}" srcId="{347F9017-4CD2-4E06-B244-6E37E5057250}" destId="{406FB0CF-B012-4117-A8FF-955B545F596D}" srcOrd="1" destOrd="0" parTransId="{490FB3A9-0F44-45EB-8094-38C7DA3EF821}" sibTransId="{1FB05F00-49B7-4F82-8980-6B925B60638C}"/>
    <dgm:cxn modelId="{21DC01B4-3B49-4009-97A6-31B5825D095B}" srcId="{347F9017-4CD2-4E06-B244-6E37E5057250}" destId="{7CB10EBC-D8DD-4D2B-A0C9-B89FC55B0D25}" srcOrd="0" destOrd="0" parTransId="{1DAE8707-6DEC-4F96-99BB-CA3DB1ACA6E2}" sibTransId="{6CAB31EA-73E7-41FB-9516-C0E28670DBE7}"/>
    <dgm:cxn modelId="{D1635B00-D77E-4FCA-A4F8-E8816846FA56}" type="presParOf" srcId="{0A002F4F-4266-426B-BA34-FD66C09187BE}" destId="{A1E328C2-4FD1-4AE3-B22B-F81497366554}" srcOrd="0" destOrd="0" presId="urn:microsoft.com/office/officeart/2005/8/layout/vList2"/>
    <dgm:cxn modelId="{DB4B7DD3-0FD2-4797-897B-F12E92B29EAB}" type="presParOf" srcId="{0A002F4F-4266-426B-BA34-FD66C09187BE}" destId="{7466B3E6-D1EA-4BDB-9F5E-80829BBB8B65}" srcOrd="1" destOrd="0" presId="urn:microsoft.com/office/officeart/2005/8/layout/vList2"/>
    <dgm:cxn modelId="{96802564-4869-4301-9ACB-645B08E15A47}" type="presParOf" srcId="{0A002F4F-4266-426B-BA34-FD66C09187BE}" destId="{BEC2EFD3-AF6A-43CF-9F45-D8E4B7E22790}" srcOrd="2" destOrd="0" presId="urn:microsoft.com/office/officeart/2005/8/layout/vList2"/>
    <dgm:cxn modelId="{AB6B2815-1DE0-44C6-862B-8BBBF517596F}" type="presParOf" srcId="{0A002F4F-4266-426B-BA34-FD66C09187BE}" destId="{69EA2D2F-D0A1-4CB9-AA57-D00906F3599B}" srcOrd="3" destOrd="0" presId="urn:microsoft.com/office/officeart/2005/8/layout/vList2"/>
    <dgm:cxn modelId="{233E400A-596F-4787-918B-648139AEA203}" type="presParOf" srcId="{0A002F4F-4266-426B-BA34-FD66C09187BE}" destId="{9BA4A9EE-E3EC-4D3B-B25E-E21936BAAEA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/>
      <dgm:spPr>
        <a:solidFill>
          <a:srgbClr val="00B050"/>
        </a:solidFill>
      </dgm:spPr>
      <dgm:t>
        <a:bodyPr/>
        <a:lstStyle/>
        <a:p>
          <a:r>
            <a:rPr lang="ru-RU" sz="1600" dirty="0" smtClean="0"/>
            <a:t>В список добавили «общие расстройства психологического развития», код МКБ-10 F84. </a:t>
          </a:r>
          <a:endParaRPr lang="en-US" sz="1600" dirty="0" smtClean="0"/>
        </a:p>
        <a:p>
          <a:r>
            <a:rPr lang="ru-RU" sz="1600" dirty="0" smtClean="0"/>
            <a:t>Кроме этого, как и прежде, в перечне противопоказаний для управления ТС — эпилепсия, шизофрения и некоторые психиатрические заболевания, психические расстройства, аномалия цветового спектра. </a:t>
          </a:r>
          <a:endParaRPr lang="ru-RU" sz="1600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219AD9D9-D3B3-435D-A831-0F985C3B2339}">
      <dgm:prSet custT="1"/>
      <dgm:spPr>
        <a:solidFill>
          <a:schemeClr val="accent3"/>
        </a:solidFill>
      </dgm:spPr>
      <dgm:t>
        <a:bodyPr/>
        <a:lstStyle/>
        <a:p>
          <a:r>
            <a:rPr lang="ru-RU" sz="2000" dirty="0" smtClean="0"/>
            <a:t>Распоряжением Правительства от 12.04.2025 № 892-р утвердили новые перечни медицинских противопоказаний и ограничений к управлению транспортами средствами. </a:t>
          </a:r>
          <a:endParaRPr lang="ru-RU" sz="2000" dirty="0"/>
        </a:p>
      </dgm:t>
    </dgm:pt>
    <dgm:pt modelId="{B3F85488-B4D0-469A-84A0-8AF11CAD8670}" type="parTrans" cxnId="{71AEC94B-36BF-472B-8CFE-11E1A9ECAD02}">
      <dgm:prSet/>
      <dgm:spPr/>
      <dgm:t>
        <a:bodyPr/>
        <a:lstStyle/>
        <a:p>
          <a:endParaRPr lang="ru-RU"/>
        </a:p>
      </dgm:t>
    </dgm:pt>
    <dgm:pt modelId="{4E5D3685-A4A8-4BB1-AEBB-50D6EFDCCCAF}" type="sibTrans" cxnId="{71AEC94B-36BF-472B-8CFE-11E1A9ECAD02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2" custScaleY="125154" custLinFactY="144269" custLinFactNeighborX="8408" custLinFactNeighborY="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094DF-2E3B-4A9B-A077-668498A74A56}" type="pres">
      <dgm:prSet presAssocID="{05A4F930-9936-45DC-8FA9-327EB3319507}" presName="spacer" presStyleCnt="0"/>
      <dgm:spPr/>
    </dgm:pt>
    <dgm:pt modelId="{F9686096-F962-4286-9BF6-C15FEB303668}" type="pres">
      <dgm:prSet presAssocID="{219AD9D9-D3B3-435D-A831-0F985C3B2339}" presName="parentText" presStyleLbl="node1" presStyleIdx="1" presStyleCnt="2" custScaleY="145539" custLinFactY="-241653" custLinFactNeighborX="-963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C1305B-D0B4-4BF1-8E34-A6D475CFF0B8}" type="presOf" srcId="{219AD9D9-D3B3-435D-A831-0F985C3B2339}" destId="{F9686096-F962-4286-9BF6-C15FEB303668}" srcOrd="0" destOrd="0" presId="urn:microsoft.com/office/officeart/2005/8/layout/vList2"/>
    <dgm:cxn modelId="{5C12EC0E-1414-41DE-A905-73B70D1F3C58}" type="presOf" srcId="{347F9017-4CD2-4E06-B244-6E37E5057250}" destId="{0A002F4F-4266-426B-BA34-FD66C09187BE}" srcOrd="0" destOrd="0" presId="urn:microsoft.com/office/officeart/2005/8/layout/vList2"/>
    <dgm:cxn modelId="{EE2AA5E7-54EC-47F7-A34A-C17C43C4951D}" type="presOf" srcId="{0FF68845-A1C1-4FD2-8D77-5D0838D65AA3}" destId="{36B5D668-66D5-437D-8998-E557B368D72C}" srcOrd="0" destOrd="0" presId="urn:microsoft.com/office/officeart/2005/8/layout/vList2"/>
    <dgm:cxn modelId="{71AEC94B-36BF-472B-8CFE-11E1A9ECAD02}" srcId="{347F9017-4CD2-4E06-B244-6E37E5057250}" destId="{219AD9D9-D3B3-435D-A831-0F985C3B2339}" srcOrd="1" destOrd="0" parTransId="{B3F85488-B4D0-469A-84A0-8AF11CAD8670}" sibTransId="{4E5D3685-A4A8-4BB1-AEBB-50D6EFDCCCAF}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A5422213-5979-41E6-8BB3-4A1646999DE2}" type="presParOf" srcId="{0A002F4F-4266-426B-BA34-FD66C09187BE}" destId="{36B5D668-66D5-437D-8998-E557B368D72C}" srcOrd="0" destOrd="0" presId="urn:microsoft.com/office/officeart/2005/8/layout/vList2"/>
    <dgm:cxn modelId="{0F38D665-80ED-4306-9E1D-63ECA711A627}" type="presParOf" srcId="{0A002F4F-4266-426B-BA34-FD66C09187BE}" destId="{684094DF-2E3B-4A9B-A077-668498A74A56}" srcOrd="1" destOrd="0" presId="urn:microsoft.com/office/officeart/2005/8/layout/vList2"/>
    <dgm:cxn modelId="{4D836847-7725-4724-A147-BC704104298A}" type="presParOf" srcId="{0A002F4F-4266-426B-BA34-FD66C09187BE}" destId="{F9686096-F962-4286-9BF6-C15FEB30366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423391-FDBF-41DF-9202-EEAE11DFE966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D2D6D9-2744-4C7D-9786-D00F7F507100}">
      <dgm:prSet/>
      <dgm:spPr/>
      <dgm:t>
        <a:bodyPr/>
        <a:lstStyle/>
        <a:p>
          <a:r>
            <a:rPr lang="ru-RU" dirty="0" smtClean="0"/>
            <a:t>патологии, обусловленные физическими факторами, включая радиационное воздействие и другие виды излучений; </a:t>
          </a:r>
          <a:endParaRPr lang="ru-RU" dirty="0"/>
        </a:p>
      </dgm:t>
    </dgm:pt>
    <dgm:pt modelId="{00035F96-FA63-4EDE-9805-37BFF707EA2E}" type="parTrans" cxnId="{41F6751B-9FF2-4D5C-A0CC-763FCC5A59D3}">
      <dgm:prSet/>
      <dgm:spPr/>
      <dgm:t>
        <a:bodyPr/>
        <a:lstStyle/>
        <a:p>
          <a:endParaRPr lang="ru-RU"/>
        </a:p>
      </dgm:t>
    </dgm:pt>
    <dgm:pt modelId="{7DCA0955-F6F4-40C9-863E-CB87304FF958}" type="sibTrans" cxnId="{41F6751B-9FF2-4D5C-A0CC-763FCC5A59D3}">
      <dgm:prSet/>
      <dgm:spPr/>
      <dgm:t>
        <a:bodyPr/>
        <a:lstStyle/>
        <a:p>
          <a:endParaRPr lang="ru-RU"/>
        </a:p>
      </dgm:t>
    </dgm:pt>
    <dgm:pt modelId="{006BFEAE-0A29-479C-83F1-7FCA026189D9}">
      <dgm:prSet/>
      <dgm:spPr/>
      <dgm:t>
        <a:bodyPr/>
        <a:lstStyle/>
        <a:p>
          <a:r>
            <a:rPr lang="ru-RU" dirty="0" smtClean="0"/>
            <a:t>инфекции и болезни, вызванные биологическими агентами, такими как профессиональные инфекции;</a:t>
          </a:r>
          <a:endParaRPr lang="ru-RU" dirty="0"/>
        </a:p>
      </dgm:t>
    </dgm:pt>
    <dgm:pt modelId="{96E05F4C-DC79-44B4-85D2-5BBDD50F677B}" type="parTrans" cxnId="{8591414A-41CF-41DE-BD90-7CCFE0EAB6A2}">
      <dgm:prSet/>
      <dgm:spPr/>
      <dgm:t>
        <a:bodyPr/>
        <a:lstStyle/>
        <a:p>
          <a:endParaRPr lang="ru-RU"/>
        </a:p>
      </dgm:t>
    </dgm:pt>
    <dgm:pt modelId="{41EBD481-0138-4A43-BF36-29E80804F106}" type="sibTrans" cxnId="{8591414A-41CF-41DE-BD90-7CCFE0EAB6A2}">
      <dgm:prSet/>
      <dgm:spPr/>
      <dgm:t>
        <a:bodyPr/>
        <a:lstStyle/>
        <a:p>
          <a:endParaRPr lang="ru-RU"/>
        </a:p>
      </dgm:t>
    </dgm:pt>
    <dgm:pt modelId="{25632931-9EDE-414E-842B-E3FC4A9F22F1}">
      <dgm:prSet/>
      <dgm:spPr/>
      <dgm:t>
        <a:bodyPr/>
        <a:lstStyle/>
        <a:p>
          <a:r>
            <a:rPr lang="ru-RU" dirty="0" smtClean="0"/>
            <a:t>заболевания, вызванные химическими факторами, такие как интоксикации от воздействия ядовитых веществ;</a:t>
          </a:r>
          <a:endParaRPr lang="ru-RU" dirty="0"/>
        </a:p>
      </dgm:t>
    </dgm:pt>
    <dgm:pt modelId="{CD0FCABF-0766-41BE-841E-3677607704BC}" type="parTrans" cxnId="{FE0F0F15-CE59-484A-8564-A596AB9CC71F}">
      <dgm:prSet/>
      <dgm:spPr/>
      <dgm:t>
        <a:bodyPr/>
        <a:lstStyle/>
        <a:p>
          <a:endParaRPr lang="ru-RU"/>
        </a:p>
      </dgm:t>
    </dgm:pt>
    <dgm:pt modelId="{AAA8E34F-6653-40F0-91A9-2954495A526E}" type="sibTrans" cxnId="{FE0F0F15-CE59-484A-8564-A596AB9CC71F}">
      <dgm:prSet/>
      <dgm:spPr/>
      <dgm:t>
        <a:bodyPr/>
        <a:lstStyle/>
        <a:p>
          <a:endParaRPr lang="ru-RU"/>
        </a:p>
      </dgm:t>
    </dgm:pt>
    <dgm:pt modelId="{643E6091-273A-4BE0-A013-4A16A78D253C}">
      <dgm:prSet/>
      <dgm:spPr/>
      <dgm:t>
        <a:bodyPr/>
        <a:lstStyle/>
        <a:p>
          <a:r>
            <a:rPr lang="ru-RU" smtClean="0"/>
            <a:t>нозологические формы, возникающие вследствие тяжелых условий труда, среди которых патологии костно-мышечной системы.</a:t>
          </a:r>
          <a:endParaRPr lang="ru-RU"/>
        </a:p>
      </dgm:t>
    </dgm:pt>
    <dgm:pt modelId="{4F0E484A-C499-4E18-BC23-F652CD322EC1}" type="parTrans" cxnId="{847ECEFB-5527-4348-BCB8-E87FE46FE757}">
      <dgm:prSet/>
      <dgm:spPr/>
      <dgm:t>
        <a:bodyPr/>
        <a:lstStyle/>
        <a:p>
          <a:endParaRPr lang="ru-RU"/>
        </a:p>
      </dgm:t>
    </dgm:pt>
    <dgm:pt modelId="{89D6C137-8E7D-47A5-B636-BEED23DFE02D}" type="sibTrans" cxnId="{847ECEFB-5527-4348-BCB8-E87FE46FE757}">
      <dgm:prSet/>
      <dgm:spPr/>
      <dgm:t>
        <a:bodyPr/>
        <a:lstStyle/>
        <a:p>
          <a:endParaRPr lang="ru-RU"/>
        </a:p>
      </dgm:t>
    </dgm:pt>
    <dgm:pt modelId="{75E61630-D952-442D-A861-DA2871816988}" type="pres">
      <dgm:prSet presAssocID="{13423391-FDBF-41DF-9202-EEAE11DFE96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108C75-0AA1-4988-B0F7-7D818C9F4111}" type="pres">
      <dgm:prSet presAssocID="{643E6091-273A-4BE0-A013-4A16A78D253C}" presName="node" presStyleLbl="node1" presStyleIdx="0" presStyleCnt="4" custLinFactX="118453" custLinFactNeighborX="200000" custLinFactNeighborY="50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78EFA2-BEE1-47FA-ADCF-6BC8A4CD400A}" type="pres">
      <dgm:prSet presAssocID="{89D6C137-8E7D-47A5-B636-BEED23DFE02D}" presName="sibTrans" presStyleCnt="0"/>
      <dgm:spPr/>
    </dgm:pt>
    <dgm:pt modelId="{95B59613-C155-4816-A525-BD536F788D27}" type="pres">
      <dgm:prSet presAssocID="{25632931-9EDE-414E-842B-E3FC4A9F22F1}" presName="node" presStyleLbl="node1" presStyleIdx="1" presStyleCnt="4" custLinFactX="-51681" custLinFactNeighborX="-100000" custLinFactNeighborY="62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8FD9AF-42AD-483B-9AAA-86455702654D}" type="pres">
      <dgm:prSet presAssocID="{AAA8E34F-6653-40F0-91A9-2954495A526E}" presName="sibTrans" presStyleCnt="0"/>
      <dgm:spPr/>
    </dgm:pt>
    <dgm:pt modelId="{00BBB365-EA8D-4D74-8FAF-D99ECBA0CE25}" type="pres">
      <dgm:prSet presAssocID="{2AD2D6D9-2744-4C7D-9786-D00F7F507100}" presName="node" presStyleLbl="node1" presStyleIdx="2" presStyleCnt="4" custLinFactX="-16150" custLinFactNeighborX="-100000" custLinFactNeighborY="50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419180-279A-4B81-962C-E00DD6E260B2}" type="pres">
      <dgm:prSet presAssocID="{7DCA0955-F6F4-40C9-863E-CB87304FF958}" presName="sibTrans" presStyleCnt="0"/>
      <dgm:spPr/>
    </dgm:pt>
    <dgm:pt modelId="{DD5AC787-0915-4ECA-B8C4-7A5781BEA955}" type="pres">
      <dgm:prSet presAssocID="{006BFEAE-0A29-479C-83F1-7FCA026189D9}" presName="node" presStyleLbl="node1" presStyleIdx="3" presStyleCnt="4" custLinFactX="-20421" custLinFactNeighborX="-100000" custLinFactNeighborY="50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9D825B-F98B-44F0-A573-D75211AD5658}" type="presOf" srcId="{643E6091-273A-4BE0-A013-4A16A78D253C}" destId="{C0108C75-0AA1-4988-B0F7-7D818C9F4111}" srcOrd="0" destOrd="0" presId="urn:microsoft.com/office/officeart/2005/8/layout/default"/>
    <dgm:cxn modelId="{8591414A-41CF-41DE-BD90-7CCFE0EAB6A2}" srcId="{13423391-FDBF-41DF-9202-EEAE11DFE966}" destId="{006BFEAE-0A29-479C-83F1-7FCA026189D9}" srcOrd="3" destOrd="0" parTransId="{96E05F4C-DC79-44B4-85D2-5BBDD50F677B}" sibTransId="{41EBD481-0138-4A43-BF36-29E80804F106}"/>
    <dgm:cxn modelId="{FE0F0F15-CE59-484A-8564-A596AB9CC71F}" srcId="{13423391-FDBF-41DF-9202-EEAE11DFE966}" destId="{25632931-9EDE-414E-842B-E3FC4A9F22F1}" srcOrd="1" destOrd="0" parTransId="{CD0FCABF-0766-41BE-841E-3677607704BC}" sibTransId="{AAA8E34F-6653-40F0-91A9-2954495A526E}"/>
    <dgm:cxn modelId="{D9283769-CC1A-448B-B7C1-CD05E69A6678}" type="presOf" srcId="{13423391-FDBF-41DF-9202-EEAE11DFE966}" destId="{75E61630-D952-442D-A861-DA2871816988}" srcOrd="0" destOrd="0" presId="urn:microsoft.com/office/officeart/2005/8/layout/default"/>
    <dgm:cxn modelId="{A00CB0ED-6048-4E3B-9C50-48B3E35D024E}" type="presOf" srcId="{25632931-9EDE-414E-842B-E3FC4A9F22F1}" destId="{95B59613-C155-4816-A525-BD536F788D27}" srcOrd="0" destOrd="0" presId="urn:microsoft.com/office/officeart/2005/8/layout/default"/>
    <dgm:cxn modelId="{41F6751B-9FF2-4D5C-A0CC-763FCC5A59D3}" srcId="{13423391-FDBF-41DF-9202-EEAE11DFE966}" destId="{2AD2D6D9-2744-4C7D-9786-D00F7F507100}" srcOrd="2" destOrd="0" parTransId="{00035F96-FA63-4EDE-9805-37BFF707EA2E}" sibTransId="{7DCA0955-F6F4-40C9-863E-CB87304FF958}"/>
    <dgm:cxn modelId="{F6B003E2-46BF-428C-B6C5-B45787871628}" type="presOf" srcId="{2AD2D6D9-2744-4C7D-9786-D00F7F507100}" destId="{00BBB365-EA8D-4D74-8FAF-D99ECBA0CE25}" srcOrd="0" destOrd="0" presId="urn:microsoft.com/office/officeart/2005/8/layout/default"/>
    <dgm:cxn modelId="{847ECEFB-5527-4348-BCB8-E87FE46FE757}" srcId="{13423391-FDBF-41DF-9202-EEAE11DFE966}" destId="{643E6091-273A-4BE0-A013-4A16A78D253C}" srcOrd="0" destOrd="0" parTransId="{4F0E484A-C499-4E18-BC23-F652CD322EC1}" sibTransId="{89D6C137-8E7D-47A5-B636-BEED23DFE02D}"/>
    <dgm:cxn modelId="{E5953B4E-F94F-4128-9B13-E28D7035AC88}" type="presOf" srcId="{006BFEAE-0A29-479C-83F1-7FCA026189D9}" destId="{DD5AC787-0915-4ECA-B8C4-7A5781BEA955}" srcOrd="0" destOrd="0" presId="urn:microsoft.com/office/officeart/2005/8/layout/default"/>
    <dgm:cxn modelId="{45C3C651-4ABC-47EA-8916-B32857B51424}" type="presParOf" srcId="{75E61630-D952-442D-A861-DA2871816988}" destId="{C0108C75-0AA1-4988-B0F7-7D818C9F4111}" srcOrd="0" destOrd="0" presId="urn:microsoft.com/office/officeart/2005/8/layout/default"/>
    <dgm:cxn modelId="{BA7597FA-68F4-4F2A-BA58-B6DABCE1D311}" type="presParOf" srcId="{75E61630-D952-442D-A861-DA2871816988}" destId="{6778EFA2-BEE1-47FA-ADCF-6BC8A4CD400A}" srcOrd="1" destOrd="0" presId="urn:microsoft.com/office/officeart/2005/8/layout/default"/>
    <dgm:cxn modelId="{B08D3B31-AC47-484A-8F90-9034617DAF14}" type="presParOf" srcId="{75E61630-D952-442D-A861-DA2871816988}" destId="{95B59613-C155-4816-A525-BD536F788D27}" srcOrd="2" destOrd="0" presId="urn:microsoft.com/office/officeart/2005/8/layout/default"/>
    <dgm:cxn modelId="{0B2BD392-5D56-4100-BBB5-548113AD4D71}" type="presParOf" srcId="{75E61630-D952-442D-A861-DA2871816988}" destId="{E28FD9AF-42AD-483B-9AAA-86455702654D}" srcOrd="3" destOrd="0" presId="urn:microsoft.com/office/officeart/2005/8/layout/default"/>
    <dgm:cxn modelId="{6839732E-C707-4837-AEF3-C85CDAAFB62B}" type="presParOf" srcId="{75E61630-D952-442D-A861-DA2871816988}" destId="{00BBB365-EA8D-4D74-8FAF-D99ECBA0CE25}" srcOrd="4" destOrd="0" presId="urn:microsoft.com/office/officeart/2005/8/layout/default"/>
    <dgm:cxn modelId="{E139A254-175E-4AA4-8502-194DC01FF407}" type="presParOf" srcId="{75E61630-D952-442D-A861-DA2871816988}" destId="{0D419180-279A-4B81-962C-E00DD6E260B2}" srcOrd="5" destOrd="0" presId="urn:microsoft.com/office/officeart/2005/8/layout/default"/>
    <dgm:cxn modelId="{A0B263C9-FF04-48A1-8213-747451B1D04A}" type="presParOf" srcId="{75E61630-D952-442D-A861-DA2871816988}" destId="{DD5AC787-0915-4ECA-B8C4-7A5781BEA955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/>
      <dgm:spPr>
        <a:solidFill>
          <a:srgbClr val="00B050"/>
        </a:solidFill>
      </dgm:spPr>
      <dgm:t>
        <a:bodyPr/>
        <a:lstStyle/>
        <a:p>
          <a:r>
            <a:rPr lang="ru-RU" sz="1600" b="1" i="1" dirty="0" smtClean="0"/>
            <a:t>Утвердили новый порядок экспертизы связи заболевания с профессией. </a:t>
          </a:r>
        </a:p>
        <a:p>
          <a:endParaRPr lang="ru-RU" sz="1600" b="1" i="1" dirty="0" smtClean="0"/>
        </a:p>
        <a:p>
          <a:endParaRPr lang="ru-RU" sz="1600" b="1" i="1" dirty="0" smtClean="0"/>
        </a:p>
        <a:p>
          <a:r>
            <a:rPr lang="ru-RU" sz="1600" b="1" i="1" dirty="0" smtClean="0">
              <a:solidFill>
                <a:schemeClr val="bg1"/>
              </a:solidFill>
            </a:rPr>
            <a:t>Утвердили новые формы извещения о предварительном диагнозе, </a:t>
          </a:r>
          <a:r>
            <a:rPr lang="ru-RU" sz="1600" b="1" i="1" dirty="0" err="1" smtClean="0">
              <a:solidFill>
                <a:schemeClr val="bg1"/>
              </a:solidFill>
            </a:rPr>
            <a:t>медзаключения</a:t>
          </a:r>
          <a:r>
            <a:rPr lang="ru-RU" sz="1600" b="1" i="1" dirty="0" smtClean="0">
              <a:solidFill>
                <a:schemeClr val="bg1"/>
              </a:solidFill>
            </a:rPr>
            <a:t> и протокола заседания комиссии по расследованию профзаболевания.</a:t>
          </a:r>
          <a:r>
            <a:rPr lang="ru-RU" sz="1600" b="1" i="1" dirty="0" smtClean="0">
              <a:solidFill>
                <a:schemeClr val="accent1"/>
              </a:solidFill>
            </a:rPr>
            <a:t> </a:t>
          </a:r>
          <a:endParaRPr lang="ru-RU" sz="1600" b="1" i="1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1" custScaleY="478544" custLinFactNeighborX="-97" custLinFactNeighborY="-654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C4E341-2B91-46A7-9B0F-10A112850E7C}" type="presOf" srcId="{347F9017-4CD2-4E06-B244-6E37E5057250}" destId="{0A002F4F-4266-426B-BA34-FD66C09187BE}" srcOrd="0" destOrd="0" presId="urn:microsoft.com/office/officeart/2005/8/layout/vList2"/>
    <dgm:cxn modelId="{986185AD-7E8A-4C49-9B4A-2EA68534C749}" type="presOf" srcId="{0FF68845-A1C1-4FD2-8D77-5D0838D65AA3}" destId="{36B5D668-66D5-437D-8998-E557B368D72C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1C2E5982-F8AA-4E5D-9D0A-C4E0F78911D4}" type="presParOf" srcId="{0A002F4F-4266-426B-BA34-FD66C09187BE}" destId="{36B5D668-66D5-437D-8998-E557B368D7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/>
      <dgm:spPr>
        <a:solidFill>
          <a:srgbClr val="00B050"/>
        </a:solidFill>
      </dgm:spPr>
      <dgm:t>
        <a:bodyPr/>
        <a:lstStyle/>
        <a:p>
          <a:r>
            <a:rPr lang="ru-RU" sz="2000" dirty="0" smtClean="0"/>
            <a:t>Приказ Минздрава от 09.04.2025 № 173н «</a:t>
          </a:r>
          <a:r>
            <a:rPr lang="ru-RU" sz="2000" b="1" i="1" dirty="0" smtClean="0"/>
            <a:t>Об утверждении порядка направления на внеочередное обязательное медицинское освидетельствование водителей транспортных средств….»  </a:t>
          </a:r>
          <a:endParaRPr lang="ru-RU" sz="2000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0B2795EA-468C-4DE4-8D19-927E719EE84C}">
      <dgm:prSet/>
      <dgm:spPr/>
      <dgm:t>
        <a:bodyPr/>
        <a:lstStyle/>
        <a:p>
          <a:r>
            <a:rPr lang="ru-RU" smtClean="0"/>
            <a:t>Так, если при плановом осмотре у водителя заподозрят заболевание, которое мешает управлению ТС, врачебная комиссия приостановит действие его медицинской справки. Это решение зафиксируют протоколом с указанием даты, диагноза и состава комиссии. После водителя направят на дообследование или лечение. Если противопоказание подтвердится, его направят на повторное медосвидетельствование в лицензированную клинику. При подтверждении — справку аннулируют и выдадут новую с запретом на вождение. Если диагноз не подтвердится, документ восстановят. </a:t>
          </a:r>
          <a:endParaRPr lang="ru-RU"/>
        </a:p>
      </dgm:t>
    </dgm:pt>
    <dgm:pt modelId="{D64CC750-954D-4FE3-82E2-04CA55152E6C}" type="parTrans" cxnId="{A43DF8C0-169B-4BF8-95CC-8327A32E64B5}">
      <dgm:prSet/>
      <dgm:spPr/>
      <dgm:t>
        <a:bodyPr/>
        <a:lstStyle/>
        <a:p>
          <a:endParaRPr lang="ru-RU"/>
        </a:p>
      </dgm:t>
    </dgm:pt>
    <dgm:pt modelId="{B65A6576-91C8-4155-8ADA-86861E0DB5C1}" type="sibTrans" cxnId="{A43DF8C0-169B-4BF8-95CC-8327A32E64B5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2" custLinFactY="-13207" custLinFactNeighborX="-56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094DF-2E3B-4A9B-A077-668498A74A56}" type="pres">
      <dgm:prSet presAssocID="{05A4F930-9936-45DC-8FA9-327EB3319507}" presName="spacer" presStyleCnt="0"/>
      <dgm:spPr/>
    </dgm:pt>
    <dgm:pt modelId="{0B562222-9BC3-42EB-AF3D-FCEA005DF59D}" type="pres">
      <dgm:prSet presAssocID="{0B2795EA-468C-4DE4-8D19-927E719EE84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3DF8C0-169B-4BF8-95CC-8327A32E64B5}" srcId="{347F9017-4CD2-4E06-B244-6E37E5057250}" destId="{0B2795EA-468C-4DE4-8D19-927E719EE84C}" srcOrd="1" destOrd="0" parTransId="{D64CC750-954D-4FE3-82E2-04CA55152E6C}" sibTransId="{B65A6576-91C8-4155-8ADA-86861E0DB5C1}"/>
    <dgm:cxn modelId="{D6E7EEC8-3A76-4DCE-A5C4-1640D4145349}" type="presOf" srcId="{0B2795EA-468C-4DE4-8D19-927E719EE84C}" destId="{0B562222-9BC3-42EB-AF3D-FCEA005DF59D}" srcOrd="0" destOrd="0" presId="urn:microsoft.com/office/officeart/2005/8/layout/vList2"/>
    <dgm:cxn modelId="{47E13CD7-3D81-4AB3-BA3D-F79C08D53BDC}" type="presOf" srcId="{347F9017-4CD2-4E06-B244-6E37E5057250}" destId="{0A002F4F-4266-426B-BA34-FD66C09187BE}" srcOrd="0" destOrd="0" presId="urn:microsoft.com/office/officeart/2005/8/layout/vList2"/>
    <dgm:cxn modelId="{1D2F1E40-3C90-41A9-92ED-1587666D1A3B}" type="presOf" srcId="{0FF68845-A1C1-4FD2-8D77-5D0838D65AA3}" destId="{36B5D668-66D5-437D-8998-E557B368D72C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038F0C37-7183-4AEC-B97B-5BD31FA12EE1}" type="presParOf" srcId="{0A002F4F-4266-426B-BA34-FD66C09187BE}" destId="{36B5D668-66D5-437D-8998-E557B368D72C}" srcOrd="0" destOrd="0" presId="urn:microsoft.com/office/officeart/2005/8/layout/vList2"/>
    <dgm:cxn modelId="{ACB05C15-5208-44F6-89DF-F045610002F2}" type="presParOf" srcId="{0A002F4F-4266-426B-BA34-FD66C09187BE}" destId="{684094DF-2E3B-4A9B-A077-668498A74A56}" srcOrd="1" destOrd="0" presId="urn:microsoft.com/office/officeart/2005/8/layout/vList2"/>
    <dgm:cxn modelId="{0F97BEB0-2A01-4B08-B445-4F0ABD733187}" type="presParOf" srcId="{0A002F4F-4266-426B-BA34-FD66C09187BE}" destId="{0B562222-9BC3-42EB-AF3D-FCEA005DF59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/>
      <dgm:spPr>
        <a:solidFill>
          <a:srgbClr val="00B050"/>
        </a:solidFill>
      </dgm:spPr>
      <dgm:t>
        <a:bodyPr/>
        <a:lstStyle/>
        <a:p>
          <a:r>
            <a:rPr lang="ru-RU" sz="1600" b="1" i="1" dirty="0" smtClean="0">
              <a:solidFill>
                <a:schemeClr val="accent2"/>
              </a:solidFill>
            </a:rPr>
            <a:t>Ключевые характеристики процедуры:</a:t>
          </a:r>
          <a:r>
            <a:rPr lang="ru-RU" sz="1600" b="1" dirty="0" smtClean="0">
              <a:solidFill>
                <a:schemeClr val="accent2"/>
              </a:solidFill>
            </a:rPr>
            <a:t> </a:t>
          </a:r>
        </a:p>
        <a:p>
          <a:r>
            <a:rPr lang="ru-RU" sz="1600" dirty="0" smtClean="0"/>
            <a:t>Не являются проверкой </a:t>
          </a:r>
        </a:p>
        <a:p>
          <a:r>
            <a:rPr lang="ru-RU" sz="1600" dirty="0" smtClean="0"/>
            <a:t>Не влекут штрафных санкций</a:t>
          </a:r>
        </a:p>
        <a:p>
          <a:r>
            <a:rPr lang="ru-RU" sz="1600" dirty="0" smtClean="0"/>
            <a:t>Результат — предупреждение с перечнем недочетов </a:t>
          </a:r>
        </a:p>
        <a:p>
          <a:r>
            <a:rPr lang="ru-RU" sz="1600" b="1" i="1" dirty="0" smtClean="0">
              <a:solidFill>
                <a:schemeClr val="accent2"/>
              </a:solidFill>
            </a:rPr>
            <a:t>Установленная периодичность плановых визитов:</a:t>
          </a:r>
          <a:r>
            <a:rPr lang="ru-RU" sz="1600" b="1" dirty="0" smtClean="0">
              <a:solidFill>
                <a:schemeClr val="accent2"/>
              </a:solidFill>
            </a:rPr>
            <a:t> </a:t>
          </a:r>
        </a:p>
        <a:p>
          <a:r>
            <a:rPr lang="ru-RU" sz="1600" dirty="0" smtClean="0"/>
            <a:t>Объекты значительного риска — 1 раз в 3 года </a:t>
          </a:r>
        </a:p>
        <a:p>
          <a:r>
            <a:rPr lang="ru-RU" sz="1600" dirty="0" smtClean="0"/>
            <a:t>Объекты среднего риска — 1 раз в 5 лет </a:t>
          </a:r>
        </a:p>
        <a:p>
          <a:r>
            <a:rPr lang="ru-RU" sz="1600" dirty="0" smtClean="0"/>
            <a:t>Объекты умеренного риска — 1 раз в 6 лет </a:t>
          </a:r>
        </a:p>
        <a:p>
          <a:r>
            <a:rPr lang="ru-RU" sz="1600" i="1" dirty="0" smtClean="0">
              <a:solidFill>
                <a:schemeClr val="accent2"/>
              </a:solidFill>
            </a:rPr>
            <a:t>Примечание: </a:t>
          </a:r>
          <a:r>
            <a:rPr lang="ru-RU" sz="1600" dirty="0" smtClean="0"/>
            <a:t>Первичные визиты к новым компаниям проводятся вне указанной периодичности. </a:t>
          </a:r>
          <a:endParaRPr lang="ru-RU" sz="1600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219AD9D9-D3B3-435D-A831-0F985C3B2339}">
      <dgm:prSet custT="1"/>
      <dgm:spPr>
        <a:solidFill>
          <a:schemeClr val="accent3"/>
        </a:solidFill>
      </dgm:spPr>
      <dgm:t>
        <a:bodyPr/>
        <a:lstStyle/>
        <a:p>
          <a:r>
            <a:rPr lang="ru-RU" sz="2000" dirty="0" smtClean="0"/>
            <a:t>Постановление Правительства России </a:t>
          </a:r>
          <a:r>
            <a:rPr lang="ru-RU" sz="2000" b="1" dirty="0" smtClean="0"/>
            <a:t>№ 1511 от 01.10.2025                      </a:t>
          </a:r>
          <a:r>
            <a:rPr lang="ru-RU" sz="2000" dirty="0" smtClean="0"/>
            <a:t>«О периодичности проведения обязательных профилактических визитов в рамках государственного контроля (надзора), муниципального контроля» </a:t>
          </a:r>
          <a:endParaRPr lang="ru-RU" sz="2000" dirty="0"/>
        </a:p>
      </dgm:t>
    </dgm:pt>
    <dgm:pt modelId="{B3F85488-B4D0-469A-84A0-8AF11CAD8670}" type="parTrans" cxnId="{71AEC94B-36BF-472B-8CFE-11E1A9ECAD02}">
      <dgm:prSet/>
      <dgm:spPr/>
      <dgm:t>
        <a:bodyPr/>
        <a:lstStyle/>
        <a:p>
          <a:endParaRPr lang="ru-RU"/>
        </a:p>
      </dgm:t>
    </dgm:pt>
    <dgm:pt modelId="{4E5D3685-A4A8-4BB1-AEBB-50D6EFDCCCAF}" type="sibTrans" cxnId="{71AEC94B-36BF-472B-8CFE-11E1A9ECAD02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2" custScaleY="248226" custLinFactY="90164" custLinFactNeighborX="61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094DF-2E3B-4A9B-A077-668498A74A56}" type="pres">
      <dgm:prSet presAssocID="{05A4F930-9936-45DC-8FA9-327EB3319507}" presName="spacer" presStyleCnt="0"/>
      <dgm:spPr/>
    </dgm:pt>
    <dgm:pt modelId="{F9686096-F962-4286-9BF6-C15FEB303668}" type="pres">
      <dgm:prSet presAssocID="{219AD9D9-D3B3-435D-A831-0F985C3B2339}" presName="parentText" presStyleLbl="node1" presStyleIdx="1" presStyleCnt="2" custScaleY="88301" custLinFactY="-241653" custLinFactNeighborX="-963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AEC94B-36BF-472B-8CFE-11E1A9ECAD02}" srcId="{347F9017-4CD2-4E06-B244-6E37E5057250}" destId="{219AD9D9-D3B3-435D-A831-0F985C3B2339}" srcOrd="1" destOrd="0" parTransId="{B3F85488-B4D0-469A-84A0-8AF11CAD8670}" sibTransId="{4E5D3685-A4A8-4BB1-AEBB-50D6EFDCCCAF}"/>
    <dgm:cxn modelId="{B4E2C987-3DB7-42F4-A248-DBA9014AE45C}" type="presOf" srcId="{219AD9D9-D3B3-435D-A831-0F985C3B2339}" destId="{F9686096-F962-4286-9BF6-C15FEB303668}" srcOrd="0" destOrd="0" presId="urn:microsoft.com/office/officeart/2005/8/layout/vList2"/>
    <dgm:cxn modelId="{C7788E3D-3EA7-4367-8993-C5129BA2946F}" type="presOf" srcId="{347F9017-4CD2-4E06-B244-6E37E5057250}" destId="{0A002F4F-4266-426B-BA34-FD66C09187BE}" srcOrd="0" destOrd="0" presId="urn:microsoft.com/office/officeart/2005/8/layout/vList2"/>
    <dgm:cxn modelId="{EDD497B7-AF6C-49AF-8AF2-75089A6449C3}" type="presOf" srcId="{0FF68845-A1C1-4FD2-8D77-5D0838D65AA3}" destId="{36B5D668-66D5-437D-8998-E557B368D72C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FB5E90AF-8B9A-468F-BF79-A35F0BAD5E34}" type="presParOf" srcId="{0A002F4F-4266-426B-BA34-FD66C09187BE}" destId="{36B5D668-66D5-437D-8998-E557B368D72C}" srcOrd="0" destOrd="0" presId="urn:microsoft.com/office/officeart/2005/8/layout/vList2"/>
    <dgm:cxn modelId="{3D2EE4C7-5E26-4763-ADC4-069544100E8D}" type="presParOf" srcId="{0A002F4F-4266-426B-BA34-FD66C09187BE}" destId="{684094DF-2E3B-4A9B-A077-668498A74A56}" srcOrd="1" destOrd="0" presId="urn:microsoft.com/office/officeart/2005/8/layout/vList2"/>
    <dgm:cxn modelId="{C26E7708-3703-4E20-9FF3-A91B0B28406B}" type="presParOf" srcId="{0A002F4F-4266-426B-BA34-FD66C09187BE}" destId="{F9686096-F962-4286-9BF6-C15FEB30366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/>
      <dgm:spPr>
        <a:solidFill>
          <a:srgbClr val="00B050"/>
        </a:solidFill>
      </dgm:spPr>
      <dgm:t>
        <a:bodyPr/>
        <a:lstStyle/>
        <a:p>
          <a:r>
            <a:rPr lang="ru-RU" sz="2000" dirty="0" smtClean="0">
              <a:hlinkClick xmlns:r="http://schemas.openxmlformats.org/officeDocument/2006/relationships" r:id="rId1"/>
            </a:rPr>
            <a:t>Приказ Министерства труда и социальной защиты Российской Федерации от 7 октября 2025 года № 599н</a:t>
          </a:r>
          <a:r>
            <a:rPr lang="ru-RU" sz="2000" dirty="0" smtClean="0"/>
            <a:t>                 «О внесении изменений  в формы (способы) информирования работников об их трудовых правах, включая право на безопасные условия и охрану труда,  утвержденные приказом Министерства труда и социальной защиты Российской Федерации от 29 октября 2021 г.                      № 773н»  </a:t>
          </a:r>
          <a:endParaRPr lang="ru-RU" sz="2000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66AA9A13-419A-4389-8EB7-8CCA0C037312}">
      <dgm:prSet custT="1"/>
      <dgm:spPr/>
      <dgm:t>
        <a:bodyPr/>
        <a:lstStyle/>
        <a:p>
          <a:r>
            <a:rPr lang="ru-RU" sz="1400" b="1" i="1" dirty="0" smtClean="0">
              <a:solidFill>
                <a:schemeClr val="tx1"/>
              </a:solidFill>
            </a:rPr>
            <a:t>Министерство труда</a:t>
          </a:r>
          <a:r>
            <a:rPr lang="ru-RU" sz="1400" dirty="0" smtClean="0">
              <a:solidFill>
                <a:schemeClr val="tx1"/>
              </a:solidFill>
            </a:rPr>
            <a:t> </a:t>
          </a:r>
          <a:r>
            <a:rPr lang="ru-RU" sz="1400" b="1" i="1" dirty="0" smtClean="0">
              <a:solidFill>
                <a:schemeClr val="tx1"/>
              </a:solidFill>
            </a:rPr>
            <a:t>России</a:t>
          </a:r>
          <a:r>
            <a:rPr lang="ru-RU" sz="1400" dirty="0" smtClean="0"/>
            <a:t> обеспечит </a:t>
          </a:r>
          <a:r>
            <a:rPr lang="ru-RU" sz="1400" dirty="0" err="1" smtClean="0"/>
            <a:t>проактивное</a:t>
          </a:r>
          <a:r>
            <a:rPr lang="ru-RU" sz="1400" dirty="0" smtClean="0"/>
            <a:t> направление работникам результатов СОУТ и информации о прошедшем обучении непосредственно в личные кабинеты пользователей портала государственных услуг. Сотрудники смогут оперативно получать необходимые сведения о состоянии условий своего труда и принятых мерах по обеспечению безопасной рабочей обстановки.</a:t>
          </a:r>
        </a:p>
        <a:p>
          <a:r>
            <a:rPr lang="ru-RU" sz="1400" i="1" dirty="0" smtClean="0">
              <a:solidFill>
                <a:schemeClr val="tx1"/>
              </a:solidFill>
            </a:rPr>
            <a:t>Важно!!! Обязательства работодателей по своевременному уведомлению работников, предусмотренные Трудовым кодексом Российской Федерации и ранее принятым приказом № 773н, остаются неизменными</a:t>
          </a:r>
          <a:r>
            <a:rPr lang="ru-RU" sz="1400" dirty="0" smtClean="0">
              <a:solidFill>
                <a:schemeClr val="tx1"/>
              </a:solidFill>
            </a:rPr>
            <a:t>. </a:t>
          </a:r>
          <a:endParaRPr lang="ru-RU" sz="1400" dirty="0">
            <a:solidFill>
              <a:schemeClr val="tx1"/>
            </a:solidFill>
          </a:endParaRPr>
        </a:p>
      </dgm:t>
    </dgm:pt>
    <dgm:pt modelId="{471E1A0D-5FEE-46CC-8E0C-C2E260074219}" type="parTrans" cxnId="{6E7AB5D3-395F-4EE9-8650-531350576582}">
      <dgm:prSet/>
      <dgm:spPr/>
      <dgm:t>
        <a:bodyPr/>
        <a:lstStyle/>
        <a:p>
          <a:endParaRPr lang="ru-RU"/>
        </a:p>
      </dgm:t>
    </dgm:pt>
    <dgm:pt modelId="{85C0C399-D50A-4F53-882C-F638CB0FB6DD}" type="sibTrans" cxnId="{6E7AB5D3-395F-4EE9-8650-531350576582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2" custLinFactY="-13207" custLinFactNeighborX="-56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094DF-2E3B-4A9B-A077-668498A74A56}" type="pres">
      <dgm:prSet presAssocID="{05A4F930-9936-45DC-8FA9-327EB3319507}" presName="spacer" presStyleCnt="0"/>
      <dgm:spPr/>
    </dgm:pt>
    <dgm:pt modelId="{08384855-4A95-4615-98C7-CFE0644C3C3E}" type="pres">
      <dgm:prSet presAssocID="{66AA9A13-419A-4389-8EB7-8CCA0C037312}" presName="parentText" presStyleLbl="node1" presStyleIdx="1" presStyleCnt="2" custLinFactY="4015" custLinFactNeighborX="604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E7AB5D3-395F-4EE9-8650-531350576582}" srcId="{347F9017-4CD2-4E06-B244-6E37E5057250}" destId="{66AA9A13-419A-4389-8EB7-8CCA0C037312}" srcOrd="1" destOrd="0" parTransId="{471E1A0D-5FEE-46CC-8E0C-C2E260074219}" sibTransId="{85C0C399-D50A-4F53-882C-F638CB0FB6DD}"/>
    <dgm:cxn modelId="{3D7B1550-8977-4723-A3A3-B3A00F61B26B}" type="presOf" srcId="{347F9017-4CD2-4E06-B244-6E37E5057250}" destId="{0A002F4F-4266-426B-BA34-FD66C09187BE}" srcOrd="0" destOrd="0" presId="urn:microsoft.com/office/officeart/2005/8/layout/vList2"/>
    <dgm:cxn modelId="{232E4EA7-74FC-40AB-9029-CAAA382B6AC9}" type="presOf" srcId="{0FF68845-A1C1-4FD2-8D77-5D0838D65AA3}" destId="{36B5D668-66D5-437D-8998-E557B368D72C}" srcOrd="0" destOrd="0" presId="urn:microsoft.com/office/officeart/2005/8/layout/vList2"/>
    <dgm:cxn modelId="{C5542C1E-91A4-49A1-A804-D70B6E14FF0F}" type="presOf" srcId="{66AA9A13-419A-4389-8EB7-8CCA0C037312}" destId="{08384855-4A95-4615-98C7-CFE0644C3C3E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0070904B-DFE1-44ED-B57A-FAFB9F761EFA}" type="presParOf" srcId="{0A002F4F-4266-426B-BA34-FD66C09187BE}" destId="{36B5D668-66D5-437D-8998-E557B368D72C}" srcOrd="0" destOrd="0" presId="urn:microsoft.com/office/officeart/2005/8/layout/vList2"/>
    <dgm:cxn modelId="{3855251B-5A16-4F4C-9D60-30FE86DFB55D}" type="presParOf" srcId="{0A002F4F-4266-426B-BA34-FD66C09187BE}" destId="{684094DF-2E3B-4A9B-A077-668498A74A56}" srcOrd="1" destOrd="0" presId="urn:microsoft.com/office/officeart/2005/8/layout/vList2"/>
    <dgm:cxn modelId="{2C51753A-8F87-4CE4-A959-5E195D93F16B}" type="presParOf" srcId="{0A002F4F-4266-426B-BA34-FD66C09187BE}" destId="{08384855-4A95-4615-98C7-CFE0644C3C3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600" dirty="0" smtClean="0"/>
            <a:t>Приказ </a:t>
          </a:r>
          <a:r>
            <a:rPr lang="ru-RU" sz="1600" dirty="0" err="1" smtClean="0"/>
            <a:t>Росстандарта</a:t>
          </a:r>
          <a:r>
            <a:rPr lang="ru-RU" sz="1600" dirty="0" smtClean="0"/>
            <a:t> № 423-ст от 16.05.2025</a:t>
          </a:r>
        </a:p>
        <a:p>
          <a:r>
            <a:rPr lang="ru-RU" sz="1600" dirty="0" smtClean="0"/>
            <a:t>Переход на шестизначные коды: </a:t>
          </a:r>
        </a:p>
        <a:p>
          <a:r>
            <a:rPr lang="ru-RU" sz="1600" dirty="0" smtClean="0"/>
            <a:t>первая цифра обозначает категорию (1 — рабочий, 2 — служащий и др.). </a:t>
          </a:r>
          <a:endParaRPr lang="ru-RU" sz="1600" b="1" i="1" dirty="0" smtClean="0"/>
        </a:p>
        <a:p>
          <a:endParaRPr lang="ru-RU" sz="1600" b="1" i="1" dirty="0" smtClean="0"/>
        </a:p>
        <a:p>
          <a:r>
            <a:rPr lang="ru-RU" sz="1600" b="1" i="1" dirty="0" smtClean="0"/>
            <a:t>Что это значит?</a:t>
          </a:r>
          <a:r>
            <a:rPr lang="ru-RU" sz="1600" dirty="0" smtClean="0"/>
            <a:t> Вам предстоит пересмотреть все штатные расписания, трудовые договоры и кадровые документы.</a:t>
          </a:r>
        </a:p>
        <a:p>
          <a:r>
            <a:rPr lang="ru-RU" sz="1600" dirty="0" smtClean="0"/>
            <a:t>Теперь коды стали шестизначными, а старые наименования должностей могут быть недействительными. Особенно важно проверить «вредные» должности — ошибка в названии может лишить работников льгот и компенсаций.</a:t>
          </a:r>
          <a:endParaRPr lang="ru-RU" sz="1600" b="1" i="1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1" custScaleY="478544" custLinFactNeighborX="-97" custLinFactNeighborY="-654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CC0C7B-AA97-4FF4-94FB-E501E31FA8AB}" type="presOf" srcId="{0FF68845-A1C1-4FD2-8D77-5D0838D65AA3}" destId="{36B5D668-66D5-437D-8998-E557B368D72C}" srcOrd="0" destOrd="0" presId="urn:microsoft.com/office/officeart/2005/8/layout/vList2"/>
    <dgm:cxn modelId="{9E6B2DA0-0FCF-45D6-8E8E-A16D379661FC}" type="presOf" srcId="{347F9017-4CD2-4E06-B244-6E37E5057250}" destId="{0A002F4F-4266-426B-BA34-FD66C09187BE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52409B4A-CE2A-4F85-A9F6-9F574D59A9D4}" type="presParOf" srcId="{0A002F4F-4266-426B-BA34-FD66C09187BE}" destId="{36B5D668-66D5-437D-8998-E557B368D7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/>
      <dgm:spPr>
        <a:solidFill>
          <a:srgbClr val="00B050"/>
        </a:solidFill>
      </dgm:spPr>
      <dgm:t>
        <a:bodyPr/>
        <a:lstStyle/>
        <a:p>
          <a:r>
            <a:rPr lang="ru-RU" sz="2000" b="1" i="1" dirty="0" smtClean="0"/>
            <a:t>Приказ Росстата от 22 июля 2025 года № 348 </a:t>
          </a:r>
          <a:endParaRPr lang="ru-RU" sz="2000" b="1" i="1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0B2795EA-468C-4DE4-8D19-927E719EE84C}">
      <dgm:prSet/>
      <dgm:spPr/>
      <dgm:t>
        <a:bodyPr/>
        <a:lstStyle/>
        <a:p>
          <a:r>
            <a:rPr lang="ru-RU" b="1" i="1" dirty="0" smtClean="0"/>
            <a:t>Важно!!! </a:t>
          </a:r>
          <a:r>
            <a:rPr lang="ru-RU" dirty="0" smtClean="0"/>
            <a:t>Его подают </a:t>
          </a:r>
          <a:r>
            <a:rPr lang="ru-RU" b="1" i="1" dirty="0" smtClean="0"/>
            <a:t>только </a:t>
          </a:r>
          <a:r>
            <a:rPr lang="ru-RU" b="1" i="1" dirty="0" err="1" smtClean="0"/>
            <a:t>электронно</a:t>
          </a:r>
          <a:r>
            <a:rPr lang="ru-RU" b="1" i="1" dirty="0" smtClean="0"/>
            <a:t> через систему Росстата.</a:t>
          </a:r>
          <a:r>
            <a:rPr lang="ru-RU" dirty="0" smtClean="0"/>
            <a:t> Работодателям придется заблаговременно получить усиленную квалифицированную электронную подпись, а также зарегистрироваться в личном кабинете на портале </a:t>
          </a:r>
          <a:r>
            <a:rPr lang="ru-RU" dirty="0" err="1" smtClean="0"/>
            <a:t>статотчетности</a:t>
          </a:r>
          <a:r>
            <a:rPr lang="ru-RU" dirty="0" smtClean="0"/>
            <a:t>. </a:t>
          </a:r>
        </a:p>
        <a:p>
          <a:endParaRPr lang="ru-RU" dirty="0" smtClean="0"/>
        </a:p>
        <a:p>
          <a:r>
            <a:rPr lang="ru-RU" b="1" i="1" dirty="0" smtClean="0"/>
            <a:t>На что обратить внимание?</a:t>
          </a:r>
          <a:r>
            <a:rPr lang="ru-RU" dirty="0" smtClean="0"/>
            <a:t> Все коды профессий в отчетности должны быть строго по новому классификатору. Подача отчета в старом формате или с некорректными кодами приравнивается к его </a:t>
          </a:r>
          <a:r>
            <a:rPr lang="ru-RU" dirty="0" err="1" smtClean="0"/>
            <a:t>непредоставлению</a:t>
          </a:r>
          <a:r>
            <a:rPr lang="ru-RU" dirty="0" smtClean="0"/>
            <a:t>.</a:t>
          </a:r>
        </a:p>
        <a:p>
          <a:endParaRPr lang="ru-RU" dirty="0" smtClean="0"/>
        </a:p>
        <a:p>
          <a:r>
            <a:rPr lang="ru-RU" b="1" i="1" dirty="0" smtClean="0"/>
            <a:t>Важно!!!</a:t>
          </a:r>
          <a:r>
            <a:rPr lang="ru-RU" dirty="0" smtClean="0"/>
            <a:t> Напомним, что штрафы за статистику ударят по карману компании. По ст. 13.19 КоАП РФ за непредставление или несвоевременную сдачу отчета, компанию оштрафуют от 20 до 70 тыс. рублей, а за повторное нарушение – от 100 до 150 тыс. рублей.</a:t>
          </a:r>
        </a:p>
        <a:p>
          <a:endParaRPr lang="ru-RU" dirty="0"/>
        </a:p>
      </dgm:t>
    </dgm:pt>
    <dgm:pt modelId="{D64CC750-954D-4FE3-82E2-04CA55152E6C}" type="parTrans" cxnId="{A43DF8C0-169B-4BF8-95CC-8327A32E64B5}">
      <dgm:prSet/>
      <dgm:spPr/>
      <dgm:t>
        <a:bodyPr/>
        <a:lstStyle/>
        <a:p>
          <a:endParaRPr lang="ru-RU"/>
        </a:p>
      </dgm:t>
    </dgm:pt>
    <dgm:pt modelId="{B65A6576-91C8-4155-8ADA-86861E0DB5C1}" type="sibTrans" cxnId="{A43DF8C0-169B-4BF8-95CC-8327A32E64B5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2" custScaleY="29580" custLinFactY="-13207" custLinFactNeighborX="-56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4094DF-2E3B-4A9B-A077-668498A74A56}" type="pres">
      <dgm:prSet presAssocID="{05A4F930-9936-45DC-8FA9-327EB3319507}" presName="spacer" presStyleCnt="0"/>
      <dgm:spPr/>
    </dgm:pt>
    <dgm:pt modelId="{0B562222-9BC3-42EB-AF3D-FCEA005DF59D}" type="pres">
      <dgm:prSet presAssocID="{0B2795EA-468C-4DE4-8D19-927E719EE84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43DF8C0-169B-4BF8-95CC-8327A32E64B5}" srcId="{347F9017-4CD2-4E06-B244-6E37E5057250}" destId="{0B2795EA-468C-4DE4-8D19-927E719EE84C}" srcOrd="1" destOrd="0" parTransId="{D64CC750-954D-4FE3-82E2-04CA55152E6C}" sibTransId="{B65A6576-91C8-4155-8ADA-86861E0DB5C1}"/>
    <dgm:cxn modelId="{A4FC5BB1-1BF2-4769-AA2C-D42AA805FF64}" type="presOf" srcId="{0FF68845-A1C1-4FD2-8D77-5D0838D65AA3}" destId="{36B5D668-66D5-437D-8998-E557B368D72C}" srcOrd="0" destOrd="0" presId="urn:microsoft.com/office/officeart/2005/8/layout/vList2"/>
    <dgm:cxn modelId="{60DE4000-B8F8-4DFE-BFCF-548473CF39D5}" type="presOf" srcId="{347F9017-4CD2-4E06-B244-6E37E5057250}" destId="{0A002F4F-4266-426B-BA34-FD66C09187BE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BC8D5284-A3D1-4FC4-B370-0A2F27B88DDC}" type="presOf" srcId="{0B2795EA-468C-4DE4-8D19-927E719EE84C}" destId="{0B562222-9BC3-42EB-AF3D-FCEA005DF59D}" srcOrd="0" destOrd="0" presId="urn:microsoft.com/office/officeart/2005/8/layout/vList2"/>
    <dgm:cxn modelId="{680F9554-9AC9-47AB-BBB3-A7D30E84709E}" type="presParOf" srcId="{0A002F4F-4266-426B-BA34-FD66C09187BE}" destId="{36B5D668-66D5-437D-8998-E557B368D72C}" srcOrd="0" destOrd="0" presId="urn:microsoft.com/office/officeart/2005/8/layout/vList2"/>
    <dgm:cxn modelId="{4293217A-F052-4D42-B059-8A3CC2918345}" type="presParOf" srcId="{0A002F4F-4266-426B-BA34-FD66C09187BE}" destId="{684094DF-2E3B-4A9B-A077-668498A74A56}" srcOrd="1" destOrd="0" presId="urn:microsoft.com/office/officeart/2005/8/layout/vList2"/>
    <dgm:cxn modelId="{F6508CDA-D38A-4B18-85CF-3D39DD8B746B}" type="presParOf" srcId="{0A002F4F-4266-426B-BA34-FD66C09187BE}" destId="{0B562222-9BC3-42EB-AF3D-FCEA005DF59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F68845-A1C1-4FD2-8D77-5D0838D65AA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600" dirty="0" smtClean="0"/>
            <a:t>Приказ Министерства труда, занятости и социальной защиты Российской Федерации  от 10 июня 2025 г. № 369н «Об утверждении предельных норм переноски и передвижения тяжестей работниками в возрасте до 18 лет» </a:t>
          </a:r>
        </a:p>
        <a:p>
          <a:endParaRPr lang="ru-RU" sz="1600" b="1" i="1" dirty="0" smtClean="0"/>
        </a:p>
        <a:p>
          <a:r>
            <a:rPr lang="ru-RU" sz="1600" dirty="0" smtClean="0"/>
            <a:t>Уточнена предельно допустимая масса переносимого груза — теперь допустимая масса переносимого груза включает массу тары и упаковки (кг). </a:t>
          </a:r>
        </a:p>
        <a:p>
          <a:endParaRPr lang="ru-RU" sz="1600" dirty="0" smtClean="0"/>
        </a:p>
        <a:p>
          <a:r>
            <a:rPr lang="ru-RU" sz="1600" b="1" i="1" dirty="0" smtClean="0">
              <a:solidFill>
                <a:schemeClr val="accent2"/>
              </a:solidFill>
            </a:rPr>
            <a:t>Постановление Министерства труда и социального развития Российской Федерации от 7 апреля 1999 г. № 7 «Об утверждении Норм предельно допустимых нагрузок для лиц моложе восемнадцати лет при подъеме и перемещении тяжестей вручную» с 1 марта 2026 года утратит силу.</a:t>
          </a:r>
        </a:p>
        <a:p>
          <a:endParaRPr lang="ru-RU" sz="1600" b="1" i="1" dirty="0"/>
        </a:p>
      </dgm:t>
    </dgm:pt>
    <dgm:pt modelId="{FBC5D003-EB28-4228-890F-E9308C933F03}" type="parTrans" cxnId="{54C55291-A202-4B93-BD39-A04C990AB44D}">
      <dgm:prSet/>
      <dgm:spPr/>
      <dgm:t>
        <a:bodyPr/>
        <a:lstStyle/>
        <a:p>
          <a:endParaRPr lang="ru-RU"/>
        </a:p>
      </dgm:t>
    </dgm:pt>
    <dgm:pt modelId="{05A4F930-9936-45DC-8FA9-327EB3319507}" type="sibTrans" cxnId="{54C55291-A202-4B93-BD39-A04C990AB44D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6B5D668-66D5-437D-8998-E557B368D72C}" type="pres">
      <dgm:prSet presAssocID="{0FF68845-A1C1-4FD2-8D77-5D0838D65AA3}" presName="parentText" presStyleLbl="node1" presStyleIdx="0" presStyleCnt="1" custScaleY="478544" custLinFactNeighborX="-97" custLinFactNeighborY="-6542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5A0544-FEB8-452A-943D-85883BA9CD6A}" type="presOf" srcId="{0FF68845-A1C1-4FD2-8D77-5D0838D65AA3}" destId="{36B5D668-66D5-437D-8998-E557B368D72C}" srcOrd="0" destOrd="0" presId="urn:microsoft.com/office/officeart/2005/8/layout/vList2"/>
    <dgm:cxn modelId="{B1423322-D960-4F0C-B0A5-D3AE29FE614E}" type="presOf" srcId="{347F9017-4CD2-4E06-B244-6E37E5057250}" destId="{0A002F4F-4266-426B-BA34-FD66C09187BE}" srcOrd="0" destOrd="0" presId="urn:microsoft.com/office/officeart/2005/8/layout/vList2"/>
    <dgm:cxn modelId="{54C55291-A202-4B93-BD39-A04C990AB44D}" srcId="{347F9017-4CD2-4E06-B244-6E37E5057250}" destId="{0FF68845-A1C1-4FD2-8D77-5D0838D65AA3}" srcOrd="0" destOrd="0" parTransId="{FBC5D003-EB28-4228-890F-E9308C933F03}" sibTransId="{05A4F930-9936-45DC-8FA9-327EB3319507}"/>
    <dgm:cxn modelId="{EB412E88-CC87-4AAD-8794-BACAC3D22623}" type="presParOf" srcId="{0A002F4F-4266-426B-BA34-FD66C09187BE}" destId="{36B5D668-66D5-437D-8998-E557B368D7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E02432-DD81-41F6-8866-AA0241B7287E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С 1 сентября 2025 года применяются новые формы медицинских заключений, предназначенных для оформления материалов расследования несчастных случаев на производстве. </a:t>
          </a:r>
        </a:p>
        <a:p>
          <a:r>
            <a:rPr lang="ru-RU" dirty="0" smtClean="0"/>
            <a:t>Данные формы утверждены Приказом Минздрава России от 11 апреля 2025 года № 196н </a:t>
          </a:r>
        </a:p>
        <a:p>
          <a:r>
            <a:rPr lang="ru-RU" dirty="0" smtClean="0"/>
            <a:t>– </a:t>
          </a:r>
          <a:r>
            <a:rPr lang="ru-RU" b="1" dirty="0" smtClean="0"/>
            <a:t>Форма № 315-1/у</a:t>
          </a:r>
          <a:r>
            <a:rPr lang="ru-RU" dirty="0" smtClean="0"/>
            <a:t> – медицинское заключение о характере полученных повреждений здоровья в результате несчастного случая на производстве и степени их тяжести;</a:t>
          </a:r>
        </a:p>
        <a:p>
          <a:r>
            <a:rPr lang="ru-RU" dirty="0" smtClean="0"/>
            <a:t>– </a:t>
          </a:r>
          <a:r>
            <a:rPr lang="ru-RU" b="1" dirty="0" smtClean="0"/>
            <a:t>Форма № 316-1/у</a:t>
          </a:r>
          <a:r>
            <a:rPr lang="ru-RU" dirty="0" smtClean="0"/>
            <a:t> – медицинское заключение об установлении заключительного диагноза пострадавшего в результате несчастного случая на производстве.</a:t>
          </a:r>
          <a:endParaRPr lang="ru-RU" dirty="0"/>
        </a:p>
      </dgm:t>
    </dgm:pt>
    <dgm:pt modelId="{34F77D6C-8237-4CC6-B2F2-2221DBDAF12C}" type="parTrans" cxnId="{ABD522BD-A8DB-4B26-8834-C752719B8FB9}">
      <dgm:prSet/>
      <dgm:spPr/>
      <dgm:t>
        <a:bodyPr/>
        <a:lstStyle/>
        <a:p>
          <a:endParaRPr lang="ru-RU"/>
        </a:p>
      </dgm:t>
    </dgm:pt>
    <dgm:pt modelId="{1AACCA76-FCD0-459D-9036-CCDB0F32CAB8}" type="sibTrans" cxnId="{ABD522BD-A8DB-4B26-8834-C752719B8FB9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94F351-82D6-4782-A148-22F3AD20034E}" type="pres">
      <dgm:prSet presAssocID="{79E02432-DD81-41F6-8866-AA0241B7287E}" presName="parentText" presStyleLbl="node1" presStyleIdx="0" presStyleCnt="1" custLinFactNeighborX="1582" custLinFactNeighborY="-710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997515-8FC0-41A9-ABFC-90AF7BD405B9}" type="presOf" srcId="{79E02432-DD81-41F6-8866-AA0241B7287E}" destId="{C894F351-82D6-4782-A148-22F3AD20034E}" srcOrd="0" destOrd="0" presId="urn:microsoft.com/office/officeart/2005/8/layout/vList2"/>
    <dgm:cxn modelId="{ABD522BD-A8DB-4B26-8834-C752719B8FB9}" srcId="{347F9017-4CD2-4E06-B244-6E37E5057250}" destId="{79E02432-DD81-41F6-8866-AA0241B7287E}" srcOrd="0" destOrd="0" parTransId="{34F77D6C-8237-4CC6-B2F2-2221DBDAF12C}" sibTransId="{1AACCA76-FCD0-459D-9036-CCDB0F32CAB8}"/>
    <dgm:cxn modelId="{A4F91EC5-F013-4046-9B74-04ECF8304E08}" type="presOf" srcId="{347F9017-4CD2-4E06-B244-6E37E5057250}" destId="{0A002F4F-4266-426B-BA34-FD66C09187BE}" srcOrd="0" destOrd="0" presId="urn:microsoft.com/office/officeart/2005/8/layout/vList2"/>
    <dgm:cxn modelId="{5823526F-2476-405B-8EEB-2FF999A29420}" type="presParOf" srcId="{0A002F4F-4266-426B-BA34-FD66C09187BE}" destId="{C894F351-82D6-4782-A148-22F3AD2003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CB10EBC-D8DD-4D2B-A0C9-B89FC55B0D25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Постановлением Правительства от 18.04.2025 № 521 «О внесении изменений в Постановление Правительство Российской Федерации от 16 декабря 2021 года № 2334»  поменяли правила аккредитации организаций и индивидуальных предпринимателей, которые оказывают услуги в области охраны труда. </a:t>
          </a:r>
          <a:endParaRPr lang="ru-RU" dirty="0"/>
        </a:p>
      </dgm:t>
    </dgm:pt>
    <dgm:pt modelId="{1DAE8707-6DEC-4F96-99BB-CA3DB1ACA6E2}" type="parTrans" cxnId="{21DC01B4-3B49-4009-97A6-31B5825D095B}">
      <dgm:prSet/>
      <dgm:spPr/>
      <dgm:t>
        <a:bodyPr/>
        <a:lstStyle/>
        <a:p>
          <a:endParaRPr lang="ru-RU"/>
        </a:p>
      </dgm:t>
    </dgm:pt>
    <dgm:pt modelId="{6CAB31EA-73E7-41FB-9516-C0E28670DBE7}" type="sibTrans" cxnId="{21DC01B4-3B49-4009-97A6-31B5825D095B}">
      <dgm:prSet/>
      <dgm:spPr/>
      <dgm:t>
        <a:bodyPr/>
        <a:lstStyle/>
        <a:p>
          <a:endParaRPr lang="ru-RU"/>
        </a:p>
      </dgm:t>
    </dgm:pt>
    <dgm:pt modelId="{406FB0CF-B012-4117-A8FF-955B545F596D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 smtClean="0"/>
            <a:t>Основные изменения: Подать заявление можно только через «</a:t>
          </a:r>
          <a:r>
            <a:rPr lang="ru-RU" dirty="0" err="1" smtClean="0"/>
            <a:t>Госуслуги</a:t>
          </a:r>
          <a:r>
            <a:rPr lang="ru-RU" dirty="0" smtClean="0"/>
            <a:t>» — документы на бумаге больше не принимают. Подписывать документы можно УКЭП или УНЭП, в зависимости от того, чья подпись. Срок рассмотрения заявления — 15 рабочих дней (раньше было 25 дней). Проверять сведения и вносить компанию в реестр будут в автоматическом режиме. </a:t>
          </a:r>
          <a:endParaRPr lang="ru-RU" dirty="0"/>
        </a:p>
      </dgm:t>
    </dgm:pt>
    <dgm:pt modelId="{490FB3A9-0F44-45EB-8094-38C7DA3EF821}" type="parTrans" cxnId="{ECD2AF23-D978-449F-8B3C-C9773FEC6A0F}">
      <dgm:prSet/>
      <dgm:spPr/>
      <dgm:t>
        <a:bodyPr/>
        <a:lstStyle/>
        <a:p>
          <a:endParaRPr lang="ru-RU"/>
        </a:p>
      </dgm:t>
    </dgm:pt>
    <dgm:pt modelId="{1FB05F00-49B7-4F82-8980-6B925B60638C}" type="sibTrans" cxnId="{ECD2AF23-D978-449F-8B3C-C9773FEC6A0F}">
      <dgm:prSet/>
      <dgm:spPr/>
      <dgm:t>
        <a:bodyPr/>
        <a:lstStyle/>
        <a:p>
          <a:endParaRPr lang="ru-RU"/>
        </a:p>
      </dgm:t>
    </dgm:pt>
    <dgm:pt modelId="{CA35F6C2-67F0-4F00-A8EA-F659741CD240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К заявлению нужно будет прикладывать меньше документов. Например, теперь не нужен устав. Все уведомления о решениях, в том числе об отказе или возобновлении аккредитации, будут направлять через «</a:t>
          </a:r>
          <a:r>
            <a:rPr lang="ru-RU" dirty="0" err="1" smtClean="0"/>
            <a:t>Госуслуги</a:t>
          </a:r>
          <a:r>
            <a:rPr lang="ru-RU" dirty="0" smtClean="0"/>
            <a:t>». </a:t>
          </a:r>
        </a:p>
        <a:p>
          <a:r>
            <a:rPr lang="ru-RU" dirty="0" smtClean="0"/>
            <a:t>Реестр организаций, проводящих СОУТ, будут вести во ФГИС СОУТ. </a:t>
          </a:r>
          <a:endParaRPr lang="ru-RU" dirty="0"/>
        </a:p>
      </dgm:t>
    </dgm:pt>
    <dgm:pt modelId="{373097D3-4364-47CC-B86C-7D868D9BC0D9}" type="parTrans" cxnId="{A82BE36E-8AE2-4C96-8CD6-9B0D70020864}">
      <dgm:prSet/>
      <dgm:spPr/>
      <dgm:t>
        <a:bodyPr/>
        <a:lstStyle/>
        <a:p>
          <a:endParaRPr lang="ru-RU"/>
        </a:p>
      </dgm:t>
    </dgm:pt>
    <dgm:pt modelId="{99D0D148-25D7-4DCB-AA6D-9DA69A1F8B88}" type="sibTrans" cxnId="{A82BE36E-8AE2-4C96-8CD6-9B0D70020864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E328C2-4FD1-4AE3-B22B-F81497366554}" type="pres">
      <dgm:prSet presAssocID="{7CB10EBC-D8DD-4D2B-A0C9-B89FC55B0D25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66B3E6-D1EA-4BDB-9F5E-80829BBB8B65}" type="pres">
      <dgm:prSet presAssocID="{6CAB31EA-73E7-41FB-9516-C0E28670DBE7}" presName="spacer" presStyleCnt="0"/>
      <dgm:spPr/>
    </dgm:pt>
    <dgm:pt modelId="{BEC2EFD3-AF6A-43CF-9F45-D8E4B7E22790}" type="pres">
      <dgm:prSet presAssocID="{406FB0CF-B012-4117-A8FF-955B545F596D}" presName="parentText" presStyleLbl="node1" presStyleIdx="1" presStyleCnt="3" custLinFactY="-396" custLinFactNeighborX="38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EA2D2F-D0A1-4CB9-AA57-D00906F3599B}" type="pres">
      <dgm:prSet presAssocID="{1FB05F00-49B7-4F82-8980-6B925B60638C}" presName="spacer" presStyleCnt="0"/>
      <dgm:spPr/>
    </dgm:pt>
    <dgm:pt modelId="{9BA4A9EE-E3EC-4D3B-B25E-E21936BAAEA5}" type="pres">
      <dgm:prSet presAssocID="{CA35F6C2-67F0-4F00-A8EA-F659741CD24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818F173-5D31-45CD-8C67-F2C069F2AA71}" type="presOf" srcId="{347F9017-4CD2-4E06-B244-6E37E5057250}" destId="{0A002F4F-4266-426B-BA34-FD66C09187BE}" srcOrd="0" destOrd="0" presId="urn:microsoft.com/office/officeart/2005/8/layout/vList2"/>
    <dgm:cxn modelId="{952433D8-1454-4D28-B87A-7AFE7104FB56}" type="presOf" srcId="{406FB0CF-B012-4117-A8FF-955B545F596D}" destId="{BEC2EFD3-AF6A-43CF-9F45-D8E4B7E22790}" srcOrd="0" destOrd="0" presId="urn:microsoft.com/office/officeart/2005/8/layout/vList2"/>
    <dgm:cxn modelId="{FC699C5E-6545-4E3B-ADF3-A9911E4CE3D9}" type="presOf" srcId="{7CB10EBC-D8DD-4D2B-A0C9-B89FC55B0D25}" destId="{A1E328C2-4FD1-4AE3-B22B-F81497366554}" srcOrd="0" destOrd="0" presId="urn:microsoft.com/office/officeart/2005/8/layout/vList2"/>
    <dgm:cxn modelId="{A82BE36E-8AE2-4C96-8CD6-9B0D70020864}" srcId="{347F9017-4CD2-4E06-B244-6E37E5057250}" destId="{CA35F6C2-67F0-4F00-A8EA-F659741CD240}" srcOrd="2" destOrd="0" parTransId="{373097D3-4364-47CC-B86C-7D868D9BC0D9}" sibTransId="{99D0D148-25D7-4DCB-AA6D-9DA69A1F8B88}"/>
    <dgm:cxn modelId="{ECD2AF23-D978-449F-8B3C-C9773FEC6A0F}" srcId="{347F9017-4CD2-4E06-B244-6E37E5057250}" destId="{406FB0CF-B012-4117-A8FF-955B545F596D}" srcOrd="1" destOrd="0" parTransId="{490FB3A9-0F44-45EB-8094-38C7DA3EF821}" sibTransId="{1FB05F00-49B7-4F82-8980-6B925B60638C}"/>
    <dgm:cxn modelId="{21DC01B4-3B49-4009-97A6-31B5825D095B}" srcId="{347F9017-4CD2-4E06-B244-6E37E5057250}" destId="{7CB10EBC-D8DD-4D2B-A0C9-B89FC55B0D25}" srcOrd="0" destOrd="0" parTransId="{1DAE8707-6DEC-4F96-99BB-CA3DB1ACA6E2}" sibTransId="{6CAB31EA-73E7-41FB-9516-C0E28670DBE7}"/>
    <dgm:cxn modelId="{4D5AD875-EC4A-44E7-8475-F3A446D302A7}" type="presOf" srcId="{CA35F6C2-67F0-4F00-A8EA-F659741CD240}" destId="{9BA4A9EE-E3EC-4D3B-B25E-E21936BAAEA5}" srcOrd="0" destOrd="0" presId="urn:microsoft.com/office/officeart/2005/8/layout/vList2"/>
    <dgm:cxn modelId="{5C0FB0B1-AF43-4404-806D-383821CD8DF9}" type="presParOf" srcId="{0A002F4F-4266-426B-BA34-FD66C09187BE}" destId="{A1E328C2-4FD1-4AE3-B22B-F81497366554}" srcOrd="0" destOrd="0" presId="urn:microsoft.com/office/officeart/2005/8/layout/vList2"/>
    <dgm:cxn modelId="{58AB2C74-C501-4920-80FF-3A58B2C02768}" type="presParOf" srcId="{0A002F4F-4266-426B-BA34-FD66C09187BE}" destId="{7466B3E6-D1EA-4BDB-9F5E-80829BBB8B65}" srcOrd="1" destOrd="0" presId="urn:microsoft.com/office/officeart/2005/8/layout/vList2"/>
    <dgm:cxn modelId="{BB29F3D7-1EBC-49FD-AA70-3C79C92E5895}" type="presParOf" srcId="{0A002F4F-4266-426B-BA34-FD66C09187BE}" destId="{BEC2EFD3-AF6A-43CF-9F45-D8E4B7E22790}" srcOrd="2" destOrd="0" presId="urn:microsoft.com/office/officeart/2005/8/layout/vList2"/>
    <dgm:cxn modelId="{B8646AEF-2362-498E-A6FD-193BFC012D45}" type="presParOf" srcId="{0A002F4F-4266-426B-BA34-FD66C09187BE}" destId="{69EA2D2F-D0A1-4CB9-AA57-D00906F3599B}" srcOrd="3" destOrd="0" presId="urn:microsoft.com/office/officeart/2005/8/layout/vList2"/>
    <dgm:cxn modelId="{24FB8B33-B6A3-43D8-A9C3-203BDB8F3F7A}" type="presParOf" srcId="{0A002F4F-4266-426B-BA34-FD66C09187BE}" destId="{9BA4A9EE-E3EC-4D3B-B25E-E21936BAAEA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47F9017-4CD2-4E06-B244-6E37E5057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E02432-DD81-41F6-8866-AA0241B7287E}">
      <dgm:prSet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Освидетельствование сотрудника будет осуществляется только по направлению работодателя либо его уполномоченного представителя. </a:t>
          </a:r>
        </a:p>
        <a:p>
          <a:r>
            <a:rPr lang="ru-RU" dirty="0" smtClean="0"/>
            <a:t>Работодатель обязан направить своего работника на осмотр, если в ходе регулярных медосмотров сотрудников (проводимых согласно ст. 220 ТК РФ) обнаружены признаки психического расстройства.</a:t>
          </a:r>
        </a:p>
        <a:p>
          <a:r>
            <a:rPr lang="ru-RU" dirty="0" smtClean="0"/>
            <a:t>Из перечня работ, требующих обязательного </a:t>
          </a:r>
          <a:r>
            <a:rPr lang="ru-RU" dirty="0" err="1" smtClean="0"/>
            <a:t>психосвидетельствования</a:t>
          </a:r>
          <a:r>
            <a:rPr lang="ru-RU" dirty="0" smtClean="0"/>
            <a:t>, исключат деятельность с доступом к </a:t>
          </a:r>
          <a:r>
            <a:rPr lang="ru-RU" dirty="0" err="1" smtClean="0"/>
            <a:t>гостайне</a:t>
          </a:r>
          <a:r>
            <a:rPr lang="ru-RU" dirty="0" smtClean="0"/>
            <a:t>.</a:t>
          </a:r>
        </a:p>
        <a:p>
          <a:r>
            <a:rPr lang="ru-RU" dirty="0" smtClean="0"/>
            <a:t>Освидетельствование будет проводить комиссия врачей-психиатров, а не врачебная комиссия, как это было раньше. </a:t>
          </a:r>
          <a:endParaRPr lang="ru-RU" dirty="0"/>
        </a:p>
      </dgm:t>
    </dgm:pt>
    <dgm:pt modelId="{34F77D6C-8237-4CC6-B2F2-2221DBDAF12C}" type="parTrans" cxnId="{ABD522BD-A8DB-4B26-8834-C752719B8FB9}">
      <dgm:prSet/>
      <dgm:spPr/>
      <dgm:t>
        <a:bodyPr/>
        <a:lstStyle/>
        <a:p>
          <a:endParaRPr lang="ru-RU"/>
        </a:p>
      </dgm:t>
    </dgm:pt>
    <dgm:pt modelId="{1AACCA76-FCD0-459D-9036-CCDB0F32CAB8}" type="sibTrans" cxnId="{ABD522BD-A8DB-4B26-8834-C752719B8FB9}">
      <dgm:prSet/>
      <dgm:spPr/>
      <dgm:t>
        <a:bodyPr/>
        <a:lstStyle/>
        <a:p>
          <a:endParaRPr lang="ru-RU"/>
        </a:p>
      </dgm:t>
    </dgm:pt>
    <dgm:pt modelId="{0A002F4F-4266-426B-BA34-FD66C09187BE}" type="pres">
      <dgm:prSet presAssocID="{347F9017-4CD2-4E06-B244-6E37E5057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894F351-82D6-4782-A148-22F3AD20034E}" type="pres">
      <dgm:prSet presAssocID="{79E02432-DD81-41F6-8866-AA0241B7287E}" presName="parentText" presStyleLbl="node1" presStyleIdx="0" presStyleCnt="1" custLinFactNeighborX="1582" custLinFactNeighborY="-710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566A17-80D1-494D-84C7-5F19F402028A}" type="presOf" srcId="{347F9017-4CD2-4E06-B244-6E37E5057250}" destId="{0A002F4F-4266-426B-BA34-FD66C09187BE}" srcOrd="0" destOrd="0" presId="urn:microsoft.com/office/officeart/2005/8/layout/vList2"/>
    <dgm:cxn modelId="{ABD522BD-A8DB-4B26-8834-C752719B8FB9}" srcId="{347F9017-4CD2-4E06-B244-6E37E5057250}" destId="{79E02432-DD81-41F6-8866-AA0241B7287E}" srcOrd="0" destOrd="0" parTransId="{34F77D6C-8237-4CC6-B2F2-2221DBDAF12C}" sibTransId="{1AACCA76-FCD0-459D-9036-CCDB0F32CAB8}"/>
    <dgm:cxn modelId="{5503C2F4-F8D3-4749-B5A8-F336A15FD0B7}" type="presOf" srcId="{79E02432-DD81-41F6-8866-AA0241B7287E}" destId="{C894F351-82D6-4782-A148-22F3AD20034E}" srcOrd="0" destOrd="0" presId="urn:microsoft.com/office/officeart/2005/8/layout/vList2"/>
    <dgm:cxn modelId="{AAB5C737-B930-4114-9705-359BEEEDDF79}" type="presParOf" srcId="{0A002F4F-4266-426B-BA34-FD66C09187BE}" destId="{C894F351-82D6-4782-A148-22F3AD20034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E328C2-4FD1-4AE3-B22B-F81497366554}">
      <dsp:nvSpPr>
        <dsp:cNvPr id="0" name=""/>
        <dsp:cNvSpPr/>
      </dsp:nvSpPr>
      <dsp:spPr>
        <a:xfrm>
          <a:off x="0" y="390618"/>
          <a:ext cx="7010400" cy="1113547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Приказом Минтруда от 29.04.2025 № 287н «О внесении изменений в некоторые приказы Министерства труда и социальной защиты Российской Федерации по вопросам охраны труда»  продлили правила действия некоторых ПОТ, которые истекают в 2025 году.</a:t>
          </a:r>
          <a:endParaRPr lang="ru-RU" sz="1200" kern="1200" dirty="0"/>
        </a:p>
      </dsp:txBody>
      <dsp:txXfrm>
        <a:off x="54359" y="444977"/>
        <a:ext cx="6901682" cy="1004829"/>
      </dsp:txXfrm>
    </dsp:sp>
    <dsp:sp modelId="{BEC2EFD3-AF6A-43CF-9F45-D8E4B7E22790}">
      <dsp:nvSpPr>
        <dsp:cNvPr id="0" name=""/>
        <dsp:cNvSpPr/>
      </dsp:nvSpPr>
      <dsp:spPr>
        <a:xfrm>
          <a:off x="0" y="1499756"/>
          <a:ext cx="7010400" cy="1113547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/>
            <a:t>Так, например, до 2027 года продлили правила по ОТ для: морские и речные порты; железнодорожный транспорт; </a:t>
          </a:r>
          <a:r>
            <a:rPr lang="ru-RU" sz="1200" b="1" i="1" kern="1200" dirty="0" smtClean="0"/>
            <a:t>сельское хозяйство;</a:t>
          </a:r>
          <a:r>
            <a:rPr lang="ru-RU" sz="1200" kern="1200" dirty="0" smtClean="0"/>
            <a:t> погрузочно-разгрузочные работы; автомобильный транспорт и другие.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kern="1200" dirty="0" smtClean="0"/>
            <a:t>Для 20 ПОТ действие продлили до 2031 года: ЖКХ; легкая промышленность; работа на высоте; строительство; медицинские организации и другие.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54359" y="1554115"/>
        <a:ext cx="6901682" cy="1004829"/>
      </dsp:txXfrm>
    </dsp:sp>
    <dsp:sp modelId="{9BA4A9EE-E3EC-4D3B-B25E-E21936BAAEA5}">
      <dsp:nvSpPr>
        <dsp:cNvPr id="0" name=""/>
        <dsp:cNvSpPr/>
      </dsp:nvSpPr>
      <dsp:spPr>
        <a:xfrm>
          <a:off x="0" y="2686833"/>
          <a:ext cx="7010400" cy="1113547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ПОТ учитывают при разработке инструкций по охране труда. Поэтому, если собираетесь разрабатывать или актуализировать инструкции по охране труда, учитывайте, что действие некоторых правил продлили ещё не несколько лет. </a:t>
          </a:r>
          <a:endParaRPr lang="ru-RU" sz="1200" kern="1200" dirty="0"/>
        </a:p>
      </dsp:txBody>
      <dsp:txXfrm>
        <a:off x="54359" y="2741192"/>
        <a:ext cx="6901682" cy="10048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2742029"/>
          <a:ext cx="7913277" cy="1570463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 список добавили «общие расстройства психологического развития», код МКБ-10 F84. </a:t>
          </a:r>
          <a:endParaRPr lang="en-US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Кроме этого, как и прежде, в перечне противопоказаний для управления ТС — эпилепсия, шизофрения и некоторые психиатрические заболевания, психические расстройства, аномалия цветового спектра. </a:t>
          </a:r>
          <a:endParaRPr lang="ru-RU" sz="1600" kern="1200" dirty="0"/>
        </a:p>
      </dsp:txBody>
      <dsp:txXfrm>
        <a:off x="76664" y="2818693"/>
        <a:ext cx="7759949" cy="1417135"/>
      </dsp:txXfrm>
    </dsp:sp>
    <dsp:sp modelId="{F9686096-F962-4286-9BF6-C15FEB303668}">
      <dsp:nvSpPr>
        <dsp:cNvPr id="0" name=""/>
        <dsp:cNvSpPr/>
      </dsp:nvSpPr>
      <dsp:spPr>
        <a:xfrm>
          <a:off x="0" y="0"/>
          <a:ext cx="7913277" cy="1826259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Распоряжением Правительства от 12.04.2025 № 892-р утвердили новые перечни медицинских противопоказаний и ограничений к управлению транспортами средствами. </a:t>
          </a:r>
          <a:endParaRPr lang="ru-RU" sz="2000" kern="1200" dirty="0"/>
        </a:p>
      </dsp:txBody>
      <dsp:txXfrm>
        <a:off x="89151" y="89151"/>
        <a:ext cx="7734975" cy="164795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108C75-0AA1-4988-B0F7-7D818C9F4111}">
      <dsp:nvSpPr>
        <dsp:cNvPr id="0" name=""/>
        <dsp:cNvSpPr/>
      </dsp:nvSpPr>
      <dsp:spPr>
        <a:xfrm>
          <a:off x="6303800" y="380999"/>
          <a:ext cx="1978724" cy="118723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smtClean="0"/>
            <a:t>нозологические формы, возникающие вследствие тяжелых условий труда, среди которых патологии костно-мышечной системы.</a:t>
          </a:r>
          <a:endParaRPr lang="ru-RU" sz="1200" kern="1200"/>
        </a:p>
      </dsp:txBody>
      <dsp:txXfrm>
        <a:off x="6303800" y="380999"/>
        <a:ext cx="1978724" cy="1187234"/>
      </dsp:txXfrm>
    </dsp:sp>
    <dsp:sp modelId="{95B59613-C155-4816-A525-BD536F788D27}">
      <dsp:nvSpPr>
        <dsp:cNvPr id="0" name=""/>
        <dsp:cNvSpPr/>
      </dsp:nvSpPr>
      <dsp:spPr>
        <a:xfrm>
          <a:off x="0" y="394652"/>
          <a:ext cx="1978724" cy="118723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заболевания, вызванные химическими факторами, такие как интоксикации от воздействия ядовитых веществ;</a:t>
          </a:r>
          <a:endParaRPr lang="ru-RU" sz="1200" kern="1200" dirty="0"/>
        </a:p>
      </dsp:txBody>
      <dsp:txXfrm>
        <a:off x="0" y="394652"/>
        <a:ext cx="1978724" cy="1187234"/>
      </dsp:txXfrm>
    </dsp:sp>
    <dsp:sp modelId="{00BBB365-EA8D-4D74-8FAF-D99ECBA0CE25}">
      <dsp:nvSpPr>
        <dsp:cNvPr id="0" name=""/>
        <dsp:cNvSpPr/>
      </dsp:nvSpPr>
      <dsp:spPr>
        <a:xfrm>
          <a:off x="2057399" y="380999"/>
          <a:ext cx="1978724" cy="118723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патологии, обусловленные физическими факторами, включая радиационное воздействие и другие виды излучений; </a:t>
          </a:r>
          <a:endParaRPr lang="ru-RU" sz="1200" kern="1200" dirty="0"/>
        </a:p>
      </dsp:txBody>
      <dsp:txXfrm>
        <a:off x="2057399" y="380999"/>
        <a:ext cx="1978724" cy="1187234"/>
      </dsp:txXfrm>
    </dsp:sp>
    <dsp:sp modelId="{DD5AC787-0915-4ECA-B8C4-7A5781BEA955}">
      <dsp:nvSpPr>
        <dsp:cNvPr id="0" name=""/>
        <dsp:cNvSpPr/>
      </dsp:nvSpPr>
      <dsp:spPr>
        <a:xfrm>
          <a:off x="4149484" y="380999"/>
          <a:ext cx="1978724" cy="118723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инфекции и болезни, вызванные биологическими агентами, такими как профессиональные инфекции;</a:t>
          </a:r>
          <a:endParaRPr lang="ru-RU" sz="1200" kern="1200" dirty="0"/>
        </a:p>
      </dsp:txBody>
      <dsp:txXfrm>
        <a:off x="4149484" y="380999"/>
        <a:ext cx="1978724" cy="11872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0"/>
          <a:ext cx="7913277" cy="2573008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/>
            <a:t>Утвердили новый порядок экспертизы связи заболевания с профессией.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bg1"/>
              </a:solidFill>
            </a:rPr>
            <a:t>Утвердили новые формы извещения о предварительном диагнозе, </a:t>
          </a:r>
          <a:r>
            <a:rPr lang="ru-RU" sz="1600" b="1" i="1" kern="1200" dirty="0" err="1" smtClean="0">
              <a:solidFill>
                <a:schemeClr val="bg1"/>
              </a:solidFill>
            </a:rPr>
            <a:t>медзаключения</a:t>
          </a:r>
          <a:r>
            <a:rPr lang="ru-RU" sz="1600" b="1" i="1" kern="1200" dirty="0" smtClean="0">
              <a:solidFill>
                <a:schemeClr val="bg1"/>
              </a:solidFill>
            </a:rPr>
            <a:t> и протокола заседания комиссии по расследованию профзаболевания.</a:t>
          </a:r>
          <a:r>
            <a:rPr lang="ru-RU" sz="1600" b="1" i="1" kern="1200" dirty="0" smtClean="0">
              <a:solidFill>
                <a:schemeClr val="accent1"/>
              </a:solidFill>
            </a:rPr>
            <a:t> </a:t>
          </a:r>
          <a:endParaRPr lang="ru-RU" sz="1600" b="1" i="1" kern="1200" dirty="0"/>
        </a:p>
      </dsp:txBody>
      <dsp:txXfrm>
        <a:off x="125604" y="125604"/>
        <a:ext cx="7662069" cy="23218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0"/>
          <a:ext cx="7010400" cy="2023734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Приказ Минздрава от 09.04.2025 № 173н «</a:t>
          </a:r>
          <a:r>
            <a:rPr lang="ru-RU" sz="2000" b="1" i="1" kern="1200" dirty="0" smtClean="0"/>
            <a:t>Об утверждении порядка направления на внеочередное обязательное медицинское освидетельствование водителей транспортных средств….»  </a:t>
          </a:r>
          <a:endParaRPr lang="ru-RU" sz="2000" kern="1200" dirty="0"/>
        </a:p>
      </dsp:txBody>
      <dsp:txXfrm>
        <a:off x="98791" y="98791"/>
        <a:ext cx="6812818" cy="1826152"/>
      </dsp:txXfrm>
    </dsp:sp>
    <dsp:sp modelId="{0B562222-9BC3-42EB-AF3D-FCEA005DF59D}">
      <dsp:nvSpPr>
        <dsp:cNvPr id="0" name=""/>
        <dsp:cNvSpPr/>
      </dsp:nvSpPr>
      <dsp:spPr>
        <a:xfrm>
          <a:off x="0" y="2345700"/>
          <a:ext cx="7010400" cy="20237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smtClean="0"/>
            <a:t>Так, если при плановом осмотре у водителя заподозрят заболевание, которое мешает управлению ТС, врачебная комиссия приостановит действие его медицинской справки. Это решение зафиксируют протоколом с указанием даты, диагноза и состава комиссии. После водителя направят на дообследование или лечение. Если противопоказание подтвердится, его направят на повторное медосвидетельствование в лицензированную клинику. При подтверждении — справку аннулируют и выдадут новую с запретом на вождение. Если диагноз не подтвердится, документ восстановят. </a:t>
          </a:r>
          <a:endParaRPr lang="ru-RU" sz="1500" kern="1200"/>
        </a:p>
      </dsp:txBody>
      <dsp:txXfrm>
        <a:off x="98791" y="2444491"/>
        <a:ext cx="6812818" cy="182615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1243409"/>
          <a:ext cx="7913277" cy="3455125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accent2"/>
              </a:solidFill>
            </a:rPr>
            <a:t>Ключевые характеристики процедуры:</a:t>
          </a:r>
          <a:r>
            <a:rPr lang="ru-RU" sz="1600" b="1" kern="1200" dirty="0" smtClean="0">
              <a:solidFill>
                <a:schemeClr val="accent2"/>
              </a:solidFill>
            </a:rPr>
            <a:t>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 являются проверкой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Не влекут штрафных санкций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Результат — предупреждение с перечнем недочетов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accent2"/>
              </a:solidFill>
            </a:rPr>
            <a:t>Установленная периодичность плановых визитов:</a:t>
          </a:r>
          <a:r>
            <a:rPr lang="ru-RU" sz="1600" b="1" kern="1200" dirty="0" smtClean="0">
              <a:solidFill>
                <a:schemeClr val="accent2"/>
              </a:solidFill>
            </a:rPr>
            <a:t>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Объекты значительного риска — 1 раз в 3 года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Объекты среднего риска — 1 раз в 5 лет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Объекты умеренного риска — 1 раз в 6 лет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1" kern="1200" dirty="0" smtClean="0">
              <a:solidFill>
                <a:schemeClr val="accent2"/>
              </a:solidFill>
            </a:rPr>
            <a:t>Примечание: </a:t>
          </a:r>
          <a:r>
            <a:rPr lang="ru-RU" sz="1600" kern="1200" dirty="0" smtClean="0"/>
            <a:t>Первичные визиты к новым компаниям проводятся вне указанной периодичности. </a:t>
          </a:r>
          <a:endParaRPr lang="ru-RU" sz="1600" kern="1200" dirty="0"/>
        </a:p>
      </dsp:txBody>
      <dsp:txXfrm>
        <a:off x="168665" y="1412074"/>
        <a:ext cx="7575947" cy="3117795"/>
      </dsp:txXfrm>
    </dsp:sp>
    <dsp:sp modelId="{F9686096-F962-4286-9BF6-C15FEB303668}">
      <dsp:nvSpPr>
        <dsp:cNvPr id="0" name=""/>
        <dsp:cNvSpPr/>
      </dsp:nvSpPr>
      <dsp:spPr>
        <a:xfrm>
          <a:off x="0" y="67333"/>
          <a:ext cx="7913277" cy="1229085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Постановление Правительства России </a:t>
          </a:r>
          <a:r>
            <a:rPr lang="ru-RU" sz="2000" b="1" kern="1200" dirty="0" smtClean="0"/>
            <a:t>№ 1511 от 01.10.2025                      </a:t>
          </a:r>
          <a:r>
            <a:rPr lang="ru-RU" sz="2000" kern="1200" dirty="0" smtClean="0"/>
            <a:t>«О периодичности проведения обязательных профилактических визитов в рамках государственного контроля (надзора), муниципального контроля» </a:t>
          </a:r>
          <a:endParaRPr lang="ru-RU" sz="2000" kern="1200" dirty="0"/>
        </a:p>
      </dsp:txBody>
      <dsp:txXfrm>
        <a:off x="59999" y="127332"/>
        <a:ext cx="7793279" cy="110908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0"/>
          <a:ext cx="7010400" cy="2315914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hlinkClick xmlns:r="http://schemas.openxmlformats.org/officeDocument/2006/relationships" r:id="rId1"/>
            </a:rPr>
            <a:t>Приказ Министерства труда и социальной защиты Российской Федерации от 7 октября 2025 года № 599н</a:t>
          </a:r>
          <a:r>
            <a:rPr lang="ru-RU" sz="2000" kern="1200" dirty="0" smtClean="0"/>
            <a:t>                 «О внесении изменений  в формы (способы) информирования работников об их трудовых правах, включая право на безопасные условия и охрану труда,  утвержденные приказом Министерства труда и социальной защиты Российской Федерации от 29 октября 2021 г.                      № 773н»  </a:t>
          </a:r>
          <a:endParaRPr lang="ru-RU" sz="2000" kern="1200" dirty="0"/>
        </a:p>
      </dsp:txBody>
      <dsp:txXfrm>
        <a:off x="113054" y="113054"/>
        <a:ext cx="6784292" cy="2089806"/>
      </dsp:txXfrm>
    </dsp:sp>
    <dsp:sp modelId="{08384855-4A95-4615-98C7-CFE0644C3C3E}">
      <dsp:nvSpPr>
        <dsp:cNvPr id="0" name=""/>
        <dsp:cNvSpPr/>
      </dsp:nvSpPr>
      <dsp:spPr>
        <a:xfrm>
          <a:off x="0" y="2332285"/>
          <a:ext cx="7010400" cy="23159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chemeClr val="tx1"/>
              </a:solidFill>
            </a:rPr>
            <a:t>Министерство труда</a:t>
          </a:r>
          <a:r>
            <a:rPr lang="ru-RU" sz="1400" kern="1200" dirty="0" smtClean="0">
              <a:solidFill>
                <a:schemeClr val="tx1"/>
              </a:solidFill>
            </a:rPr>
            <a:t> </a:t>
          </a:r>
          <a:r>
            <a:rPr lang="ru-RU" sz="1400" b="1" i="1" kern="1200" dirty="0" smtClean="0">
              <a:solidFill>
                <a:schemeClr val="tx1"/>
              </a:solidFill>
            </a:rPr>
            <a:t>России</a:t>
          </a:r>
          <a:r>
            <a:rPr lang="ru-RU" sz="1400" kern="1200" dirty="0" smtClean="0"/>
            <a:t> обеспечит </a:t>
          </a:r>
          <a:r>
            <a:rPr lang="ru-RU" sz="1400" kern="1200" dirty="0" err="1" smtClean="0"/>
            <a:t>проактивное</a:t>
          </a:r>
          <a:r>
            <a:rPr lang="ru-RU" sz="1400" kern="1200" dirty="0" smtClean="0"/>
            <a:t> направление работникам результатов СОУТ и информации о прошедшем обучении непосредственно в личные кабинеты пользователей портала государственных услуг. Сотрудники смогут оперативно получать необходимые сведения о состоянии условий своего труда и принятых мерах по обеспечению безопасной рабочей обстановки.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i="1" kern="1200" dirty="0" smtClean="0">
              <a:solidFill>
                <a:schemeClr val="tx1"/>
              </a:solidFill>
            </a:rPr>
            <a:t>Важно!!! Обязательства работодателей по своевременному уведомлению работников, предусмотренные Трудовым кодексом Российской Федерации и ранее принятым приказом № 773н, остаются неизменными</a:t>
          </a:r>
          <a:r>
            <a:rPr lang="ru-RU" sz="1400" kern="1200" dirty="0" smtClean="0">
              <a:solidFill>
                <a:schemeClr val="tx1"/>
              </a:solidFill>
            </a:rPr>
            <a:t>. 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113054" y="2445339"/>
        <a:ext cx="6784292" cy="20898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0"/>
          <a:ext cx="7913277" cy="2892773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Приказ </a:t>
          </a:r>
          <a:r>
            <a:rPr lang="ru-RU" sz="1600" kern="1200" dirty="0" err="1" smtClean="0"/>
            <a:t>Росстандарта</a:t>
          </a:r>
          <a:r>
            <a:rPr lang="ru-RU" sz="1600" kern="1200" dirty="0" smtClean="0"/>
            <a:t> № 423-ст от 16.05.2025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Переход на шестизначные коды: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первая цифра обозначает категорию (1 — рабочий, 2 — служащий и др.). </a:t>
          </a:r>
          <a:endParaRPr lang="ru-RU" sz="1600" b="1" i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/>
            <a:t>Что это значит?</a:t>
          </a:r>
          <a:r>
            <a:rPr lang="ru-RU" sz="1600" kern="1200" dirty="0" smtClean="0"/>
            <a:t> Вам предстоит пересмотреть все штатные расписания, трудовые договоры и кадровые документы.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Теперь коды стали шестизначными, а старые наименования должностей могут быть недействительными. Особенно важно проверить «вредные» должности — ошибка в названии может лишить работников льгот и компенсаций.</a:t>
          </a:r>
          <a:endParaRPr lang="ru-RU" sz="1600" b="1" i="1" kern="1200" dirty="0"/>
        </a:p>
      </dsp:txBody>
      <dsp:txXfrm>
        <a:off x="141214" y="141214"/>
        <a:ext cx="7630849" cy="261034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0"/>
          <a:ext cx="7010400" cy="1000534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/>
            <a:t>Приказ Росстата от 22 июля 2025 года № 348 </a:t>
          </a:r>
          <a:endParaRPr lang="ru-RU" sz="2000" b="1" i="1" kern="1200" dirty="0"/>
        </a:p>
      </dsp:txBody>
      <dsp:txXfrm>
        <a:off x="48842" y="48842"/>
        <a:ext cx="6912716" cy="902850"/>
      </dsp:txXfrm>
    </dsp:sp>
    <dsp:sp modelId="{0B562222-9BC3-42EB-AF3D-FCEA005DF59D}">
      <dsp:nvSpPr>
        <dsp:cNvPr id="0" name=""/>
        <dsp:cNvSpPr/>
      </dsp:nvSpPr>
      <dsp:spPr>
        <a:xfrm>
          <a:off x="0" y="1153292"/>
          <a:ext cx="7010400" cy="33824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Важно!!! </a:t>
          </a:r>
          <a:r>
            <a:rPr lang="ru-RU" sz="1400" kern="1200" dirty="0" smtClean="0"/>
            <a:t>Его подают </a:t>
          </a:r>
          <a:r>
            <a:rPr lang="ru-RU" sz="1400" b="1" i="1" kern="1200" dirty="0" smtClean="0"/>
            <a:t>только </a:t>
          </a:r>
          <a:r>
            <a:rPr lang="ru-RU" sz="1400" b="1" i="1" kern="1200" dirty="0" err="1" smtClean="0"/>
            <a:t>электронно</a:t>
          </a:r>
          <a:r>
            <a:rPr lang="ru-RU" sz="1400" b="1" i="1" kern="1200" dirty="0" smtClean="0"/>
            <a:t> через систему Росстата.</a:t>
          </a:r>
          <a:r>
            <a:rPr lang="ru-RU" sz="1400" kern="1200" dirty="0" smtClean="0"/>
            <a:t> Работодателям придется заблаговременно получить усиленную квалифицированную электронную подпись, а также зарегистрироваться в личном кабинете на портале </a:t>
          </a:r>
          <a:r>
            <a:rPr lang="ru-RU" sz="1400" kern="1200" dirty="0" err="1" smtClean="0"/>
            <a:t>статотчетности</a:t>
          </a:r>
          <a:r>
            <a:rPr lang="ru-RU" sz="1400" kern="1200" dirty="0" smtClean="0"/>
            <a:t>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На что обратить внимание?</a:t>
          </a:r>
          <a:r>
            <a:rPr lang="ru-RU" sz="1400" kern="1200" dirty="0" smtClean="0"/>
            <a:t> Все коды профессий в отчетности должны быть строго по новому классификатору. Подача отчета в старом формате или с некорректными кодами приравнивается к его </a:t>
          </a:r>
          <a:r>
            <a:rPr lang="ru-RU" sz="1400" kern="1200" dirty="0" err="1" smtClean="0"/>
            <a:t>непредоставлению</a:t>
          </a:r>
          <a:r>
            <a:rPr lang="ru-RU" sz="1400" kern="1200" dirty="0" smtClean="0"/>
            <a:t>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/>
            <a:t>Важно!!!</a:t>
          </a:r>
          <a:r>
            <a:rPr lang="ru-RU" sz="1400" kern="1200" dirty="0" smtClean="0"/>
            <a:t> Напомним, что штрафы за статистику ударят по карману компании. По ст. 13.19 КоАП РФ за непредставление или несвоевременную сдачу отчета, компанию оштрафуют от 20 до 70 тыс. рублей, а за повторное нарушение – от 100 до 150 тыс. рублей.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165119" y="1318411"/>
        <a:ext cx="6680162" cy="305223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5D668-66D5-437D-8998-E557B368D72C}">
      <dsp:nvSpPr>
        <dsp:cNvPr id="0" name=""/>
        <dsp:cNvSpPr/>
      </dsp:nvSpPr>
      <dsp:spPr>
        <a:xfrm>
          <a:off x="0" y="0"/>
          <a:ext cx="7913277" cy="3501777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Приказ Министерства труда, занятости и социальной защиты Российской Федерации  от 10 июня 2025 г. № 369н «Об утверждении предельных норм переноски и передвижения тяжестей работниками в возрасте до 18 лет»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Уточнена предельно допустимая масса переносимого груза — теперь допустимая масса переносимого груза включает массу тары и упаковки (кг).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i="1" kern="1200" dirty="0" smtClean="0">
              <a:solidFill>
                <a:schemeClr val="accent2"/>
              </a:solidFill>
            </a:rPr>
            <a:t>Постановление Министерства труда и социального развития Российской Федерации от 7 апреля 1999 г. № 7 «Об утверждении Норм предельно допустимых нагрузок для лиц моложе восемнадцати лет при подъеме и перемещении тяжестей вручную» с 1 марта 2026 года утратит силу.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i="1" kern="1200" dirty="0"/>
        </a:p>
      </dsp:txBody>
      <dsp:txXfrm>
        <a:off x="170943" y="170943"/>
        <a:ext cx="7571391" cy="3159891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94F351-82D6-4782-A148-22F3AD20034E}">
      <dsp:nvSpPr>
        <dsp:cNvPr id="0" name=""/>
        <dsp:cNvSpPr/>
      </dsp:nvSpPr>
      <dsp:spPr>
        <a:xfrm>
          <a:off x="0" y="0"/>
          <a:ext cx="7913277" cy="3622320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 1 сентября 2025 года применяются новые формы медицинских заключений, предназначенных для оформления материалов расследования несчастных случаев на производстве.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Данные формы утверждены Приказом Минздрава России от 11 апреля 2025 года № 196н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– </a:t>
          </a:r>
          <a:r>
            <a:rPr lang="ru-RU" sz="1800" b="1" kern="1200" dirty="0" smtClean="0"/>
            <a:t>Форма № 315-1/у</a:t>
          </a:r>
          <a:r>
            <a:rPr lang="ru-RU" sz="1800" kern="1200" dirty="0" smtClean="0"/>
            <a:t> – медицинское заключение о характере полученных повреждений здоровья в результате несчастного случая на производстве и степени их тяжести;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– </a:t>
          </a:r>
          <a:r>
            <a:rPr lang="ru-RU" sz="1800" b="1" kern="1200" dirty="0" smtClean="0"/>
            <a:t>Форма № 316-1/у</a:t>
          </a:r>
          <a:r>
            <a:rPr lang="ru-RU" sz="1800" kern="1200" dirty="0" smtClean="0"/>
            <a:t> – медицинское заключение об установлении заключительного диагноза пострадавшего в результате несчастного случая на производстве.</a:t>
          </a:r>
          <a:endParaRPr lang="ru-RU" sz="1800" kern="1200" dirty="0"/>
        </a:p>
      </dsp:txBody>
      <dsp:txXfrm>
        <a:off x="176827" y="176827"/>
        <a:ext cx="7559623" cy="326866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E328C2-4FD1-4AE3-B22B-F81497366554}">
      <dsp:nvSpPr>
        <dsp:cNvPr id="0" name=""/>
        <dsp:cNvSpPr/>
      </dsp:nvSpPr>
      <dsp:spPr>
        <a:xfrm>
          <a:off x="0" y="41207"/>
          <a:ext cx="7010400" cy="134264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Постановлением Правительства от 18.04.2025 № 521 «О внесении изменений в Постановление Правительство Российской Федерации от 16 декабря 2021 года № 2334»  поменяли правила аккредитации организаций и индивидуальных предпринимателей, которые оказывают услуги в области охраны труда. </a:t>
          </a:r>
          <a:endParaRPr lang="ru-RU" sz="1400" kern="1200" dirty="0"/>
        </a:p>
      </dsp:txBody>
      <dsp:txXfrm>
        <a:off x="65543" y="106750"/>
        <a:ext cx="6879314" cy="1211562"/>
      </dsp:txXfrm>
    </dsp:sp>
    <dsp:sp modelId="{BEC2EFD3-AF6A-43CF-9F45-D8E4B7E22790}">
      <dsp:nvSpPr>
        <dsp:cNvPr id="0" name=""/>
        <dsp:cNvSpPr/>
      </dsp:nvSpPr>
      <dsp:spPr>
        <a:xfrm>
          <a:off x="0" y="1378539"/>
          <a:ext cx="7010400" cy="134264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kern="1200" dirty="0" smtClean="0"/>
            <a:t>Основные изменения: Подать заявление можно только через «</a:t>
          </a:r>
          <a:r>
            <a:rPr lang="ru-RU" sz="1400" kern="1200" dirty="0" err="1" smtClean="0"/>
            <a:t>Госуслуги</a:t>
          </a:r>
          <a:r>
            <a:rPr lang="ru-RU" sz="1400" kern="1200" dirty="0" smtClean="0"/>
            <a:t>» — документы на бумаге больше не принимают. Подписывать документы можно УКЭП или УНЭП, в зависимости от того, чья подпись. Срок рассмотрения заявления — 15 рабочих дней (раньше было 25 дней). Проверять сведения и вносить компанию в реестр будут в автоматическом режиме. </a:t>
          </a:r>
          <a:endParaRPr lang="ru-RU" sz="1400" kern="1200" dirty="0"/>
        </a:p>
      </dsp:txBody>
      <dsp:txXfrm>
        <a:off x="65543" y="1444082"/>
        <a:ext cx="6879314" cy="1211562"/>
      </dsp:txXfrm>
    </dsp:sp>
    <dsp:sp modelId="{9BA4A9EE-E3EC-4D3B-B25E-E21936BAAEA5}">
      <dsp:nvSpPr>
        <dsp:cNvPr id="0" name=""/>
        <dsp:cNvSpPr/>
      </dsp:nvSpPr>
      <dsp:spPr>
        <a:xfrm>
          <a:off x="0" y="2807144"/>
          <a:ext cx="7010400" cy="1342648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 заявлению нужно будет прикладывать меньше документов. Например, теперь не нужен устав. Все уведомления о решениях, в том числе об отказе или возобновлении аккредитации, будут направлять через «</a:t>
          </a:r>
          <a:r>
            <a:rPr lang="ru-RU" sz="1400" kern="1200" dirty="0" err="1" smtClean="0"/>
            <a:t>Госуслуги</a:t>
          </a:r>
          <a:r>
            <a:rPr lang="ru-RU" sz="1400" kern="1200" dirty="0" smtClean="0"/>
            <a:t>».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Реестр организаций, проводящих СОУТ, будут вести во ФГИС СОУТ. </a:t>
          </a:r>
          <a:endParaRPr lang="ru-RU" sz="1400" kern="1200" dirty="0"/>
        </a:p>
      </dsp:txBody>
      <dsp:txXfrm>
        <a:off x="65543" y="2872687"/>
        <a:ext cx="6879314" cy="121156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94F351-82D6-4782-A148-22F3AD20034E}">
      <dsp:nvSpPr>
        <dsp:cNvPr id="0" name=""/>
        <dsp:cNvSpPr/>
      </dsp:nvSpPr>
      <dsp:spPr>
        <a:xfrm>
          <a:off x="0" y="0"/>
          <a:ext cx="7913277" cy="3201120"/>
        </a:xfrm>
        <a:prstGeom prst="round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Освидетельствование сотрудника будет осуществляется только по направлению работодателя либо его уполномоченного представителя. 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Работодатель обязан направить своего работника на осмотр, если в ходе регулярных медосмотров сотрудников (проводимых согласно ст. 220 ТК РФ) обнаружены признаки психического расстройства.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Из перечня работ, требующих обязательного </a:t>
          </a:r>
          <a:r>
            <a:rPr lang="ru-RU" sz="1900" kern="1200" dirty="0" err="1" smtClean="0"/>
            <a:t>психосвидетельствования</a:t>
          </a:r>
          <a:r>
            <a:rPr lang="ru-RU" sz="1900" kern="1200" dirty="0" smtClean="0"/>
            <a:t>, исключат деятельность с доступом к </a:t>
          </a:r>
          <a:r>
            <a:rPr lang="ru-RU" sz="1900" kern="1200" dirty="0" err="1" smtClean="0"/>
            <a:t>гостайне</a:t>
          </a:r>
          <a:r>
            <a:rPr lang="ru-RU" sz="1900" kern="1200" dirty="0" smtClean="0"/>
            <a:t>.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Освидетельствование будет проводить комиссия врачей-психиатров, а не врачебная комиссия, как это было раньше. </a:t>
          </a:r>
          <a:endParaRPr lang="ru-RU" sz="1900" kern="1200" dirty="0"/>
        </a:p>
      </dsp:txBody>
      <dsp:txXfrm>
        <a:off x="156266" y="156266"/>
        <a:ext cx="7600745" cy="2888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C270E9-159C-4E38-9F47-A2A130F5411E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988EC-F54F-4B78-80CC-EAD7E377585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64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644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988EC-F54F-4B78-80CC-EAD7E377585B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308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975" y="209425"/>
            <a:ext cx="6278880" cy="975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4748" y="1983148"/>
            <a:ext cx="5994400" cy="24707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50" b="1" i="0">
                <a:solidFill>
                  <a:srgbClr val="185292"/>
                </a:solidFill>
                <a:latin typeface="Bebas Neue Bold"/>
                <a:cs typeface="Bebas Neue 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80998" y="6440216"/>
            <a:ext cx="159384" cy="218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185292"/>
                </a:solidFill>
                <a:latin typeface="Bebas Neue Regular"/>
                <a:cs typeface="Bebas Neue Regular"/>
              </a:defRPr>
            </a:lvl1pPr>
          </a:lstStyle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‹#›</a:t>
            </a:fld>
            <a:endParaRPr spc="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1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1.xml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2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2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2.xml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24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6.png"/><Relationship Id="rId12" Type="http://schemas.openxmlformats.org/officeDocument/2006/relationships/image" Target="../media/image19.png"/><Relationship Id="rId17" Type="http://schemas.openxmlformats.org/officeDocument/2006/relationships/image" Target="../media/image23.png"/><Relationship Id="rId2" Type="http://schemas.openxmlformats.org/officeDocument/2006/relationships/diagramData" Target="../diagrams/data3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3.xml"/><Relationship Id="rId1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4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4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4.xml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diagramColors" Target="../diagrams/colors5.xml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17" Type="http://schemas.openxmlformats.org/officeDocument/2006/relationships/diagramQuickStyle" Target="../diagrams/quickStyle5.xml"/><Relationship Id="rId2" Type="http://schemas.openxmlformats.org/officeDocument/2006/relationships/notesSlide" Target="../notesSlides/notesSlide2.xml"/><Relationship Id="rId16" Type="http://schemas.openxmlformats.org/officeDocument/2006/relationships/diagramLayout" Target="../diagrams/layout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diagramData" Target="../diagrams/data5.xml"/><Relationship Id="rId10" Type="http://schemas.openxmlformats.org/officeDocument/2006/relationships/image" Target="../media/image20.png"/><Relationship Id="rId19" Type="http://schemas.microsoft.com/office/2007/relationships/diagramDrawing" Target="../diagrams/drawing5.xml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openxmlformats.org/officeDocument/2006/relationships/hyperlink" Target="https://protect.gost.ru/document1.aspx?control=31&amp;baseC=6&amp;page=0&amp;month=7&amp;year=2025&amp;search=&amp;id=267027" TargetMode="External"/><Relationship Id="rId3" Type="http://schemas.openxmlformats.org/officeDocument/2006/relationships/image" Target="../media/image4.png"/><Relationship Id="rId21" Type="http://schemas.openxmlformats.org/officeDocument/2006/relationships/image" Target="../media/image25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hyperlink" Target="https://protect.gost.ru/document1.aspx?control=31&amp;baseC=6&amp;page=0&amp;month=7&amp;year=2025&amp;search=&amp;id=267008" TargetMode="External"/><Relationship Id="rId2" Type="http://schemas.openxmlformats.org/officeDocument/2006/relationships/image" Target="../media/image16.png"/><Relationship Id="rId16" Type="http://schemas.openxmlformats.org/officeDocument/2006/relationships/hyperlink" Target="https://protect.gost.ru/document1.aspx?control=31&amp;baseC=6&amp;page=0&amp;month=1&amp;year=-1&amp;search=&amp;id=266981" TargetMode="External"/><Relationship Id="rId20" Type="http://schemas.openxmlformats.org/officeDocument/2006/relationships/hyperlink" Target="https://protect.gost.ru/document1.aspx?control=31&amp;baseC=6&amp;page=0&amp;month=8&amp;year=-1&amp;search=&amp;id=266997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hyperlink" Target="https://protect.gost.ru/document1.aspx?control=31&amp;baseC=6&amp;page=0&amp;month=7&amp;year=2025&amp;search=&amp;id=266979" TargetMode="External"/><Relationship Id="rId10" Type="http://schemas.openxmlformats.org/officeDocument/2006/relationships/image" Target="../media/image21.png"/><Relationship Id="rId19" Type="http://schemas.openxmlformats.org/officeDocument/2006/relationships/hyperlink" Target="https://protect.gost.ru/document1.aspx?control=31&amp;baseC=6&amp;page=0&amp;month=2&amp;year=-1&amp;search=&amp;id=266784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hyperlink" Target="https://protect.gost.ru/document1.aspx?control=31&amp;baseC=6&amp;page=0&amp;month=7&amp;year=-1&amp;search=&amp;id=266737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6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6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6.xml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diagramColors" Target="../diagrams/colors7.xml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17" Type="http://schemas.openxmlformats.org/officeDocument/2006/relationships/diagramQuickStyle" Target="../diagrams/quickStyle7.xml"/><Relationship Id="rId2" Type="http://schemas.openxmlformats.org/officeDocument/2006/relationships/notesSlide" Target="../notesSlides/notesSlide3.xml"/><Relationship Id="rId16" Type="http://schemas.openxmlformats.org/officeDocument/2006/relationships/diagramLayout" Target="../diagrams/layout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diagramData" Target="../diagrams/data7.xml"/><Relationship Id="rId10" Type="http://schemas.openxmlformats.org/officeDocument/2006/relationships/image" Target="../media/image20.png"/><Relationship Id="rId19" Type="http://schemas.microsoft.com/office/2007/relationships/diagramDrawing" Target="../diagrams/drawing7.xml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8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8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8.xml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3.png"/><Relationship Id="rId18" Type="http://schemas.openxmlformats.org/officeDocument/2006/relationships/diagramColors" Target="../diagrams/colors9.xml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12" Type="http://schemas.openxmlformats.org/officeDocument/2006/relationships/image" Target="../media/image22.png"/><Relationship Id="rId17" Type="http://schemas.openxmlformats.org/officeDocument/2006/relationships/diagramQuickStyle" Target="../diagrams/quickStyle9.xml"/><Relationship Id="rId2" Type="http://schemas.openxmlformats.org/officeDocument/2006/relationships/notesSlide" Target="../notesSlides/notesSlide4.xml"/><Relationship Id="rId16" Type="http://schemas.openxmlformats.org/officeDocument/2006/relationships/diagramLayout" Target="../diagrams/layout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17.png"/><Relationship Id="rId15" Type="http://schemas.openxmlformats.org/officeDocument/2006/relationships/diagramData" Target="../diagrams/data9.xml"/><Relationship Id="rId10" Type="http://schemas.openxmlformats.org/officeDocument/2006/relationships/image" Target="../media/image20.png"/><Relationship Id="rId19" Type="http://schemas.microsoft.com/office/2007/relationships/diagramDrawing" Target="../diagrams/drawing9.xml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10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10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10.xml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Sam_63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11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11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11.xml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12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12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12.xml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4.png"/><Relationship Id="rId18" Type="http://schemas.microsoft.com/office/2007/relationships/diagramDrawing" Target="../diagrams/drawing13.xml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diagramColors" Target="../diagrams/colors13.xml"/><Relationship Id="rId2" Type="http://schemas.openxmlformats.org/officeDocument/2006/relationships/image" Target="../media/image16.png"/><Relationship Id="rId16" Type="http://schemas.openxmlformats.org/officeDocument/2006/relationships/diagramQuickStyle" Target="../diagrams/quickStyl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diagramLayout" Target="../diagrams/layout13.xml"/><Relationship Id="rId10" Type="http://schemas.openxmlformats.org/officeDocument/2006/relationships/image" Target="../media/image21.png"/><Relationship Id="rId19" Type="http://schemas.openxmlformats.org/officeDocument/2006/relationships/hyperlink" Target="http://publication.pravo.gov.ru/document/0001202508110001" TargetMode="External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diagramData" Target="../diagrams/data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308579" y="495893"/>
            <a:ext cx="4914265" cy="5990590"/>
            <a:chOff x="7278099" y="496442"/>
            <a:chExt cx="4914265" cy="599059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53157" y="4601082"/>
            <a:ext cx="5777865" cy="1985159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r>
              <a:rPr lang="ru-RU" sz="1600" dirty="0" smtClean="0">
                <a:latin typeface="Bebas Neue Book"/>
                <a:cs typeface="Bebas Neue Book"/>
              </a:rPr>
              <a:t>Главный консультант департамента условий 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и охраны труда министерства труда, 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занятости и миграционной политики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Самарской области</a:t>
            </a:r>
            <a:br>
              <a:rPr lang="ru-RU" sz="1600" dirty="0" smtClean="0">
                <a:latin typeface="Bebas Neue Book"/>
                <a:cs typeface="Bebas Neue Book"/>
              </a:rPr>
            </a:br>
            <a:r>
              <a:rPr lang="ru-RU" sz="1600" dirty="0" smtClean="0">
                <a:latin typeface="Bebas Neue Book"/>
                <a:cs typeface="Bebas Neue Book"/>
              </a:rPr>
              <a:t>Е.В. Гончарова</a:t>
            </a: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400" dirty="0" smtClean="0">
              <a:latin typeface="Bebas Neue Book"/>
              <a:cs typeface="Bebas Neue Book"/>
            </a:endParaRPr>
          </a:p>
          <a:p>
            <a:pPr marL="18415">
              <a:lnSpc>
                <a:spcPct val="100000"/>
              </a:lnSpc>
            </a:pPr>
            <a:r>
              <a:rPr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202</a:t>
            </a:r>
            <a:r>
              <a:rPr lang="ru-RU"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5</a:t>
            </a:r>
            <a:endParaRPr sz="3000" dirty="0">
              <a:latin typeface="Bebas Neue Book"/>
              <a:cs typeface="Bebas Neue Boo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228689" y="511439"/>
            <a:ext cx="629285" cy="688340"/>
            <a:chOff x="2228689" y="511439"/>
            <a:chExt cx="629285" cy="68834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33345" y="693369"/>
              <a:ext cx="33858" cy="692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375940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369654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006327" y="641837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body" idx="1"/>
          </p:nvPr>
        </p:nvSpPr>
        <p:spPr>
          <a:xfrm>
            <a:off x="553157" y="2209800"/>
            <a:ext cx="5994400" cy="1980670"/>
          </a:xfrm>
          <a:prstGeom prst="rect">
            <a:avLst/>
          </a:prstGeom>
        </p:spPr>
        <p:txBody>
          <a:bodyPr vert="horz" wrap="square" lIns="0" tIns="132715" rIns="0" bIns="0" rtlCol="0">
            <a:spAutoFit/>
          </a:bodyPr>
          <a:lstStyle/>
          <a:p>
            <a:pPr marL="49213" indent="0" algn="ctr" eaLnBrk="1" hangingPunct="1">
              <a:buFont typeface="Georgia" pitchFamily="18" charset="0"/>
              <a:buNone/>
            </a:pPr>
            <a:r>
              <a:rPr lang="ru-RU" altLang="ru-RU" sz="4000" dirty="0" smtClean="0"/>
              <a:t>Новые требования по охране труда</a:t>
            </a:r>
          </a:p>
          <a:p>
            <a:pPr marL="49213" indent="0" algn="ctr" eaLnBrk="1" hangingPunct="1">
              <a:buFont typeface="Georgia" pitchFamily="18" charset="0"/>
              <a:buNone/>
            </a:pPr>
            <a:r>
              <a:rPr lang="ru-RU" altLang="ru-RU" sz="4000" dirty="0" smtClean="0"/>
              <a:t> в 2025 году</a:t>
            </a:r>
            <a:endParaRPr lang="ru-RU" altLang="ru-RU" sz="4000" dirty="0"/>
          </a:p>
        </p:txBody>
      </p:sp>
      <p:sp>
        <p:nvSpPr>
          <p:cNvPr id="36" name="object 36"/>
          <p:cNvSpPr/>
          <p:nvPr/>
        </p:nvSpPr>
        <p:spPr>
          <a:xfrm>
            <a:off x="589503" y="1639586"/>
            <a:ext cx="2797810" cy="0"/>
          </a:xfrm>
          <a:custGeom>
            <a:avLst/>
            <a:gdLst/>
            <a:ahLst/>
            <a:cxnLst/>
            <a:rect l="l" t="t" r="r" b="b"/>
            <a:pathLst>
              <a:path w="2797810">
                <a:moveTo>
                  <a:pt x="0" y="0"/>
                </a:moveTo>
                <a:lnTo>
                  <a:pt x="2797543" y="0"/>
                </a:lnTo>
              </a:path>
            </a:pathLst>
          </a:custGeom>
          <a:ln w="381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65858" y="5943600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361626017"/>
              </p:ext>
            </p:extLst>
          </p:nvPr>
        </p:nvGraphicFramePr>
        <p:xfrm>
          <a:off x="3296734" y="1752600"/>
          <a:ext cx="7010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2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1638299" y="4648200"/>
            <a:ext cx="16002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153916"/>
            <a:ext cx="655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chemeClr val="accent1"/>
                </a:solidFill>
                <a:latin typeface="+mn-lt"/>
              </a:rPr>
              <a:t>Актуализация 40 правил по охране труда</a:t>
            </a:r>
            <a:endParaRPr lang="ru-RU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360237" y="6186601"/>
            <a:ext cx="5293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сентября 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2025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7" name="Стрелка вправо 36"/>
          <p:cNvSpPr/>
          <p:nvPr/>
        </p:nvSpPr>
        <p:spPr>
          <a:xfrm>
            <a:off x="1668538" y="2589434"/>
            <a:ext cx="16002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55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151263121"/>
              </p:ext>
            </p:extLst>
          </p:nvPr>
        </p:nvGraphicFramePr>
        <p:xfrm>
          <a:off x="2393857" y="1321266"/>
          <a:ext cx="7913277" cy="4698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3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793657" y="3686961"/>
            <a:ext cx="16002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295400" y="23743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Новый перечень медицинских противопоказаний для водителей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8839" y="6186601"/>
            <a:ext cx="5293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сентября 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2025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7" name="Стрелка вправо 36"/>
          <p:cNvSpPr/>
          <p:nvPr/>
        </p:nvSpPr>
        <p:spPr>
          <a:xfrm>
            <a:off x="793657" y="1828801"/>
            <a:ext cx="1600200" cy="9906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13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1712829" y="6555933"/>
            <a:ext cx="8624693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2422621834"/>
              </p:ext>
            </p:extLst>
          </p:nvPr>
        </p:nvGraphicFramePr>
        <p:xfrm>
          <a:off x="1371600" y="1676400"/>
          <a:ext cx="8513502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0418850" y="6440216"/>
            <a:ext cx="121195" cy="1560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971">
              <a:lnSpc>
                <a:spcPts val="1246"/>
              </a:lnSpc>
            </a:pPr>
            <a:fld id="{81D60167-4931-47E6-BA6A-407CBD079E47}" type="slidenum">
              <a:rPr spc="4" dirty="0"/>
              <a:pPr marL="28971">
                <a:lnSpc>
                  <a:spcPts val="1246"/>
                </a:lnSpc>
              </a:pPr>
              <a:t>4</a:t>
            </a:fld>
            <a:endParaRPr spc="4" dirty="0"/>
          </a:p>
        </p:txBody>
      </p:sp>
      <p:sp>
        <p:nvSpPr>
          <p:cNvPr id="46" name="object 34"/>
          <p:cNvSpPr txBox="1"/>
          <p:nvPr/>
        </p:nvSpPr>
        <p:spPr>
          <a:xfrm>
            <a:off x="7707428" y="528059"/>
            <a:ext cx="1452899" cy="329717"/>
          </a:xfrm>
          <a:prstGeom prst="rect">
            <a:avLst/>
          </a:prstGeom>
        </p:spPr>
        <p:txBody>
          <a:bodyPr vert="horz" wrap="square" lIns="0" tIns="21728" rIns="0" bIns="0" rtlCol="0">
            <a:spAutoFit/>
          </a:bodyPr>
          <a:lstStyle/>
          <a:p>
            <a:pPr marL="9657" marR="3863">
              <a:lnSpc>
                <a:spcPts val="806"/>
              </a:lnSpc>
              <a:spcBef>
                <a:spcPts val="171"/>
              </a:spcBef>
            </a:pPr>
            <a:r>
              <a:rPr lang="ru-RU" sz="700" dirty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grpSp>
        <p:nvGrpSpPr>
          <p:cNvPr id="35" name="object 5"/>
          <p:cNvGrpSpPr/>
          <p:nvPr/>
        </p:nvGrpSpPr>
        <p:grpSpPr>
          <a:xfrm>
            <a:off x="9291853" y="388384"/>
            <a:ext cx="454504" cy="548994"/>
            <a:chOff x="10298880" y="388382"/>
            <a:chExt cx="595630" cy="652145"/>
          </a:xfrm>
        </p:grpSpPr>
        <p:pic>
          <p:nvPicPr>
            <p:cNvPr id="36" name="object 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37" name="object 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3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4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4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4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47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48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49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50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54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55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56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57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58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2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62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496736" y="3581400"/>
            <a:ext cx="8686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/>
              <a:t>Перечень дополнили списком злокачественных новообразований, которые вызваны воздействием химических веществ, физических и биологических факторов. </a:t>
            </a:r>
          </a:p>
          <a:p>
            <a:r>
              <a:rPr lang="ru-RU" sz="1400" b="1" i="1" dirty="0"/>
              <a:t>Кроме этого в список включили: смешанную бронхиальную астму (J45.8); хронический ларингит (J37.0) при нагрузке на </a:t>
            </a:r>
            <a:r>
              <a:rPr lang="ru-RU" sz="1400" b="1" i="1" dirty="0" err="1"/>
              <a:t>голосоречевой</a:t>
            </a:r>
            <a:r>
              <a:rPr lang="ru-RU" sz="1400" b="1" i="1" dirty="0"/>
              <a:t> аппарат более 20 часов в неделю. </a:t>
            </a:r>
          </a:p>
          <a:p>
            <a:r>
              <a:rPr lang="ru-RU" sz="1400" b="1" i="1" dirty="0"/>
              <a:t>Исключили из перечня прогрессирующую близорукость (Н52.1), связанную с напряжением зрения, биссиноз и профессиональную дискинезию.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066800" y="321373"/>
            <a:ext cx="6477000" cy="1178205"/>
          </a:xfrm>
          <a:prstGeom prst="rect">
            <a:avLst/>
          </a:prstGeom>
        </p:spPr>
        <p:txBody>
          <a:bodyPr wrap="square" lIns="69531" tIns="34765" rIns="69531" bIns="34765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Новый перечень профзаболеваний с 1 сентября 2025 </a:t>
            </a:r>
            <a:r>
              <a:rPr lang="ru-RU" b="1" i="1" dirty="0" smtClean="0">
                <a:solidFill>
                  <a:schemeClr val="accent1"/>
                </a:solidFill>
              </a:rPr>
              <a:t>года. Приказ </a:t>
            </a:r>
            <a:r>
              <a:rPr lang="ru-RU" b="1" i="1" dirty="0">
                <a:solidFill>
                  <a:schemeClr val="accent1"/>
                </a:solidFill>
              </a:rPr>
              <a:t>Минздрава от 21.03.2025 № 141н «</a:t>
            </a:r>
            <a:r>
              <a:rPr lang="ru-RU" b="1" i="1" dirty="0" smtClean="0">
                <a:solidFill>
                  <a:schemeClr val="accent1"/>
                </a:solidFill>
              </a:rPr>
              <a:t>Об утверждении перечня профессиональных заболеваний» </a:t>
            </a:r>
            <a:endParaRPr lang="ru-RU" b="1" i="1" dirty="0">
              <a:solidFill>
                <a:schemeClr val="accent1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6358839" y="6186601"/>
            <a:ext cx="5293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сентября 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2025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91000" y="5016617"/>
            <a:ext cx="72927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2012 года признан утратившим силу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Министерства 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 и социального развития Российской Федерации от 27 апреля 2012 г. № 417н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перечня профессиональных </a:t>
            </a:r>
            <a:r>
              <a:rPr lang="ru-RU" sz="1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заболеваний»)</a:t>
            </a:r>
            <a:endParaRPr lang="ru-RU" sz="1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12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58"/>
    </mc:Choice>
    <mc:Fallback xmlns="">
      <p:transition spd="slow" advTm="1305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3820142862"/>
              </p:ext>
            </p:extLst>
          </p:nvPr>
        </p:nvGraphicFramePr>
        <p:xfrm>
          <a:off x="2515506" y="2133600"/>
          <a:ext cx="7913277" cy="2895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5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914400" y="2895600"/>
            <a:ext cx="16002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Новый порядок установления профзаболеваний</a:t>
            </a:r>
          </a:p>
          <a:p>
            <a:r>
              <a:rPr lang="ru-RU" b="1" i="1" dirty="0" smtClean="0">
                <a:solidFill>
                  <a:schemeClr val="accent1"/>
                </a:solidFill>
              </a:rPr>
              <a:t>Приказ </a:t>
            </a:r>
            <a:r>
              <a:rPr lang="ru-RU" b="1" i="1" dirty="0">
                <a:solidFill>
                  <a:schemeClr val="accent1"/>
                </a:solidFill>
              </a:rPr>
              <a:t>Минздрава от 29.04.2025 № 258н </a:t>
            </a:r>
            <a:endParaRPr lang="ru-RU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8839" y="6186601"/>
            <a:ext cx="5293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сентября 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2025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478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609232594"/>
              </p:ext>
            </p:extLst>
          </p:nvPr>
        </p:nvGraphicFramePr>
        <p:xfrm>
          <a:off x="3296734" y="1371601"/>
          <a:ext cx="70104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6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1516138" y="2437034"/>
            <a:ext cx="16002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Новая процедура направления водителей на внеочередное обязательное </a:t>
            </a:r>
            <a:r>
              <a:rPr lang="ru-RU" b="1" i="1" dirty="0" err="1">
                <a:solidFill>
                  <a:schemeClr val="accent1"/>
                </a:solidFill>
              </a:rPr>
              <a:t>медосвидетельствование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8839" y="6186601"/>
            <a:ext cx="5293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сентября 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2025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38199" y="1143000"/>
            <a:ext cx="7315201" cy="5276444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r>
              <a:rPr lang="ru-RU" sz="1400" dirty="0"/>
              <a:t>С 1 октября 2025 года введены в действие документы в области охраны труда и безопасности на предприятии:</a:t>
            </a:r>
          </a:p>
          <a:p>
            <a:r>
              <a:rPr lang="ru-RU" sz="1400" dirty="0"/>
              <a:t> </a:t>
            </a:r>
            <a:r>
              <a:rPr lang="ru-RU" sz="1400" u="sng" dirty="0">
                <a:hlinkClick r:id="rId14"/>
              </a:rPr>
              <a:t>ГОСТ 42.4.18-2025 </a:t>
            </a:r>
            <a:r>
              <a:rPr lang="ru-RU" sz="1400" dirty="0"/>
              <a:t>"Гражданская оборона. Инженерно-техническое оборудование защитных сооружений гражданской обороны. Фильтры ячейковые вентиляционных систем. Общие технические требования. Методы испытаний"; </a:t>
            </a:r>
          </a:p>
          <a:p>
            <a:r>
              <a:rPr lang="ru-RU" sz="1400" u="sng" dirty="0">
                <a:hlinkClick r:id="rId15"/>
              </a:rPr>
              <a:t>ГОСТ 22.3.26-2025</a:t>
            </a:r>
            <a:r>
              <a:rPr lang="ru-RU" sz="1400" dirty="0"/>
              <a:t> "Безопасность в чрезвычайных ситуациях. Модули пневмокаркасные. Общие технические условия"; </a:t>
            </a:r>
          </a:p>
          <a:p>
            <a:r>
              <a:rPr lang="ru-RU" sz="1400" u="sng" dirty="0">
                <a:hlinkClick r:id="rId16"/>
              </a:rPr>
              <a:t>ГОСТ 22.9.46-2025 </a:t>
            </a:r>
            <a:r>
              <a:rPr lang="ru-RU" sz="1400" dirty="0"/>
              <a:t>"Безопасность в чрезвычайных ситуациях. Средства защиты рук спасателя при выполнении аварийно-спасательных работ. Общие технические требования и методы испытаний";</a:t>
            </a:r>
          </a:p>
          <a:p>
            <a:r>
              <a:rPr lang="ru-RU" sz="1400" dirty="0"/>
              <a:t> </a:t>
            </a:r>
            <a:r>
              <a:rPr lang="ru-RU" sz="1400" u="sng" dirty="0">
                <a:hlinkClick r:id="rId17"/>
              </a:rPr>
              <a:t>ГОСТ 42.4.20-2025 </a:t>
            </a:r>
            <a:r>
              <a:rPr lang="ru-RU" sz="1400" dirty="0"/>
              <a:t>"Гражданская оборона. Инженерно-техническое оборудование защитных сооружений гражданской обороны. Противовзрывные защитные секции. Общие технические требования. Методы испытаний";</a:t>
            </a:r>
          </a:p>
          <a:p>
            <a:r>
              <a:rPr lang="ru-RU" sz="1400" dirty="0"/>
              <a:t> </a:t>
            </a:r>
            <a:r>
              <a:rPr lang="ru-RU" sz="1400" u="sng" dirty="0">
                <a:hlinkClick r:id="rId18"/>
              </a:rPr>
              <a:t>ГОСТ 42.4.19-2025</a:t>
            </a:r>
            <a:r>
              <a:rPr lang="ru-RU" sz="1400" u="sng" dirty="0">
                <a:hlinkClick r:id="rId14"/>
              </a:rPr>
              <a:t> </a:t>
            </a:r>
            <a:r>
              <a:rPr lang="ru-RU" sz="1400" dirty="0"/>
              <a:t>"Гражданская оборона. Инженерно-техническое оборудование защитных сооружений гражданской обороны. Двери, ворота и ставни защитно-герметические и герметические. Общие технические требования. Методы испытания";</a:t>
            </a:r>
          </a:p>
          <a:p>
            <a:r>
              <a:rPr lang="ru-RU" sz="1400" dirty="0"/>
              <a:t> </a:t>
            </a:r>
            <a:r>
              <a:rPr lang="ru-RU" sz="1400" u="sng" dirty="0">
                <a:hlinkClick r:id="rId19"/>
              </a:rPr>
              <a:t>ГОСТ 22.9.47-2025</a:t>
            </a:r>
            <a:r>
              <a:rPr lang="ru-RU" sz="1400" dirty="0"/>
              <a:t> "Безопасность в чрезвычайных ситуациях. Средства защиты ног спасателя при выполнении аварийно-спасательных работ. Общие технические требования и методы испытаний";</a:t>
            </a:r>
          </a:p>
          <a:p>
            <a:r>
              <a:rPr lang="ru-RU" sz="1400" dirty="0"/>
              <a:t> </a:t>
            </a:r>
            <a:r>
              <a:rPr lang="ru-RU" sz="1400" u="sng" dirty="0">
                <a:hlinkClick r:id="rId20"/>
              </a:rPr>
              <a:t>ГОСТ 22.9.45-2025 </a:t>
            </a:r>
            <a:r>
              <a:rPr lang="ru-RU" sz="1400" dirty="0"/>
              <a:t>"Безопасность в чрезвычайных ситуациях. Средства защиты головы спасателя при выполнении аварийно-спасательных работ. Общие технические требования. Методы испытаний".</a:t>
            </a:r>
          </a:p>
          <a:p>
            <a:pPr marL="355600" marR="5080" indent="-342900" algn="l">
              <a:spcBef>
                <a:spcPts val="970"/>
              </a:spcBef>
              <a:buFont typeface="Wingdings" panose="05000000000000000000" pitchFamily="2" charset="2"/>
              <a:buChar char="ü"/>
            </a:pPr>
            <a:endParaRPr lang="ru-RU" sz="2400" b="1" dirty="0">
              <a:solidFill>
                <a:schemeClr val="accent1">
                  <a:lumMod val="75000"/>
                </a:schemeClr>
              </a:solidFill>
              <a:latin typeface="Bebas Neue Bold" panose="020B0606020202050201" pitchFamily="34" charset="-52"/>
              <a:cs typeface="Bebas Neue Bold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7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pic>
        <p:nvPicPr>
          <p:cNvPr id="36" name="Picture 2" descr="ÐÐ°ÑÑÐ¸Ð½ÐºÐ¸ Ð¿Ð¾ Ð·Ð°Ð¿ÑÐ¾ÑÑ Ð¿ÑÐ¾Ð¸Ð·Ð²Ð¾Ð´ÑÑÐ²ÐµÐ½Ð½ÑÐ¹ ÐºÐ¾Ð½ÑÑÐ¾Ð»Ñ Ð½Ð° Ð¾Ð¿Ð¾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195" y="2286000"/>
            <a:ext cx="2687134" cy="23486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54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663578960"/>
              </p:ext>
            </p:extLst>
          </p:nvPr>
        </p:nvGraphicFramePr>
        <p:xfrm>
          <a:off x="2393857" y="1321266"/>
          <a:ext cx="7913277" cy="4698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8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793657" y="3686961"/>
            <a:ext cx="16002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295400" y="23743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Утверждена периодичность обязательных профилактических визитов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286705" y="6186601"/>
            <a:ext cx="5365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4 октября 2025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7" name="Стрелка вправо 36"/>
          <p:cNvSpPr/>
          <p:nvPr/>
        </p:nvSpPr>
        <p:spPr>
          <a:xfrm>
            <a:off x="793657" y="1828801"/>
            <a:ext cx="1600200" cy="9906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35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896283221"/>
              </p:ext>
            </p:extLst>
          </p:nvPr>
        </p:nvGraphicFramePr>
        <p:xfrm>
          <a:off x="3296734" y="1371601"/>
          <a:ext cx="70104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9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1516138" y="2437034"/>
            <a:ext cx="16002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Изменился порядок информирования работников о проведении СОУТ и обучении по охране </a:t>
            </a:r>
            <a:r>
              <a:rPr lang="ru-RU" b="1" i="1" dirty="0" smtClean="0">
                <a:solidFill>
                  <a:schemeClr val="accent1"/>
                </a:solidFill>
              </a:rPr>
              <a:t>труда</a:t>
            </a:r>
            <a:endParaRPr lang="ru-RU" dirty="0">
              <a:solidFill>
                <a:schemeClr val="accent1"/>
              </a:solidFill>
            </a:endParaRPr>
          </a:p>
          <a:p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514331" y="6186601"/>
            <a:ext cx="51379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21</a:t>
            </a:r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ноября 2025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862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679717134"/>
              </p:ext>
            </p:extLst>
          </p:nvPr>
        </p:nvGraphicFramePr>
        <p:xfrm>
          <a:off x="2515506" y="2133600"/>
          <a:ext cx="7913277" cy="28956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10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914400" y="2895600"/>
            <a:ext cx="1600200" cy="914400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62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tx2"/>
                </a:solidFill>
              </a:rPr>
              <a:t>Новый классификатор </a:t>
            </a:r>
            <a:r>
              <a:rPr lang="ru-RU" b="1" i="1" dirty="0" smtClean="0">
                <a:solidFill>
                  <a:schemeClr val="tx2"/>
                </a:solidFill>
              </a:rPr>
              <a:t>профессий ОК 016-2025</a:t>
            </a:r>
            <a:endParaRPr lang="ru-RU" i="1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640968" y="6186601"/>
            <a:ext cx="5011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января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218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98061386"/>
              </p:ext>
            </p:extLst>
          </p:nvPr>
        </p:nvGraphicFramePr>
        <p:xfrm>
          <a:off x="3296734" y="1371601"/>
          <a:ext cx="70104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11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1516138" y="2437034"/>
            <a:ext cx="16002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762000" y="72226"/>
            <a:ext cx="72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tx2"/>
                </a:solidFill>
              </a:rPr>
              <a:t>Новая форма №1-Т (условия труда)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701882" y="6186601"/>
            <a:ext cx="49503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января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3894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567963142"/>
              </p:ext>
            </p:extLst>
          </p:nvPr>
        </p:nvGraphicFramePr>
        <p:xfrm>
          <a:off x="2515506" y="1524000"/>
          <a:ext cx="7913277" cy="3505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12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914400" y="2895600"/>
            <a:ext cx="1600200" cy="914400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629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tx2"/>
                </a:solidFill>
              </a:rPr>
              <a:t>Перенос тяжестей работниками в возрасте до18 лет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698676" y="6186601"/>
            <a:ext cx="49536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марта 2026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128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38199" y="1143000"/>
            <a:ext cx="7315201" cy="44146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r>
              <a:rPr lang="ru-RU" sz="1400" dirty="0"/>
              <a:t>Планируется, что новый </a:t>
            </a:r>
            <a:r>
              <a:rPr lang="ru-RU" sz="1400" dirty="0" err="1"/>
              <a:t>профстандарт</a:t>
            </a:r>
            <a:r>
              <a:rPr lang="ru-RU" sz="1400" dirty="0"/>
              <a:t> вступит в силу с 1 марта 2026 года и будет действовать до 1 сентября 2032 года.</a:t>
            </a:r>
          </a:p>
          <a:p>
            <a:endParaRPr lang="ru-RU" sz="1400" b="1" i="1" dirty="0" smtClean="0"/>
          </a:p>
          <a:p>
            <a:r>
              <a:rPr lang="ru-RU" sz="1400" b="1" i="1" dirty="0" smtClean="0"/>
              <a:t>Что в новом проекте?</a:t>
            </a:r>
          </a:p>
          <a:p>
            <a:endParaRPr lang="ru-RU" sz="1400" b="1" i="1" dirty="0"/>
          </a:p>
          <a:p>
            <a:r>
              <a:rPr lang="ru-RU" sz="1400" b="1" i="1" dirty="0" smtClean="0"/>
              <a:t>Ключевые </a:t>
            </a:r>
            <a:r>
              <a:rPr lang="ru-RU" sz="1400" b="1" i="1" dirty="0"/>
              <a:t>изменения:</a:t>
            </a:r>
            <a:r>
              <a:rPr lang="ru-RU" sz="1400" dirty="0"/>
              <a:t>  Расширение сферы применения: Стандарт </a:t>
            </a:r>
            <a:r>
              <a:rPr lang="ru-RU" sz="1400" dirty="0" smtClean="0"/>
              <a:t>планируют применять </a:t>
            </a:r>
            <a:r>
              <a:rPr lang="ru-RU" sz="1400" dirty="0"/>
              <a:t>и в сфере оценки условий труда (ОКВЭД 71.20.7). </a:t>
            </a:r>
            <a:endParaRPr lang="ru-RU" sz="1400" dirty="0" smtClean="0"/>
          </a:p>
          <a:p>
            <a:endParaRPr lang="ru-RU" sz="1400" dirty="0" smtClean="0"/>
          </a:p>
          <a:p>
            <a:r>
              <a:rPr lang="ru-RU" sz="1400" b="1" i="1" dirty="0" smtClean="0"/>
              <a:t>Новый </a:t>
            </a:r>
            <a:r>
              <a:rPr lang="ru-RU" sz="1400" b="1" i="1" dirty="0"/>
              <a:t>фокус:</a:t>
            </a:r>
            <a:r>
              <a:rPr lang="ru-RU" sz="1400" dirty="0"/>
              <a:t> Четко прописана деятельность по профилактике травм и профзаболеваний, идентификации опасностей и минимизации рисков</a:t>
            </a:r>
            <a:r>
              <a:rPr lang="ru-RU" sz="1400" dirty="0" smtClean="0"/>
              <a:t>.</a:t>
            </a:r>
          </a:p>
          <a:p>
            <a:endParaRPr lang="ru-RU" sz="1400" dirty="0"/>
          </a:p>
          <a:p>
            <a:r>
              <a:rPr lang="ru-RU" sz="1400" b="1" i="1" dirty="0"/>
              <a:t>Стратегический подход:</a:t>
            </a:r>
            <a:r>
              <a:rPr lang="ru-RU" sz="1400" dirty="0"/>
              <a:t> Появились совершенно новые трудовые функции, которые выводят работу на более высокий уровень: </a:t>
            </a:r>
          </a:p>
          <a:p>
            <a:r>
              <a:rPr lang="ru-RU" sz="1400" dirty="0"/>
              <a:t>· Определение стратегических целей системы управления охраной труда (СУОТ).</a:t>
            </a:r>
          </a:p>
          <a:p>
            <a:r>
              <a:rPr lang="ru-RU" sz="1400" dirty="0"/>
              <a:t> · Мониторинг эффективности СУОТ. </a:t>
            </a:r>
          </a:p>
          <a:p>
            <a:r>
              <a:rPr lang="ru-RU" sz="1400" dirty="0"/>
              <a:t>· Координация и контроль внедрения СУОТ. </a:t>
            </a:r>
          </a:p>
          <a:p>
            <a:r>
              <a:rPr lang="ru-RU" sz="1400" dirty="0"/>
              <a:t>· Формирование стратегии культуры безопасности</a:t>
            </a:r>
          </a:p>
          <a:p>
            <a:r>
              <a:rPr lang="ru-RU" sz="1400" dirty="0"/>
              <a:t> </a:t>
            </a:r>
          </a:p>
          <a:p>
            <a:pPr marL="355600" marR="5080" indent="-342900" algn="l">
              <a:spcBef>
                <a:spcPts val="970"/>
              </a:spcBef>
              <a:buFont typeface="Wingdings" panose="05000000000000000000" pitchFamily="2" charset="2"/>
              <a:buChar char="ü"/>
            </a:pPr>
            <a:endParaRPr lang="ru-RU" sz="2400" b="1" dirty="0">
              <a:solidFill>
                <a:schemeClr val="accent1">
                  <a:lumMod val="75000"/>
                </a:schemeClr>
              </a:solidFill>
              <a:latin typeface="Bebas Neue Bold" panose="020B0606020202050201" pitchFamily="34" charset="-52"/>
              <a:cs typeface="Bebas Neue Bold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xfrm>
            <a:off x="11674044" y="6440216"/>
            <a:ext cx="2663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13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pic>
        <p:nvPicPr>
          <p:cNvPr id="36" name="Picture 2" descr="ÐÐ°ÑÑÐ¸Ð½ÐºÐ¸ Ð¿Ð¾ Ð·Ð°Ð¿ÑÐ¾ÑÑ Ð¿ÑÐ¾Ð¸Ð·Ð²Ð¾Ð´ÑÑÐ²ÐµÐ½Ð½ÑÐ¹ ÐºÐ¾Ð½ÑÑÐ¾Ð»Ñ Ð½Ð° Ð¾Ð¿Ð¾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5195" y="2286000"/>
            <a:ext cx="2687134" cy="23486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1066800" y="237437"/>
            <a:ext cx="6629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Новый </a:t>
            </a:r>
            <a:r>
              <a:rPr lang="ru-RU" b="1" i="1" dirty="0" err="1">
                <a:solidFill>
                  <a:schemeClr val="accent1"/>
                </a:solidFill>
              </a:rPr>
              <a:t>профстандарт</a:t>
            </a:r>
            <a:r>
              <a:rPr lang="ru-RU" b="1" i="1" dirty="0">
                <a:solidFill>
                  <a:schemeClr val="accent1"/>
                </a:solidFill>
              </a:rPr>
              <a:t> для </a:t>
            </a:r>
            <a:r>
              <a:rPr lang="ru-RU" b="1" i="1" dirty="0" smtClean="0">
                <a:solidFill>
                  <a:schemeClr val="accent1"/>
                </a:solidFill>
              </a:rPr>
              <a:t>Специалиста по охране труда (проект)</a:t>
            </a:r>
            <a:endParaRPr lang="ru-RU" dirty="0">
              <a:solidFill>
                <a:schemeClr val="accent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5937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одержимое 4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838200"/>
            <a:ext cx="4054624" cy="54524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38200" y="1295400"/>
            <a:ext cx="5867400" cy="3657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Официальный информационный </a:t>
            </a:r>
          </a:p>
          <a:p>
            <a:pPr algn="ctr"/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Telegram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-канал </a:t>
            </a:r>
          </a:p>
          <a:p>
            <a:pPr algn="ctr"/>
            <a:endParaRPr lang="ru-RU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департамента условий и охраны труда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минтруда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Самарской области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«Охрана труда в Самарской области»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/>
            </a:r>
            <a:br>
              <a:rPr lang="ru-RU" sz="2000" dirty="0" smtClean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8411" y="496741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Официальный канал  Департамента условий и охраны труда Минтруда Самарской области</a:t>
            </a:r>
            <a:br>
              <a:rPr lang="ru-RU" dirty="0">
                <a:solidFill>
                  <a:schemeClr val="accent1"/>
                </a:solidFill>
              </a:rPr>
            </a:br>
            <a:r>
              <a:rPr lang="ru-RU" u="sng" dirty="0">
                <a:solidFill>
                  <a:schemeClr val="accent1"/>
                </a:solidFill>
                <a:hlinkClick r:id="rId3"/>
              </a:rPr>
              <a:t>https://t.me/Sam_63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08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6669" y="511439"/>
            <a:ext cx="334010" cy="572770"/>
            <a:chOff x="2386669" y="511439"/>
            <a:chExt cx="334010" cy="5727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6669" y="511439"/>
              <a:ext cx="313690" cy="5727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9120" y="693369"/>
              <a:ext cx="33845" cy="692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673055" y="654591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22224" y="0"/>
                  </a:moveTo>
                  <a:lnTo>
                    <a:pt x="1435" y="14020"/>
                  </a:lnTo>
                  <a:lnTo>
                    <a:pt x="0" y="16992"/>
                  </a:lnTo>
                  <a:lnTo>
                    <a:pt x="304" y="17500"/>
                  </a:lnTo>
                  <a:lnTo>
                    <a:pt x="520" y="17792"/>
                  </a:lnTo>
                  <a:lnTo>
                    <a:pt x="8039" y="30454"/>
                  </a:lnTo>
                  <a:lnTo>
                    <a:pt x="18580" y="31203"/>
                  </a:lnTo>
                  <a:lnTo>
                    <a:pt x="25742" y="26377"/>
                  </a:lnTo>
                  <a:lnTo>
                    <a:pt x="34353" y="22898"/>
                  </a:lnTo>
                  <a:lnTo>
                    <a:pt x="37325" y="21755"/>
                  </a:lnTo>
                  <a:lnTo>
                    <a:pt x="36906" y="21717"/>
                  </a:lnTo>
                  <a:lnTo>
                    <a:pt x="35648" y="21399"/>
                  </a:lnTo>
                  <a:lnTo>
                    <a:pt x="33286" y="20459"/>
                  </a:lnTo>
                  <a:lnTo>
                    <a:pt x="22910" y="15824"/>
                  </a:lnTo>
                  <a:lnTo>
                    <a:pt x="23228" y="2387"/>
                  </a:lnTo>
                  <a:lnTo>
                    <a:pt x="23329" y="2082"/>
                  </a:lnTo>
                  <a:lnTo>
                    <a:pt x="23274" y="533"/>
                  </a:lnTo>
                  <a:lnTo>
                    <a:pt x="22948" y="177"/>
                  </a:lnTo>
                  <a:lnTo>
                    <a:pt x="22224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2125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419" y="48958"/>
                  </a:moveTo>
                  <a:lnTo>
                    <a:pt x="1054" y="49390"/>
                  </a:lnTo>
                  <a:lnTo>
                    <a:pt x="660" y="49987"/>
                  </a:lnTo>
                  <a:lnTo>
                    <a:pt x="0" y="51092"/>
                  </a:lnTo>
                  <a:lnTo>
                    <a:pt x="9737" y="55077"/>
                  </a:lnTo>
                  <a:lnTo>
                    <a:pt x="19010" y="55954"/>
                  </a:lnTo>
                  <a:lnTo>
                    <a:pt x="26080" y="55276"/>
                  </a:lnTo>
                  <a:lnTo>
                    <a:pt x="29034" y="54635"/>
                  </a:lnTo>
                  <a:lnTo>
                    <a:pt x="32582" y="53149"/>
                  </a:lnTo>
                  <a:lnTo>
                    <a:pt x="15398" y="53136"/>
                  </a:lnTo>
                  <a:lnTo>
                    <a:pt x="8928" y="53098"/>
                  </a:lnTo>
                  <a:lnTo>
                    <a:pt x="2481" y="48996"/>
                  </a:lnTo>
                  <a:lnTo>
                    <a:pt x="639" y="48983"/>
                  </a:lnTo>
                  <a:lnTo>
                    <a:pt x="419" y="48958"/>
                  </a:lnTo>
                  <a:close/>
                </a:path>
                <a:path w="99694" h="56515">
                  <a:moveTo>
                    <a:pt x="33993" y="52565"/>
                  </a:moveTo>
                  <a:lnTo>
                    <a:pt x="23088" y="52565"/>
                  </a:lnTo>
                  <a:lnTo>
                    <a:pt x="17627" y="53149"/>
                  </a:lnTo>
                  <a:lnTo>
                    <a:pt x="32582" y="53149"/>
                  </a:lnTo>
                  <a:lnTo>
                    <a:pt x="33993" y="52565"/>
                  </a:lnTo>
                  <a:close/>
                </a:path>
                <a:path w="99694" h="56515">
                  <a:moveTo>
                    <a:pt x="17749" y="53136"/>
                  </a:moveTo>
                  <a:close/>
                </a:path>
                <a:path w="99694" h="56515">
                  <a:moveTo>
                    <a:pt x="51828" y="0"/>
                  </a:moveTo>
                  <a:lnTo>
                    <a:pt x="50101" y="952"/>
                  </a:lnTo>
                  <a:lnTo>
                    <a:pt x="37906" y="4600"/>
                  </a:lnTo>
                  <a:lnTo>
                    <a:pt x="31548" y="7894"/>
                  </a:lnTo>
                  <a:lnTo>
                    <a:pt x="28964" y="12705"/>
                  </a:lnTo>
                  <a:lnTo>
                    <a:pt x="28092" y="20904"/>
                  </a:lnTo>
                  <a:lnTo>
                    <a:pt x="21497" y="35381"/>
                  </a:lnTo>
                  <a:lnTo>
                    <a:pt x="14197" y="43786"/>
                  </a:lnTo>
                  <a:lnTo>
                    <a:pt x="7427" y="47757"/>
                  </a:lnTo>
                  <a:lnTo>
                    <a:pt x="2425" y="48933"/>
                  </a:lnTo>
                  <a:lnTo>
                    <a:pt x="9524" y="53098"/>
                  </a:lnTo>
                  <a:lnTo>
                    <a:pt x="17749" y="53136"/>
                  </a:lnTo>
                  <a:lnTo>
                    <a:pt x="23088" y="52565"/>
                  </a:lnTo>
                  <a:lnTo>
                    <a:pt x="33993" y="52565"/>
                  </a:lnTo>
                  <a:lnTo>
                    <a:pt x="50520" y="31584"/>
                  </a:lnTo>
                  <a:lnTo>
                    <a:pt x="51059" y="29730"/>
                  </a:lnTo>
                  <a:lnTo>
                    <a:pt x="51625" y="28244"/>
                  </a:lnTo>
                  <a:lnTo>
                    <a:pt x="52053" y="28244"/>
                  </a:lnTo>
                  <a:lnTo>
                    <a:pt x="52933" y="26555"/>
                  </a:lnTo>
                  <a:lnTo>
                    <a:pt x="53884" y="23850"/>
                  </a:lnTo>
                  <a:lnTo>
                    <a:pt x="54038" y="23482"/>
                  </a:lnTo>
                  <a:lnTo>
                    <a:pt x="60439" y="13703"/>
                  </a:lnTo>
                  <a:lnTo>
                    <a:pt x="72389" y="11976"/>
                  </a:lnTo>
                  <a:lnTo>
                    <a:pt x="73926" y="11658"/>
                  </a:lnTo>
                  <a:lnTo>
                    <a:pt x="78730" y="11658"/>
                  </a:lnTo>
                  <a:lnTo>
                    <a:pt x="76551" y="9258"/>
                  </a:lnTo>
                  <a:lnTo>
                    <a:pt x="70281" y="9258"/>
                  </a:lnTo>
                  <a:lnTo>
                    <a:pt x="61252" y="6324"/>
                  </a:lnTo>
                  <a:lnTo>
                    <a:pt x="53873" y="1752"/>
                  </a:lnTo>
                  <a:lnTo>
                    <a:pt x="51828" y="0"/>
                  </a:lnTo>
                  <a:close/>
                </a:path>
                <a:path w="99694" h="56515">
                  <a:moveTo>
                    <a:pt x="1663" y="48475"/>
                  </a:moveTo>
                  <a:lnTo>
                    <a:pt x="1320" y="48983"/>
                  </a:lnTo>
                  <a:lnTo>
                    <a:pt x="749" y="48996"/>
                  </a:lnTo>
                  <a:lnTo>
                    <a:pt x="2481" y="48996"/>
                  </a:lnTo>
                  <a:lnTo>
                    <a:pt x="1663" y="48475"/>
                  </a:lnTo>
                  <a:close/>
                </a:path>
                <a:path w="99694" h="56515">
                  <a:moveTo>
                    <a:pt x="78730" y="11658"/>
                  </a:moveTo>
                  <a:lnTo>
                    <a:pt x="73926" y="11658"/>
                  </a:lnTo>
                  <a:lnTo>
                    <a:pt x="74739" y="11836"/>
                  </a:lnTo>
                  <a:lnTo>
                    <a:pt x="75323" y="12471"/>
                  </a:lnTo>
                  <a:lnTo>
                    <a:pt x="75222" y="13436"/>
                  </a:lnTo>
                  <a:lnTo>
                    <a:pt x="75031" y="14071"/>
                  </a:lnTo>
                  <a:lnTo>
                    <a:pt x="74688" y="28384"/>
                  </a:lnTo>
                  <a:lnTo>
                    <a:pt x="86537" y="32727"/>
                  </a:lnTo>
                  <a:lnTo>
                    <a:pt x="88823" y="33705"/>
                  </a:lnTo>
                  <a:lnTo>
                    <a:pt x="90919" y="33731"/>
                  </a:lnTo>
                  <a:lnTo>
                    <a:pt x="96164" y="31102"/>
                  </a:lnTo>
                  <a:lnTo>
                    <a:pt x="96296" y="30568"/>
                  </a:lnTo>
                  <a:lnTo>
                    <a:pt x="90373" y="30568"/>
                  </a:lnTo>
                  <a:lnTo>
                    <a:pt x="89179" y="30518"/>
                  </a:lnTo>
                  <a:lnTo>
                    <a:pt x="87600" y="29845"/>
                  </a:lnTo>
                  <a:lnTo>
                    <a:pt x="77812" y="26174"/>
                  </a:lnTo>
                  <a:lnTo>
                    <a:pt x="78029" y="17399"/>
                  </a:lnTo>
                  <a:lnTo>
                    <a:pt x="78041" y="14782"/>
                  </a:lnTo>
                  <a:lnTo>
                    <a:pt x="78892" y="11836"/>
                  </a:lnTo>
                  <a:lnTo>
                    <a:pt x="78730" y="11658"/>
                  </a:lnTo>
                  <a:close/>
                </a:path>
                <a:path w="99694" h="56515">
                  <a:moveTo>
                    <a:pt x="96856" y="17424"/>
                  </a:moveTo>
                  <a:lnTo>
                    <a:pt x="91503" y="17424"/>
                  </a:lnTo>
                  <a:lnTo>
                    <a:pt x="92990" y="17729"/>
                  </a:lnTo>
                  <a:lnTo>
                    <a:pt x="95453" y="20497"/>
                  </a:lnTo>
                  <a:lnTo>
                    <a:pt x="94825" y="23926"/>
                  </a:lnTo>
                  <a:lnTo>
                    <a:pt x="94699" y="24523"/>
                  </a:lnTo>
                  <a:lnTo>
                    <a:pt x="94340" y="25717"/>
                  </a:lnTo>
                  <a:lnTo>
                    <a:pt x="94094" y="26708"/>
                  </a:lnTo>
                  <a:lnTo>
                    <a:pt x="93141" y="29184"/>
                  </a:lnTo>
                  <a:lnTo>
                    <a:pt x="90373" y="30568"/>
                  </a:lnTo>
                  <a:lnTo>
                    <a:pt x="96296" y="30568"/>
                  </a:lnTo>
                  <a:lnTo>
                    <a:pt x="97291" y="26555"/>
                  </a:lnTo>
                  <a:lnTo>
                    <a:pt x="99161" y="20078"/>
                  </a:lnTo>
                  <a:lnTo>
                    <a:pt x="96856" y="17424"/>
                  </a:lnTo>
                  <a:close/>
                </a:path>
                <a:path w="99694" h="56515">
                  <a:moveTo>
                    <a:pt x="52053" y="28244"/>
                  </a:moveTo>
                  <a:lnTo>
                    <a:pt x="51625" y="28244"/>
                  </a:lnTo>
                  <a:lnTo>
                    <a:pt x="51274" y="29184"/>
                  </a:lnTo>
                  <a:lnTo>
                    <a:pt x="50863" y="30530"/>
                  </a:lnTo>
                  <a:lnTo>
                    <a:pt x="52053" y="28244"/>
                  </a:lnTo>
                  <a:close/>
                </a:path>
                <a:path w="99694" h="56515">
                  <a:moveTo>
                    <a:pt x="92151" y="14211"/>
                  </a:moveTo>
                  <a:lnTo>
                    <a:pt x="88836" y="14719"/>
                  </a:lnTo>
                  <a:lnTo>
                    <a:pt x="88260" y="14871"/>
                  </a:lnTo>
                  <a:lnTo>
                    <a:pt x="85839" y="15595"/>
                  </a:lnTo>
                  <a:lnTo>
                    <a:pt x="84099" y="17399"/>
                  </a:lnTo>
                  <a:lnTo>
                    <a:pt x="80429" y="17945"/>
                  </a:lnTo>
                  <a:lnTo>
                    <a:pt x="78358" y="18110"/>
                  </a:lnTo>
                  <a:lnTo>
                    <a:pt x="78930" y="21450"/>
                  </a:lnTo>
                  <a:lnTo>
                    <a:pt x="80340" y="23926"/>
                  </a:lnTo>
                  <a:lnTo>
                    <a:pt x="81902" y="25717"/>
                  </a:lnTo>
                  <a:lnTo>
                    <a:pt x="85940" y="25349"/>
                  </a:lnTo>
                  <a:lnTo>
                    <a:pt x="85636" y="25044"/>
                  </a:lnTo>
                  <a:lnTo>
                    <a:pt x="85229" y="24523"/>
                  </a:lnTo>
                  <a:lnTo>
                    <a:pt x="86296" y="23850"/>
                  </a:lnTo>
                  <a:lnTo>
                    <a:pt x="85483" y="22580"/>
                  </a:lnTo>
                  <a:lnTo>
                    <a:pt x="85255" y="21513"/>
                  </a:lnTo>
                  <a:lnTo>
                    <a:pt x="86220" y="18986"/>
                  </a:lnTo>
                  <a:lnTo>
                    <a:pt x="88711" y="17945"/>
                  </a:lnTo>
                  <a:lnTo>
                    <a:pt x="89347" y="17767"/>
                  </a:lnTo>
                  <a:lnTo>
                    <a:pt x="91503" y="17424"/>
                  </a:lnTo>
                  <a:lnTo>
                    <a:pt x="96856" y="17424"/>
                  </a:lnTo>
                  <a:lnTo>
                    <a:pt x="94640" y="14871"/>
                  </a:lnTo>
                  <a:lnTo>
                    <a:pt x="92151" y="14211"/>
                  </a:lnTo>
                  <a:close/>
                </a:path>
                <a:path w="99694" h="56515">
                  <a:moveTo>
                    <a:pt x="78099" y="14581"/>
                  </a:moveTo>
                  <a:lnTo>
                    <a:pt x="78041" y="14782"/>
                  </a:lnTo>
                  <a:lnTo>
                    <a:pt x="78099" y="14581"/>
                  </a:lnTo>
                  <a:close/>
                </a:path>
                <a:path w="99694" h="56515">
                  <a:moveTo>
                    <a:pt x="78162" y="14363"/>
                  </a:moveTo>
                  <a:lnTo>
                    <a:pt x="78099" y="14581"/>
                  </a:lnTo>
                  <a:lnTo>
                    <a:pt x="78162" y="14363"/>
                  </a:lnTo>
                  <a:close/>
                </a:path>
                <a:path w="99694" h="56515">
                  <a:moveTo>
                    <a:pt x="74282" y="8432"/>
                  </a:moveTo>
                  <a:lnTo>
                    <a:pt x="71843" y="8953"/>
                  </a:lnTo>
                  <a:lnTo>
                    <a:pt x="71259" y="9042"/>
                  </a:lnTo>
                  <a:lnTo>
                    <a:pt x="70281" y="9258"/>
                  </a:lnTo>
                  <a:lnTo>
                    <a:pt x="76551" y="9258"/>
                  </a:lnTo>
                  <a:lnTo>
                    <a:pt x="76136" y="8801"/>
                  </a:lnTo>
                  <a:lnTo>
                    <a:pt x="74282" y="8432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00616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8966" y="15722"/>
                  </a:moveTo>
                  <a:lnTo>
                    <a:pt x="8382" y="15595"/>
                  </a:lnTo>
                  <a:lnTo>
                    <a:pt x="7785" y="15405"/>
                  </a:lnTo>
                  <a:lnTo>
                    <a:pt x="7162" y="15138"/>
                  </a:lnTo>
                  <a:lnTo>
                    <a:pt x="3251" y="13703"/>
                  </a:lnTo>
                  <a:lnTo>
                    <a:pt x="0" y="9829"/>
                  </a:lnTo>
                  <a:lnTo>
                    <a:pt x="1612" y="11950"/>
                  </a:lnTo>
                  <a:lnTo>
                    <a:pt x="5067" y="15773"/>
                  </a:lnTo>
                  <a:lnTo>
                    <a:pt x="8966" y="15722"/>
                  </a:lnTo>
                  <a:close/>
                </a:path>
                <a:path w="16510" h="15875">
                  <a:moveTo>
                    <a:pt x="16040" y="3187"/>
                  </a:moveTo>
                  <a:lnTo>
                    <a:pt x="11963" y="0"/>
                  </a:lnTo>
                  <a:lnTo>
                    <a:pt x="11036" y="12"/>
                  </a:lnTo>
                  <a:lnTo>
                    <a:pt x="9982" y="177"/>
                  </a:lnTo>
                  <a:lnTo>
                    <a:pt x="9258" y="393"/>
                  </a:lnTo>
                  <a:lnTo>
                    <a:pt x="6858" y="1397"/>
                  </a:lnTo>
                  <a:lnTo>
                    <a:pt x="5892" y="3924"/>
                  </a:lnTo>
                  <a:lnTo>
                    <a:pt x="6121" y="4991"/>
                  </a:lnTo>
                  <a:lnTo>
                    <a:pt x="6934" y="6261"/>
                  </a:lnTo>
                  <a:lnTo>
                    <a:pt x="5359" y="7264"/>
                  </a:lnTo>
                  <a:lnTo>
                    <a:pt x="5638" y="7632"/>
                  </a:lnTo>
                  <a:lnTo>
                    <a:pt x="4584" y="7759"/>
                  </a:lnTo>
                  <a:lnTo>
                    <a:pt x="4343" y="7912"/>
                  </a:lnTo>
                  <a:lnTo>
                    <a:pt x="2451" y="8026"/>
                  </a:lnTo>
                  <a:lnTo>
                    <a:pt x="5041" y="11061"/>
                  </a:lnTo>
                  <a:lnTo>
                    <a:pt x="8077" y="12192"/>
                  </a:lnTo>
                  <a:lnTo>
                    <a:pt x="9715" y="12890"/>
                  </a:lnTo>
                  <a:lnTo>
                    <a:pt x="10998" y="12979"/>
                  </a:lnTo>
                  <a:lnTo>
                    <a:pt x="13779" y="11595"/>
                  </a:lnTo>
                  <a:lnTo>
                    <a:pt x="14732" y="9118"/>
                  </a:lnTo>
                  <a:lnTo>
                    <a:pt x="15354" y="6858"/>
                  </a:lnTo>
                  <a:lnTo>
                    <a:pt x="16040" y="3187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543159" y="610693"/>
            <a:ext cx="314960" cy="589280"/>
            <a:chOff x="2543159" y="610693"/>
            <a:chExt cx="314960" cy="5892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72397" y="666851"/>
              <a:ext cx="12280" cy="1277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09644" y="610693"/>
              <a:ext cx="239269" cy="55758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548255" y="1092783"/>
              <a:ext cx="138430" cy="107314"/>
            </a:xfrm>
            <a:custGeom>
              <a:avLst/>
              <a:gdLst/>
              <a:ahLst/>
              <a:cxnLst/>
              <a:rect l="l" t="t" r="r" b="b"/>
              <a:pathLst>
                <a:path w="138430" h="107315">
                  <a:moveTo>
                    <a:pt x="39662" y="65532"/>
                  </a:moveTo>
                  <a:lnTo>
                    <a:pt x="39408" y="65633"/>
                  </a:lnTo>
                  <a:lnTo>
                    <a:pt x="39662" y="65532"/>
                  </a:lnTo>
                  <a:close/>
                </a:path>
                <a:path w="138430" h="107315">
                  <a:moveTo>
                    <a:pt x="94475" y="99415"/>
                  </a:moveTo>
                  <a:lnTo>
                    <a:pt x="94005" y="96596"/>
                  </a:lnTo>
                  <a:lnTo>
                    <a:pt x="82740" y="91719"/>
                  </a:lnTo>
                  <a:lnTo>
                    <a:pt x="74968" y="87261"/>
                  </a:lnTo>
                  <a:lnTo>
                    <a:pt x="70472" y="84010"/>
                  </a:lnTo>
                  <a:lnTo>
                    <a:pt x="69011" y="82753"/>
                  </a:lnTo>
                  <a:lnTo>
                    <a:pt x="61239" y="77101"/>
                  </a:lnTo>
                  <a:lnTo>
                    <a:pt x="60363" y="76466"/>
                  </a:lnTo>
                  <a:lnTo>
                    <a:pt x="54394" y="77101"/>
                  </a:lnTo>
                  <a:lnTo>
                    <a:pt x="51752" y="76047"/>
                  </a:lnTo>
                  <a:lnTo>
                    <a:pt x="49504" y="74803"/>
                  </a:lnTo>
                  <a:lnTo>
                    <a:pt x="47599" y="73482"/>
                  </a:lnTo>
                  <a:lnTo>
                    <a:pt x="32804" y="73406"/>
                  </a:lnTo>
                  <a:lnTo>
                    <a:pt x="20218" y="70878"/>
                  </a:lnTo>
                  <a:lnTo>
                    <a:pt x="15544" y="69278"/>
                  </a:lnTo>
                  <a:lnTo>
                    <a:pt x="11468" y="67894"/>
                  </a:lnTo>
                  <a:lnTo>
                    <a:pt x="8191" y="66446"/>
                  </a:lnTo>
                  <a:lnTo>
                    <a:pt x="4267" y="69278"/>
                  </a:lnTo>
                  <a:lnTo>
                    <a:pt x="12" y="67945"/>
                  </a:lnTo>
                  <a:lnTo>
                    <a:pt x="11633" y="76936"/>
                  </a:lnTo>
                  <a:lnTo>
                    <a:pt x="22161" y="78193"/>
                  </a:lnTo>
                  <a:lnTo>
                    <a:pt x="34429" y="82448"/>
                  </a:lnTo>
                  <a:lnTo>
                    <a:pt x="39611" y="94386"/>
                  </a:lnTo>
                  <a:lnTo>
                    <a:pt x="47320" y="106972"/>
                  </a:lnTo>
                  <a:lnTo>
                    <a:pt x="52349" y="104927"/>
                  </a:lnTo>
                  <a:lnTo>
                    <a:pt x="64465" y="101612"/>
                  </a:lnTo>
                  <a:lnTo>
                    <a:pt x="74422" y="99987"/>
                  </a:lnTo>
                  <a:lnTo>
                    <a:pt x="81153" y="99466"/>
                  </a:lnTo>
                  <a:lnTo>
                    <a:pt x="83629" y="99415"/>
                  </a:lnTo>
                  <a:lnTo>
                    <a:pt x="94475" y="99415"/>
                  </a:lnTo>
                  <a:close/>
                </a:path>
                <a:path w="138430" h="107315">
                  <a:moveTo>
                    <a:pt x="109677" y="21996"/>
                  </a:moveTo>
                  <a:lnTo>
                    <a:pt x="108851" y="18707"/>
                  </a:lnTo>
                  <a:lnTo>
                    <a:pt x="108254" y="16344"/>
                  </a:lnTo>
                  <a:lnTo>
                    <a:pt x="102768" y="14528"/>
                  </a:lnTo>
                  <a:lnTo>
                    <a:pt x="105422" y="4635"/>
                  </a:lnTo>
                  <a:lnTo>
                    <a:pt x="106667" y="0"/>
                  </a:lnTo>
                  <a:lnTo>
                    <a:pt x="96037" y="4635"/>
                  </a:lnTo>
                  <a:lnTo>
                    <a:pt x="93891" y="4584"/>
                  </a:lnTo>
                  <a:lnTo>
                    <a:pt x="89776" y="5372"/>
                  </a:lnTo>
                  <a:lnTo>
                    <a:pt x="87172" y="8394"/>
                  </a:lnTo>
                  <a:lnTo>
                    <a:pt x="89395" y="14528"/>
                  </a:lnTo>
                  <a:lnTo>
                    <a:pt x="89496" y="16344"/>
                  </a:lnTo>
                  <a:lnTo>
                    <a:pt x="89141" y="22644"/>
                  </a:lnTo>
                  <a:lnTo>
                    <a:pt x="98628" y="18707"/>
                  </a:lnTo>
                  <a:lnTo>
                    <a:pt x="102501" y="19710"/>
                  </a:lnTo>
                  <a:lnTo>
                    <a:pt x="104368" y="22707"/>
                  </a:lnTo>
                  <a:lnTo>
                    <a:pt x="106311" y="22009"/>
                  </a:lnTo>
                  <a:lnTo>
                    <a:pt x="109677" y="21996"/>
                  </a:lnTo>
                  <a:close/>
                </a:path>
                <a:path w="138430" h="107315">
                  <a:moveTo>
                    <a:pt x="138023" y="59182"/>
                  </a:moveTo>
                  <a:lnTo>
                    <a:pt x="126695" y="59499"/>
                  </a:lnTo>
                  <a:lnTo>
                    <a:pt x="125907" y="51371"/>
                  </a:lnTo>
                  <a:lnTo>
                    <a:pt x="119138" y="47904"/>
                  </a:lnTo>
                  <a:lnTo>
                    <a:pt x="113474" y="47396"/>
                  </a:lnTo>
                  <a:lnTo>
                    <a:pt x="111379" y="47218"/>
                  </a:lnTo>
                  <a:lnTo>
                    <a:pt x="107683" y="47396"/>
                  </a:lnTo>
                  <a:lnTo>
                    <a:pt x="107759" y="42214"/>
                  </a:lnTo>
                  <a:lnTo>
                    <a:pt x="107835" y="37807"/>
                  </a:lnTo>
                  <a:lnTo>
                    <a:pt x="98717" y="37807"/>
                  </a:lnTo>
                  <a:lnTo>
                    <a:pt x="94627" y="37338"/>
                  </a:lnTo>
                  <a:lnTo>
                    <a:pt x="90385" y="39535"/>
                  </a:lnTo>
                  <a:lnTo>
                    <a:pt x="87033" y="42214"/>
                  </a:lnTo>
                  <a:lnTo>
                    <a:pt x="82575" y="40208"/>
                  </a:lnTo>
                  <a:lnTo>
                    <a:pt x="80276" y="38836"/>
                  </a:lnTo>
                  <a:lnTo>
                    <a:pt x="78841" y="41262"/>
                  </a:lnTo>
                  <a:lnTo>
                    <a:pt x="76708" y="43853"/>
                  </a:lnTo>
                  <a:lnTo>
                    <a:pt x="73609" y="45605"/>
                  </a:lnTo>
                  <a:lnTo>
                    <a:pt x="64338" y="51435"/>
                  </a:lnTo>
                  <a:lnTo>
                    <a:pt x="63500" y="59499"/>
                  </a:lnTo>
                  <a:lnTo>
                    <a:pt x="63385" y="63042"/>
                  </a:lnTo>
                  <a:lnTo>
                    <a:pt x="63207" y="64033"/>
                  </a:lnTo>
                  <a:lnTo>
                    <a:pt x="66306" y="67449"/>
                  </a:lnTo>
                  <a:lnTo>
                    <a:pt x="70421" y="66725"/>
                  </a:lnTo>
                  <a:lnTo>
                    <a:pt x="70789" y="78308"/>
                  </a:lnTo>
                  <a:lnTo>
                    <a:pt x="74663" y="83375"/>
                  </a:lnTo>
                  <a:lnTo>
                    <a:pt x="79121" y="84531"/>
                  </a:lnTo>
                  <a:lnTo>
                    <a:pt x="81267" y="84340"/>
                  </a:lnTo>
                  <a:lnTo>
                    <a:pt x="91948" y="93345"/>
                  </a:lnTo>
                  <a:lnTo>
                    <a:pt x="99225" y="93992"/>
                  </a:lnTo>
                  <a:lnTo>
                    <a:pt x="103365" y="90957"/>
                  </a:lnTo>
                  <a:lnTo>
                    <a:pt x="104686" y="88900"/>
                  </a:lnTo>
                  <a:lnTo>
                    <a:pt x="105943" y="84645"/>
                  </a:lnTo>
                  <a:lnTo>
                    <a:pt x="105638" y="84340"/>
                  </a:lnTo>
                  <a:lnTo>
                    <a:pt x="102958" y="81661"/>
                  </a:lnTo>
                  <a:lnTo>
                    <a:pt x="112077" y="81826"/>
                  </a:lnTo>
                  <a:lnTo>
                    <a:pt x="112141" y="81661"/>
                  </a:lnTo>
                  <a:lnTo>
                    <a:pt x="114122" y="76949"/>
                  </a:lnTo>
                  <a:lnTo>
                    <a:pt x="128663" y="77444"/>
                  </a:lnTo>
                  <a:lnTo>
                    <a:pt x="129641" y="76949"/>
                  </a:lnTo>
                  <a:lnTo>
                    <a:pt x="135686" y="73926"/>
                  </a:lnTo>
                  <a:lnTo>
                    <a:pt x="137896" y="69519"/>
                  </a:lnTo>
                  <a:lnTo>
                    <a:pt x="138010" y="67449"/>
                  </a:lnTo>
                  <a:lnTo>
                    <a:pt x="138023" y="66725"/>
                  </a:lnTo>
                  <a:lnTo>
                    <a:pt x="138023" y="59499"/>
                  </a:lnTo>
                  <a:lnTo>
                    <a:pt x="138023" y="59182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553347" y="1096479"/>
              <a:ext cx="156210" cy="97790"/>
            </a:xfrm>
            <a:custGeom>
              <a:avLst/>
              <a:gdLst/>
              <a:ahLst/>
              <a:cxnLst/>
              <a:rect l="l" t="t" r="r" b="b"/>
              <a:pathLst>
                <a:path w="156210" h="97790">
                  <a:moveTo>
                    <a:pt x="78854" y="91643"/>
                  </a:moveTo>
                  <a:lnTo>
                    <a:pt x="49771" y="78752"/>
                  </a:lnTo>
                  <a:lnTo>
                    <a:pt x="42240" y="73647"/>
                  </a:lnTo>
                  <a:lnTo>
                    <a:pt x="35814" y="71120"/>
                  </a:lnTo>
                  <a:lnTo>
                    <a:pt x="32969" y="70129"/>
                  </a:lnTo>
                  <a:lnTo>
                    <a:pt x="24599" y="69786"/>
                  </a:lnTo>
                  <a:lnTo>
                    <a:pt x="17018" y="67894"/>
                  </a:lnTo>
                  <a:lnTo>
                    <a:pt x="11595" y="66103"/>
                  </a:lnTo>
                  <a:lnTo>
                    <a:pt x="8102" y="65239"/>
                  </a:lnTo>
                  <a:lnTo>
                    <a:pt x="4826" y="64071"/>
                  </a:lnTo>
                  <a:lnTo>
                    <a:pt x="2476" y="63157"/>
                  </a:lnTo>
                  <a:lnTo>
                    <a:pt x="1930" y="63461"/>
                  </a:lnTo>
                  <a:lnTo>
                    <a:pt x="1066" y="63893"/>
                  </a:lnTo>
                  <a:lnTo>
                    <a:pt x="0" y="64211"/>
                  </a:lnTo>
                  <a:lnTo>
                    <a:pt x="11811" y="69748"/>
                  </a:lnTo>
                  <a:lnTo>
                    <a:pt x="21640" y="70739"/>
                  </a:lnTo>
                  <a:lnTo>
                    <a:pt x="33274" y="75450"/>
                  </a:lnTo>
                  <a:lnTo>
                    <a:pt x="42075" y="95567"/>
                  </a:lnTo>
                  <a:lnTo>
                    <a:pt x="45212" y="97777"/>
                  </a:lnTo>
                  <a:lnTo>
                    <a:pt x="42227" y="86931"/>
                  </a:lnTo>
                  <a:lnTo>
                    <a:pt x="48996" y="87083"/>
                  </a:lnTo>
                  <a:lnTo>
                    <a:pt x="61087" y="88265"/>
                  </a:lnTo>
                  <a:lnTo>
                    <a:pt x="70523" y="89776"/>
                  </a:lnTo>
                  <a:lnTo>
                    <a:pt x="76657" y="91084"/>
                  </a:lnTo>
                  <a:lnTo>
                    <a:pt x="78854" y="91643"/>
                  </a:lnTo>
                  <a:close/>
                </a:path>
                <a:path w="156210" h="97790">
                  <a:moveTo>
                    <a:pt x="95986" y="101"/>
                  </a:moveTo>
                  <a:lnTo>
                    <a:pt x="91859" y="1778"/>
                  </a:lnTo>
                  <a:lnTo>
                    <a:pt x="91109" y="7988"/>
                  </a:lnTo>
                  <a:lnTo>
                    <a:pt x="87045" y="10807"/>
                  </a:lnTo>
                  <a:lnTo>
                    <a:pt x="84747" y="15354"/>
                  </a:lnTo>
                  <a:lnTo>
                    <a:pt x="90576" y="13589"/>
                  </a:lnTo>
                  <a:lnTo>
                    <a:pt x="94043" y="12636"/>
                  </a:lnTo>
                  <a:lnTo>
                    <a:pt x="95758" y="5778"/>
                  </a:lnTo>
                  <a:lnTo>
                    <a:pt x="95986" y="101"/>
                  </a:lnTo>
                  <a:close/>
                </a:path>
                <a:path w="156210" h="97790">
                  <a:moveTo>
                    <a:pt x="99593" y="85204"/>
                  </a:moveTo>
                  <a:lnTo>
                    <a:pt x="93624" y="81432"/>
                  </a:lnTo>
                  <a:lnTo>
                    <a:pt x="87020" y="75768"/>
                  </a:lnTo>
                  <a:lnTo>
                    <a:pt x="82308" y="74510"/>
                  </a:lnTo>
                  <a:lnTo>
                    <a:pt x="85445" y="87718"/>
                  </a:lnTo>
                  <a:lnTo>
                    <a:pt x="94564" y="86779"/>
                  </a:lnTo>
                  <a:lnTo>
                    <a:pt x="99593" y="85204"/>
                  </a:lnTo>
                  <a:close/>
                </a:path>
                <a:path w="156210" h="97790">
                  <a:moveTo>
                    <a:pt x="112306" y="22301"/>
                  </a:moveTo>
                  <a:lnTo>
                    <a:pt x="82550" y="22301"/>
                  </a:lnTo>
                  <a:lnTo>
                    <a:pt x="76695" y="22301"/>
                  </a:lnTo>
                  <a:lnTo>
                    <a:pt x="77609" y="23774"/>
                  </a:lnTo>
                  <a:lnTo>
                    <a:pt x="78193" y="25412"/>
                  </a:lnTo>
                  <a:lnTo>
                    <a:pt x="78117" y="27076"/>
                  </a:lnTo>
                  <a:lnTo>
                    <a:pt x="101257" y="24536"/>
                  </a:lnTo>
                  <a:lnTo>
                    <a:pt x="112306" y="22301"/>
                  </a:lnTo>
                  <a:close/>
                </a:path>
                <a:path w="156210" h="97790">
                  <a:moveTo>
                    <a:pt x="129463" y="61785"/>
                  </a:moveTo>
                  <a:lnTo>
                    <a:pt x="127101" y="55816"/>
                  </a:lnTo>
                  <a:lnTo>
                    <a:pt x="121132" y="58166"/>
                  </a:lnTo>
                  <a:lnTo>
                    <a:pt x="126949" y="60680"/>
                  </a:lnTo>
                  <a:lnTo>
                    <a:pt x="125539" y="63982"/>
                  </a:lnTo>
                  <a:lnTo>
                    <a:pt x="85356" y="51854"/>
                  </a:lnTo>
                  <a:lnTo>
                    <a:pt x="84442" y="51092"/>
                  </a:lnTo>
                  <a:lnTo>
                    <a:pt x="83870" y="50622"/>
                  </a:lnTo>
                  <a:lnTo>
                    <a:pt x="74917" y="44335"/>
                  </a:lnTo>
                  <a:lnTo>
                    <a:pt x="70662" y="40881"/>
                  </a:lnTo>
                  <a:lnTo>
                    <a:pt x="85293" y="39928"/>
                  </a:lnTo>
                  <a:lnTo>
                    <a:pt x="94881" y="42608"/>
                  </a:lnTo>
                  <a:lnTo>
                    <a:pt x="87490" y="44335"/>
                  </a:lnTo>
                  <a:lnTo>
                    <a:pt x="86080" y="47790"/>
                  </a:lnTo>
                  <a:lnTo>
                    <a:pt x="88747" y="51092"/>
                  </a:lnTo>
                  <a:lnTo>
                    <a:pt x="92202" y="52197"/>
                  </a:lnTo>
                  <a:lnTo>
                    <a:pt x="104787" y="47485"/>
                  </a:lnTo>
                  <a:lnTo>
                    <a:pt x="113271" y="51092"/>
                  </a:lnTo>
                  <a:lnTo>
                    <a:pt x="107454" y="57696"/>
                  </a:lnTo>
                  <a:lnTo>
                    <a:pt x="100063" y="57543"/>
                  </a:lnTo>
                  <a:lnTo>
                    <a:pt x="113118" y="59893"/>
                  </a:lnTo>
                  <a:lnTo>
                    <a:pt x="116420" y="57696"/>
                  </a:lnTo>
                  <a:lnTo>
                    <a:pt x="119710" y="55499"/>
                  </a:lnTo>
                  <a:lnTo>
                    <a:pt x="126479" y="50622"/>
                  </a:lnTo>
                  <a:lnTo>
                    <a:pt x="118160" y="47485"/>
                  </a:lnTo>
                  <a:lnTo>
                    <a:pt x="115633" y="46532"/>
                  </a:lnTo>
                  <a:lnTo>
                    <a:pt x="115112" y="46380"/>
                  </a:lnTo>
                  <a:lnTo>
                    <a:pt x="103835" y="43078"/>
                  </a:lnTo>
                  <a:lnTo>
                    <a:pt x="99745" y="46380"/>
                  </a:lnTo>
                  <a:lnTo>
                    <a:pt x="102425" y="40246"/>
                  </a:lnTo>
                  <a:lnTo>
                    <a:pt x="101866" y="39928"/>
                  </a:lnTo>
                  <a:lnTo>
                    <a:pt x="101473" y="39700"/>
                  </a:lnTo>
                  <a:lnTo>
                    <a:pt x="95821" y="36474"/>
                  </a:lnTo>
                  <a:lnTo>
                    <a:pt x="86855" y="35534"/>
                  </a:lnTo>
                  <a:lnTo>
                    <a:pt x="82613" y="38366"/>
                  </a:lnTo>
                  <a:lnTo>
                    <a:pt x="78689" y="39700"/>
                  </a:lnTo>
                  <a:lnTo>
                    <a:pt x="75552" y="38773"/>
                  </a:lnTo>
                  <a:lnTo>
                    <a:pt x="73482" y="37604"/>
                  </a:lnTo>
                  <a:lnTo>
                    <a:pt x="72199" y="39217"/>
                  </a:lnTo>
                  <a:lnTo>
                    <a:pt x="70561" y="40754"/>
                  </a:lnTo>
                  <a:lnTo>
                    <a:pt x="68503" y="41922"/>
                  </a:lnTo>
                  <a:lnTo>
                    <a:pt x="68199" y="42113"/>
                  </a:lnTo>
                  <a:lnTo>
                    <a:pt x="67703" y="42481"/>
                  </a:lnTo>
                  <a:lnTo>
                    <a:pt x="68046" y="44577"/>
                  </a:lnTo>
                  <a:lnTo>
                    <a:pt x="66890" y="46532"/>
                  </a:lnTo>
                  <a:lnTo>
                    <a:pt x="65163" y="51257"/>
                  </a:lnTo>
                  <a:lnTo>
                    <a:pt x="72555" y="51092"/>
                  </a:lnTo>
                  <a:lnTo>
                    <a:pt x="72402" y="63792"/>
                  </a:lnTo>
                  <a:lnTo>
                    <a:pt x="70040" y="61302"/>
                  </a:lnTo>
                  <a:lnTo>
                    <a:pt x="69405" y="71043"/>
                  </a:lnTo>
                  <a:lnTo>
                    <a:pt x="72872" y="76390"/>
                  </a:lnTo>
                  <a:lnTo>
                    <a:pt x="77901" y="82054"/>
                  </a:lnTo>
                  <a:lnTo>
                    <a:pt x="77266" y="75768"/>
                  </a:lnTo>
                  <a:lnTo>
                    <a:pt x="76327" y="67906"/>
                  </a:lnTo>
                  <a:lnTo>
                    <a:pt x="72580" y="63995"/>
                  </a:lnTo>
                  <a:lnTo>
                    <a:pt x="89535" y="64147"/>
                  </a:lnTo>
                  <a:lnTo>
                    <a:pt x="94665" y="71018"/>
                  </a:lnTo>
                  <a:lnTo>
                    <a:pt x="101193" y="72351"/>
                  </a:lnTo>
                  <a:lnTo>
                    <a:pt x="106845" y="71018"/>
                  </a:lnTo>
                  <a:lnTo>
                    <a:pt x="109181" y="69964"/>
                  </a:lnTo>
                  <a:lnTo>
                    <a:pt x="122110" y="71069"/>
                  </a:lnTo>
                  <a:lnTo>
                    <a:pt x="124218" y="69964"/>
                  </a:lnTo>
                  <a:lnTo>
                    <a:pt x="126949" y="68541"/>
                  </a:lnTo>
                  <a:lnTo>
                    <a:pt x="127990" y="67983"/>
                  </a:lnTo>
                  <a:lnTo>
                    <a:pt x="129438" y="64147"/>
                  </a:lnTo>
                  <a:lnTo>
                    <a:pt x="129463" y="61785"/>
                  </a:lnTo>
                  <a:close/>
                </a:path>
                <a:path w="156210" h="97790">
                  <a:moveTo>
                    <a:pt x="155714" y="5283"/>
                  </a:moveTo>
                  <a:lnTo>
                    <a:pt x="155232" y="0"/>
                  </a:lnTo>
                  <a:lnTo>
                    <a:pt x="137668" y="9588"/>
                  </a:lnTo>
                  <a:lnTo>
                    <a:pt x="120777" y="15976"/>
                  </a:lnTo>
                  <a:lnTo>
                    <a:pt x="86080" y="22212"/>
                  </a:lnTo>
                  <a:lnTo>
                    <a:pt x="112712" y="22212"/>
                  </a:lnTo>
                  <a:lnTo>
                    <a:pt x="120230" y="20688"/>
                  </a:lnTo>
                  <a:lnTo>
                    <a:pt x="133070" y="17183"/>
                  </a:lnTo>
                  <a:lnTo>
                    <a:pt x="137795" y="15646"/>
                  </a:lnTo>
                  <a:lnTo>
                    <a:pt x="155714" y="5283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73959" y="1138300"/>
              <a:ext cx="6642" cy="256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56455" y="1083891"/>
              <a:ext cx="76104" cy="8264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65742" y="1137170"/>
              <a:ext cx="29248" cy="1577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43159" y="1040348"/>
              <a:ext cx="314471" cy="127342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2365904" y="642910"/>
            <a:ext cx="101600" cy="57785"/>
            <a:chOff x="2365904" y="642910"/>
            <a:chExt cx="101600" cy="57785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33345" y="693368"/>
              <a:ext cx="33858" cy="692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75940" y="654590"/>
              <a:ext cx="37465" cy="31750"/>
            </a:xfrm>
            <a:custGeom>
              <a:avLst/>
              <a:gdLst/>
              <a:ahLst/>
              <a:cxnLst/>
              <a:rect l="l" t="t" r="r" b="b"/>
              <a:pathLst>
                <a:path w="37464" h="31750">
                  <a:moveTo>
                    <a:pt x="15100" y="0"/>
                  </a:moveTo>
                  <a:lnTo>
                    <a:pt x="14376" y="177"/>
                  </a:lnTo>
                  <a:lnTo>
                    <a:pt x="14040" y="533"/>
                  </a:lnTo>
                  <a:lnTo>
                    <a:pt x="13995" y="2082"/>
                  </a:lnTo>
                  <a:lnTo>
                    <a:pt x="14096" y="2387"/>
                  </a:lnTo>
                  <a:lnTo>
                    <a:pt x="14414" y="15824"/>
                  </a:lnTo>
                  <a:lnTo>
                    <a:pt x="4038" y="20459"/>
                  </a:lnTo>
                  <a:lnTo>
                    <a:pt x="1676" y="21399"/>
                  </a:lnTo>
                  <a:lnTo>
                    <a:pt x="419" y="21717"/>
                  </a:lnTo>
                  <a:lnTo>
                    <a:pt x="0" y="21755"/>
                  </a:lnTo>
                  <a:lnTo>
                    <a:pt x="2971" y="22898"/>
                  </a:lnTo>
                  <a:lnTo>
                    <a:pt x="11582" y="26377"/>
                  </a:lnTo>
                  <a:lnTo>
                    <a:pt x="18745" y="31203"/>
                  </a:lnTo>
                  <a:lnTo>
                    <a:pt x="29286" y="30454"/>
                  </a:lnTo>
                  <a:lnTo>
                    <a:pt x="36804" y="17792"/>
                  </a:lnTo>
                  <a:lnTo>
                    <a:pt x="37020" y="17500"/>
                  </a:lnTo>
                  <a:lnTo>
                    <a:pt x="37325" y="16992"/>
                  </a:lnTo>
                  <a:lnTo>
                    <a:pt x="35890" y="14020"/>
                  </a:lnTo>
                  <a:lnTo>
                    <a:pt x="35255" y="12192"/>
                  </a:lnTo>
                  <a:lnTo>
                    <a:pt x="35090" y="11798"/>
                  </a:lnTo>
                  <a:lnTo>
                    <a:pt x="29946" y="3937"/>
                  </a:lnTo>
                  <a:lnTo>
                    <a:pt x="21666" y="1346"/>
                  </a:lnTo>
                  <a:lnTo>
                    <a:pt x="18046" y="533"/>
                  </a:lnTo>
                  <a:lnTo>
                    <a:pt x="15100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365904" y="642910"/>
              <a:ext cx="99695" cy="56515"/>
            </a:xfrm>
            <a:custGeom>
              <a:avLst/>
              <a:gdLst/>
              <a:ahLst/>
              <a:cxnLst/>
              <a:rect l="l" t="t" r="r" b="b"/>
              <a:pathLst>
                <a:path w="99694" h="56515">
                  <a:moveTo>
                    <a:pt x="74412" y="28244"/>
                  </a:moveTo>
                  <a:lnTo>
                    <a:pt x="47536" y="28244"/>
                  </a:lnTo>
                  <a:lnTo>
                    <a:pt x="48152" y="29870"/>
                  </a:lnTo>
                  <a:lnTo>
                    <a:pt x="48641" y="31584"/>
                  </a:lnTo>
                  <a:lnTo>
                    <a:pt x="70167" y="54635"/>
                  </a:lnTo>
                  <a:lnTo>
                    <a:pt x="73079" y="55276"/>
                  </a:lnTo>
                  <a:lnTo>
                    <a:pt x="80146" y="55954"/>
                  </a:lnTo>
                  <a:lnTo>
                    <a:pt x="89418" y="55077"/>
                  </a:lnTo>
                  <a:lnTo>
                    <a:pt x="94132" y="53149"/>
                  </a:lnTo>
                  <a:lnTo>
                    <a:pt x="81340" y="53136"/>
                  </a:lnTo>
                  <a:lnTo>
                    <a:pt x="76073" y="52565"/>
                  </a:lnTo>
                  <a:lnTo>
                    <a:pt x="90545" y="52565"/>
                  </a:lnTo>
                  <a:lnTo>
                    <a:pt x="96735" y="48933"/>
                  </a:lnTo>
                  <a:lnTo>
                    <a:pt x="91734" y="47757"/>
                  </a:lnTo>
                  <a:lnTo>
                    <a:pt x="84964" y="43786"/>
                  </a:lnTo>
                  <a:lnTo>
                    <a:pt x="77663" y="35381"/>
                  </a:lnTo>
                  <a:lnTo>
                    <a:pt x="74412" y="28244"/>
                  </a:lnTo>
                  <a:close/>
                </a:path>
                <a:path w="99694" h="56515">
                  <a:moveTo>
                    <a:pt x="69951" y="54597"/>
                  </a:moveTo>
                  <a:lnTo>
                    <a:pt x="70127" y="54635"/>
                  </a:lnTo>
                  <a:lnTo>
                    <a:pt x="69951" y="54597"/>
                  </a:lnTo>
                  <a:close/>
                </a:path>
                <a:path w="99694" h="56515">
                  <a:moveTo>
                    <a:pt x="97497" y="48475"/>
                  </a:moveTo>
                  <a:lnTo>
                    <a:pt x="90233" y="53098"/>
                  </a:lnTo>
                  <a:lnTo>
                    <a:pt x="81534" y="53149"/>
                  </a:lnTo>
                  <a:lnTo>
                    <a:pt x="94132" y="53149"/>
                  </a:lnTo>
                  <a:lnTo>
                    <a:pt x="99161" y="51092"/>
                  </a:lnTo>
                  <a:lnTo>
                    <a:pt x="98501" y="49987"/>
                  </a:lnTo>
                  <a:lnTo>
                    <a:pt x="98107" y="49390"/>
                  </a:lnTo>
                  <a:lnTo>
                    <a:pt x="98686" y="48996"/>
                  </a:lnTo>
                  <a:lnTo>
                    <a:pt x="97840" y="48983"/>
                  </a:lnTo>
                  <a:lnTo>
                    <a:pt x="97497" y="48475"/>
                  </a:lnTo>
                  <a:close/>
                </a:path>
                <a:path w="99694" h="56515">
                  <a:moveTo>
                    <a:pt x="81412" y="53136"/>
                  </a:moveTo>
                  <a:close/>
                </a:path>
                <a:path w="99694" h="56515">
                  <a:moveTo>
                    <a:pt x="90545" y="52565"/>
                  </a:moveTo>
                  <a:lnTo>
                    <a:pt x="76073" y="52565"/>
                  </a:lnTo>
                  <a:lnTo>
                    <a:pt x="81412" y="53136"/>
                  </a:lnTo>
                  <a:lnTo>
                    <a:pt x="89636" y="53098"/>
                  </a:lnTo>
                  <a:lnTo>
                    <a:pt x="90545" y="52565"/>
                  </a:lnTo>
                  <a:close/>
                </a:path>
                <a:path w="99694" h="56515">
                  <a:moveTo>
                    <a:pt x="98742" y="48958"/>
                  </a:moveTo>
                  <a:lnTo>
                    <a:pt x="98412" y="48996"/>
                  </a:lnTo>
                  <a:lnTo>
                    <a:pt x="98686" y="48996"/>
                  </a:lnTo>
                  <a:close/>
                </a:path>
                <a:path w="99694" h="56515">
                  <a:moveTo>
                    <a:pt x="7010" y="14211"/>
                  </a:moveTo>
                  <a:lnTo>
                    <a:pt x="4521" y="14871"/>
                  </a:lnTo>
                  <a:lnTo>
                    <a:pt x="0" y="20078"/>
                  </a:lnTo>
                  <a:lnTo>
                    <a:pt x="1911" y="26708"/>
                  </a:lnTo>
                  <a:lnTo>
                    <a:pt x="2997" y="31102"/>
                  </a:lnTo>
                  <a:lnTo>
                    <a:pt x="8242" y="33731"/>
                  </a:lnTo>
                  <a:lnTo>
                    <a:pt x="10337" y="33705"/>
                  </a:lnTo>
                  <a:lnTo>
                    <a:pt x="12623" y="32727"/>
                  </a:lnTo>
                  <a:lnTo>
                    <a:pt x="18513" y="30568"/>
                  </a:lnTo>
                  <a:lnTo>
                    <a:pt x="8788" y="30568"/>
                  </a:lnTo>
                  <a:lnTo>
                    <a:pt x="6019" y="29184"/>
                  </a:lnTo>
                  <a:lnTo>
                    <a:pt x="5067" y="26708"/>
                  </a:lnTo>
                  <a:lnTo>
                    <a:pt x="4820" y="25717"/>
                  </a:lnTo>
                  <a:lnTo>
                    <a:pt x="4461" y="24523"/>
                  </a:lnTo>
                  <a:lnTo>
                    <a:pt x="3708" y="20497"/>
                  </a:lnTo>
                  <a:lnTo>
                    <a:pt x="6086" y="17767"/>
                  </a:lnTo>
                  <a:lnTo>
                    <a:pt x="7658" y="17424"/>
                  </a:lnTo>
                  <a:lnTo>
                    <a:pt x="15220" y="17424"/>
                  </a:lnTo>
                  <a:lnTo>
                    <a:pt x="15062" y="17399"/>
                  </a:lnTo>
                  <a:lnTo>
                    <a:pt x="13322" y="15595"/>
                  </a:lnTo>
                  <a:lnTo>
                    <a:pt x="10858" y="14859"/>
                  </a:lnTo>
                  <a:lnTo>
                    <a:pt x="10325" y="14719"/>
                  </a:lnTo>
                  <a:lnTo>
                    <a:pt x="7010" y="14211"/>
                  </a:lnTo>
                  <a:close/>
                </a:path>
                <a:path w="99694" h="56515">
                  <a:moveTo>
                    <a:pt x="24131" y="14363"/>
                  </a:moveTo>
                  <a:lnTo>
                    <a:pt x="21056" y="14363"/>
                  </a:lnTo>
                  <a:lnTo>
                    <a:pt x="21132" y="14782"/>
                  </a:lnTo>
                  <a:lnTo>
                    <a:pt x="21131" y="17399"/>
                  </a:lnTo>
                  <a:lnTo>
                    <a:pt x="21348" y="26174"/>
                  </a:lnTo>
                  <a:lnTo>
                    <a:pt x="11493" y="29870"/>
                  </a:lnTo>
                  <a:lnTo>
                    <a:pt x="9982" y="30518"/>
                  </a:lnTo>
                  <a:lnTo>
                    <a:pt x="8788" y="30568"/>
                  </a:lnTo>
                  <a:lnTo>
                    <a:pt x="18513" y="30568"/>
                  </a:lnTo>
                  <a:lnTo>
                    <a:pt x="24472" y="28384"/>
                  </a:lnTo>
                  <a:lnTo>
                    <a:pt x="24131" y="14363"/>
                  </a:lnTo>
                  <a:close/>
                </a:path>
                <a:path w="99694" h="56515">
                  <a:moveTo>
                    <a:pt x="69634" y="11658"/>
                  </a:moveTo>
                  <a:lnTo>
                    <a:pt x="25234" y="11658"/>
                  </a:lnTo>
                  <a:lnTo>
                    <a:pt x="26771" y="11976"/>
                  </a:lnTo>
                  <a:lnTo>
                    <a:pt x="38722" y="13703"/>
                  </a:lnTo>
                  <a:lnTo>
                    <a:pt x="45123" y="23482"/>
                  </a:lnTo>
                  <a:lnTo>
                    <a:pt x="45306" y="23926"/>
                  </a:lnTo>
                  <a:lnTo>
                    <a:pt x="46228" y="26555"/>
                  </a:lnTo>
                  <a:lnTo>
                    <a:pt x="48298" y="30530"/>
                  </a:lnTo>
                  <a:lnTo>
                    <a:pt x="48069" y="29730"/>
                  </a:lnTo>
                  <a:lnTo>
                    <a:pt x="47811" y="28968"/>
                  </a:lnTo>
                  <a:lnTo>
                    <a:pt x="47536" y="28244"/>
                  </a:lnTo>
                  <a:lnTo>
                    <a:pt x="74412" y="28244"/>
                  </a:lnTo>
                  <a:lnTo>
                    <a:pt x="71069" y="20904"/>
                  </a:lnTo>
                  <a:lnTo>
                    <a:pt x="70196" y="12705"/>
                  </a:lnTo>
                  <a:lnTo>
                    <a:pt x="69634" y="11658"/>
                  </a:lnTo>
                  <a:close/>
                </a:path>
                <a:path w="99694" h="56515">
                  <a:moveTo>
                    <a:pt x="17181" y="17729"/>
                  </a:moveTo>
                  <a:lnTo>
                    <a:pt x="9677" y="17729"/>
                  </a:lnTo>
                  <a:lnTo>
                    <a:pt x="9855" y="17767"/>
                  </a:lnTo>
                  <a:lnTo>
                    <a:pt x="10541" y="17970"/>
                  </a:lnTo>
                  <a:lnTo>
                    <a:pt x="12941" y="18986"/>
                  </a:lnTo>
                  <a:lnTo>
                    <a:pt x="13906" y="21513"/>
                  </a:lnTo>
                  <a:lnTo>
                    <a:pt x="13677" y="22580"/>
                  </a:lnTo>
                  <a:lnTo>
                    <a:pt x="13100" y="23482"/>
                  </a:lnTo>
                  <a:lnTo>
                    <a:pt x="12985" y="23926"/>
                  </a:lnTo>
                  <a:lnTo>
                    <a:pt x="13931" y="24523"/>
                  </a:lnTo>
                  <a:lnTo>
                    <a:pt x="13525" y="25044"/>
                  </a:lnTo>
                  <a:lnTo>
                    <a:pt x="13220" y="25349"/>
                  </a:lnTo>
                  <a:lnTo>
                    <a:pt x="17259" y="25717"/>
                  </a:lnTo>
                  <a:lnTo>
                    <a:pt x="18821" y="23926"/>
                  </a:lnTo>
                  <a:lnTo>
                    <a:pt x="20231" y="21450"/>
                  </a:lnTo>
                  <a:lnTo>
                    <a:pt x="20802" y="18110"/>
                  </a:lnTo>
                  <a:lnTo>
                    <a:pt x="18732" y="17945"/>
                  </a:lnTo>
                  <a:lnTo>
                    <a:pt x="17181" y="17729"/>
                  </a:lnTo>
                  <a:close/>
                </a:path>
                <a:path w="99694" h="56515">
                  <a:moveTo>
                    <a:pt x="9761" y="17752"/>
                  </a:moveTo>
                  <a:close/>
                </a:path>
                <a:path w="99694" h="56515">
                  <a:moveTo>
                    <a:pt x="15220" y="17424"/>
                  </a:moveTo>
                  <a:lnTo>
                    <a:pt x="7658" y="17424"/>
                  </a:lnTo>
                  <a:lnTo>
                    <a:pt x="9761" y="17752"/>
                  </a:lnTo>
                  <a:lnTo>
                    <a:pt x="17181" y="17729"/>
                  </a:lnTo>
                  <a:lnTo>
                    <a:pt x="15220" y="17424"/>
                  </a:lnTo>
                  <a:close/>
                </a:path>
                <a:path w="99694" h="56515">
                  <a:moveTo>
                    <a:pt x="21061" y="14579"/>
                  </a:moveTo>
                  <a:lnTo>
                    <a:pt x="21066" y="14782"/>
                  </a:lnTo>
                  <a:lnTo>
                    <a:pt x="21061" y="14579"/>
                  </a:lnTo>
                  <a:close/>
                </a:path>
                <a:path w="99694" h="56515">
                  <a:moveTo>
                    <a:pt x="24879" y="8432"/>
                  </a:moveTo>
                  <a:lnTo>
                    <a:pt x="23025" y="8801"/>
                  </a:lnTo>
                  <a:lnTo>
                    <a:pt x="20430" y="11658"/>
                  </a:lnTo>
                  <a:lnTo>
                    <a:pt x="20309" y="11976"/>
                  </a:lnTo>
                  <a:lnTo>
                    <a:pt x="21061" y="14579"/>
                  </a:lnTo>
                  <a:lnTo>
                    <a:pt x="21056" y="14363"/>
                  </a:lnTo>
                  <a:lnTo>
                    <a:pt x="24131" y="14363"/>
                  </a:lnTo>
                  <a:lnTo>
                    <a:pt x="24019" y="13703"/>
                  </a:lnTo>
                  <a:lnTo>
                    <a:pt x="23939" y="13436"/>
                  </a:lnTo>
                  <a:lnTo>
                    <a:pt x="23837" y="12471"/>
                  </a:lnTo>
                  <a:lnTo>
                    <a:pt x="24422" y="11836"/>
                  </a:lnTo>
                  <a:lnTo>
                    <a:pt x="25234" y="11658"/>
                  </a:lnTo>
                  <a:lnTo>
                    <a:pt x="69634" y="11658"/>
                  </a:lnTo>
                  <a:lnTo>
                    <a:pt x="68345" y="9258"/>
                  </a:lnTo>
                  <a:lnTo>
                    <a:pt x="28879" y="9258"/>
                  </a:lnTo>
                  <a:lnTo>
                    <a:pt x="27901" y="9042"/>
                  </a:lnTo>
                  <a:lnTo>
                    <a:pt x="27317" y="8953"/>
                  </a:lnTo>
                  <a:lnTo>
                    <a:pt x="24879" y="8432"/>
                  </a:lnTo>
                  <a:close/>
                </a:path>
                <a:path w="99694" h="56515">
                  <a:moveTo>
                    <a:pt x="47332" y="0"/>
                  </a:moveTo>
                  <a:lnTo>
                    <a:pt x="45288" y="1752"/>
                  </a:lnTo>
                  <a:lnTo>
                    <a:pt x="37909" y="6324"/>
                  </a:lnTo>
                  <a:lnTo>
                    <a:pt x="28879" y="9258"/>
                  </a:lnTo>
                  <a:lnTo>
                    <a:pt x="68345" y="9258"/>
                  </a:lnTo>
                  <a:lnTo>
                    <a:pt x="67613" y="7894"/>
                  </a:lnTo>
                  <a:lnTo>
                    <a:pt x="61255" y="4600"/>
                  </a:lnTo>
                  <a:lnTo>
                    <a:pt x="49060" y="952"/>
                  </a:lnTo>
                  <a:lnTo>
                    <a:pt x="47332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369655" y="660501"/>
              <a:ext cx="16510" cy="15875"/>
            </a:xfrm>
            <a:custGeom>
              <a:avLst/>
              <a:gdLst/>
              <a:ahLst/>
              <a:cxnLst/>
              <a:rect l="l" t="t" r="r" b="b"/>
              <a:pathLst>
                <a:path w="16510" h="15875">
                  <a:moveTo>
                    <a:pt x="13589" y="8026"/>
                  </a:moveTo>
                  <a:lnTo>
                    <a:pt x="12687" y="7912"/>
                  </a:lnTo>
                  <a:lnTo>
                    <a:pt x="11772" y="7797"/>
                  </a:lnTo>
                  <a:lnTo>
                    <a:pt x="11455" y="7759"/>
                  </a:lnTo>
                  <a:lnTo>
                    <a:pt x="10401" y="7632"/>
                  </a:lnTo>
                  <a:lnTo>
                    <a:pt x="10680" y="7264"/>
                  </a:lnTo>
                  <a:lnTo>
                    <a:pt x="9105" y="6261"/>
                  </a:lnTo>
                  <a:lnTo>
                    <a:pt x="9918" y="4991"/>
                  </a:lnTo>
                  <a:lnTo>
                    <a:pt x="10147" y="3924"/>
                  </a:lnTo>
                  <a:lnTo>
                    <a:pt x="9182" y="1397"/>
                  </a:lnTo>
                  <a:lnTo>
                    <a:pt x="6781" y="393"/>
                  </a:lnTo>
                  <a:lnTo>
                    <a:pt x="5842" y="139"/>
                  </a:lnTo>
                  <a:lnTo>
                    <a:pt x="5003" y="12"/>
                  </a:lnTo>
                  <a:lnTo>
                    <a:pt x="4076" y="0"/>
                  </a:lnTo>
                  <a:lnTo>
                    <a:pt x="3251" y="177"/>
                  </a:lnTo>
                  <a:lnTo>
                    <a:pt x="2527" y="482"/>
                  </a:lnTo>
                  <a:lnTo>
                    <a:pt x="1879" y="876"/>
                  </a:lnTo>
                  <a:lnTo>
                    <a:pt x="1346" y="1320"/>
                  </a:lnTo>
                  <a:lnTo>
                    <a:pt x="0" y="3187"/>
                  </a:lnTo>
                  <a:lnTo>
                    <a:pt x="685" y="6858"/>
                  </a:lnTo>
                  <a:lnTo>
                    <a:pt x="1092" y="8229"/>
                  </a:lnTo>
                  <a:lnTo>
                    <a:pt x="1308" y="9118"/>
                  </a:lnTo>
                  <a:lnTo>
                    <a:pt x="2260" y="11595"/>
                  </a:lnTo>
                  <a:lnTo>
                    <a:pt x="5041" y="12979"/>
                  </a:lnTo>
                  <a:lnTo>
                    <a:pt x="6223" y="12928"/>
                  </a:lnTo>
                  <a:lnTo>
                    <a:pt x="7962" y="12192"/>
                  </a:lnTo>
                  <a:lnTo>
                    <a:pt x="10998" y="11061"/>
                  </a:lnTo>
                  <a:lnTo>
                    <a:pt x="13589" y="8026"/>
                  </a:lnTo>
                  <a:close/>
                </a:path>
                <a:path w="16510" h="15875">
                  <a:moveTo>
                    <a:pt x="16040" y="9829"/>
                  </a:moveTo>
                  <a:lnTo>
                    <a:pt x="12788" y="13703"/>
                  </a:lnTo>
                  <a:lnTo>
                    <a:pt x="8877" y="15138"/>
                  </a:lnTo>
                  <a:lnTo>
                    <a:pt x="8255" y="15405"/>
                  </a:lnTo>
                  <a:lnTo>
                    <a:pt x="7658" y="15595"/>
                  </a:lnTo>
                  <a:lnTo>
                    <a:pt x="7073" y="15722"/>
                  </a:lnTo>
                  <a:lnTo>
                    <a:pt x="10972" y="15773"/>
                  </a:lnTo>
                  <a:lnTo>
                    <a:pt x="14427" y="11950"/>
                  </a:lnTo>
                  <a:lnTo>
                    <a:pt x="16040" y="982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228689" y="546162"/>
            <a:ext cx="477520" cy="654050"/>
            <a:chOff x="2228689" y="546162"/>
            <a:chExt cx="477520" cy="654050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01646" y="666851"/>
              <a:ext cx="12280" cy="1277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37415" y="610693"/>
              <a:ext cx="300641" cy="58905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505722" y="1138300"/>
              <a:ext cx="6642" cy="256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53760" y="1083891"/>
              <a:ext cx="76104" cy="8264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491346" y="1137171"/>
              <a:ext cx="29248" cy="1577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2532797" y="546162"/>
              <a:ext cx="20955" cy="20320"/>
            </a:xfrm>
            <a:custGeom>
              <a:avLst/>
              <a:gdLst/>
              <a:ahLst/>
              <a:cxnLst/>
              <a:rect l="l" t="t" r="r" b="b"/>
              <a:pathLst>
                <a:path w="20955" h="20320">
                  <a:moveTo>
                    <a:pt x="16090" y="0"/>
                  </a:moveTo>
                  <a:lnTo>
                    <a:pt x="10363" y="0"/>
                  </a:lnTo>
                  <a:lnTo>
                    <a:pt x="4635" y="0"/>
                  </a:lnTo>
                  <a:lnTo>
                    <a:pt x="0" y="4533"/>
                  </a:lnTo>
                  <a:lnTo>
                    <a:pt x="0" y="15697"/>
                  </a:lnTo>
                  <a:lnTo>
                    <a:pt x="4635" y="20231"/>
                  </a:lnTo>
                  <a:lnTo>
                    <a:pt x="16090" y="20231"/>
                  </a:lnTo>
                  <a:lnTo>
                    <a:pt x="20726" y="15697"/>
                  </a:lnTo>
                  <a:lnTo>
                    <a:pt x="20726" y="4533"/>
                  </a:lnTo>
                  <a:lnTo>
                    <a:pt x="1609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2422779" y="551598"/>
              <a:ext cx="128905" cy="86995"/>
            </a:xfrm>
            <a:custGeom>
              <a:avLst/>
              <a:gdLst/>
              <a:ahLst/>
              <a:cxnLst/>
              <a:rect l="l" t="t" r="r" b="b"/>
              <a:pathLst>
                <a:path w="128905" h="86995">
                  <a:moveTo>
                    <a:pt x="9779" y="84848"/>
                  </a:moveTo>
                  <a:lnTo>
                    <a:pt x="6121" y="70827"/>
                  </a:lnTo>
                  <a:lnTo>
                    <a:pt x="4025" y="69240"/>
                  </a:lnTo>
                  <a:lnTo>
                    <a:pt x="1981" y="67500"/>
                  </a:lnTo>
                  <a:lnTo>
                    <a:pt x="0" y="65570"/>
                  </a:lnTo>
                  <a:lnTo>
                    <a:pt x="2451" y="82880"/>
                  </a:lnTo>
                  <a:lnTo>
                    <a:pt x="9779" y="84848"/>
                  </a:lnTo>
                  <a:close/>
                </a:path>
                <a:path w="128905" h="86995">
                  <a:moveTo>
                    <a:pt x="24650" y="86410"/>
                  </a:moveTo>
                  <a:lnTo>
                    <a:pt x="23406" y="84480"/>
                  </a:lnTo>
                  <a:lnTo>
                    <a:pt x="21894" y="82042"/>
                  </a:lnTo>
                  <a:lnTo>
                    <a:pt x="20256" y="79222"/>
                  </a:lnTo>
                  <a:lnTo>
                    <a:pt x="15798" y="77216"/>
                  </a:lnTo>
                  <a:lnTo>
                    <a:pt x="11290" y="74650"/>
                  </a:lnTo>
                  <a:lnTo>
                    <a:pt x="6959" y="71450"/>
                  </a:lnTo>
                  <a:lnTo>
                    <a:pt x="7823" y="73469"/>
                  </a:lnTo>
                  <a:lnTo>
                    <a:pt x="22682" y="86194"/>
                  </a:lnTo>
                  <a:lnTo>
                    <a:pt x="24650" y="86410"/>
                  </a:lnTo>
                  <a:close/>
                </a:path>
                <a:path w="128905" h="86995">
                  <a:moveTo>
                    <a:pt x="125171" y="2095"/>
                  </a:moveTo>
                  <a:lnTo>
                    <a:pt x="123024" y="0"/>
                  </a:lnTo>
                  <a:lnTo>
                    <a:pt x="120370" y="0"/>
                  </a:lnTo>
                  <a:lnTo>
                    <a:pt x="117716" y="0"/>
                  </a:lnTo>
                  <a:lnTo>
                    <a:pt x="115570" y="2095"/>
                  </a:lnTo>
                  <a:lnTo>
                    <a:pt x="115570" y="7277"/>
                  </a:lnTo>
                  <a:lnTo>
                    <a:pt x="117716" y="9372"/>
                  </a:lnTo>
                  <a:lnTo>
                    <a:pt x="123024" y="9372"/>
                  </a:lnTo>
                  <a:lnTo>
                    <a:pt x="125171" y="7277"/>
                  </a:lnTo>
                  <a:lnTo>
                    <a:pt x="125171" y="2095"/>
                  </a:lnTo>
                  <a:close/>
                </a:path>
                <a:path w="128905" h="86995">
                  <a:moveTo>
                    <a:pt x="128663" y="23241"/>
                  </a:moveTo>
                  <a:lnTo>
                    <a:pt x="126123" y="24320"/>
                  </a:lnTo>
                  <a:lnTo>
                    <a:pt x="123329" y="24917"/>
                  </a:lnTo>
                  <a:lnTo>
                    <a:pt x="117551" y="24917"/>
                  </a:lnTo>
                  <a:lnTo>
                    <a:pt x="114858" y="24371"/>
                  </a:lnTo>
                  <a:lnTo>
                    <a:pt x="112407" y="23368"/>
                  </a:lnTo>
                  <a:lnTo>
                    <a:pt x="112839" y="34937"/>
                  </a:lnTo>
                  <a:lnTo>
                    <a:pt x="113563" y="58127"/>
                  </a:lnTo>
                  <a:lnTo>
                    <a:pt x="115404" y="57962"/>
                  </a:lnTo>
                  <a:lnTo>
                    <a:pt x="115125" y="56908"/>
                  </a:lnTo>
                  <a:lnTo>
                    <a:pt x="115100" y="56781"/>
                  </a:lnTo>
                  <a:lnTo>
                    <a:pt x="114833" y="56908"/>
                  </a:lnTo>
                  <a:lnTo>
                    <a:pt x="115087" y="56743"/>
                  </a:lnTo>
                  <a:lnTo>
                    <a:pt x="120345" y="54406"/>
                  </a:lnTo>
                  <a:lnTo>
                    <a:pt x="125056" y="55943"/>
                  </a:lnTo>
                  <a:lnTo>
                    <a:pt x="126682" y="56629"/>
                  </a:lnTo>
                  <a:lnTo>
                    <a:pt x="126923" y="54406"/>
                  </a:lnTo>
                  <a:lnTo>
                    <a:pt x="127622" y="47929"/>
                  </a:lnTo>
                  <a:lnTo>
                    <a:pt x="128206" y="40068"/>
                  </a:lnTo>
                  <a:lnTo>
                    <a:pt x="128536" y="32131"/>
                  </a:lnTo>
                  <a:lnTo>
                    <a:pt x="128638" y="24917"/>
                  </a:lnTo>
                  <a:lnTo>
                    <a:pt x="128663" y="23241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539644" y="579589"/>
              <a:ext cx="8255" cy="19685"/>
            </a:xfrm>
            <a:custGeom>
              <a:avLst/>
              <a:gdLst/>
              <a:ahLst/>
              <a:cxnLst/>
              <a:rect l="l" t="t" r="r" b="b"/>
              <a:pathLst>
                <a:path w="8255" h="19684">
                  <a:moveTo>
                    <a:pt x="7531" y="5448"/>
                  </a:moveTo>
                  <a:lnTo>
                    <a:pt x="6858" y="4419"/>
                  </a:lnTo>
                  <a:lnTo>
                    <a:pt x="7264" y="3098"/>
                  </a:lnTo>
                  <a:lnTo>
                    <a:pt x="6794" y="1689"/>
                  </a:lnTo>
                  <a:lnTo>
                    <a:pt x="4076" y="0"/>
                  </a:lnTo>
                  <a:lnTo>
                    <a:pt x="1955" y="495"/>
                  </a:lnTo>
                  <a:lnTo>
                    <a:pt x="25" y="3175"/>
                  </a:lnTo>
                  <a:lnTo>
                    <a:pt x="0" y="4597"/>
                  </a:lnTo>
                  <a:lnTo>
                    <a:pt x="673" y="5626"/>
                  </a:lnTo>
                  <a:lnTo>
                    <a:pt x="266" y="6946"/>
                  </a:lnTo>
                  <a:lnTo>
                    <a:pt x="736" y="8356"/>
                  </a:lnTo>
                  <a:lnTo>
                    <a:pt x="2082" y="9194"/>
                  </a:lnTo>
                  <a:lnTo>
                    <a:pt x="2400" y="9334"/>
                  </a:lnTo>
                  <a:lnTo>
                    <a:pt x="3289" y="8953"/>
                  </a:lnTo>
                  <a:lnTo>
                    <a:pt x="4305" y="8902"/>
                  </a:lnTo>
                  <a:lnTo>
                    <a:pt x="5194" y="9245"/>
                  </a:lnTo>
                  <a:lnTo>
                    <a:pt x="5765" y="8978"/>
                  </a:lnTo>
                  <a:lnTo>
                    <a:pt x="6286" y="8559"/>
                  </a:lnTo>
                  <a:lnTo>
                    <a:pt x="7505" y="6870"/>
                  </a:lnTo>
                  <a:lnTo>
                    <a:pt x="7531" y="5448"/>
                  </a:lnTo>
                  <a:close/>
                </a:path>
                <a:path w="8255" h="19684">
                  <a:moveTo>
                    <a:pt x="8255" y="15976"/>
                  </a:moveTo>
                  <a:lnTo>
                    <a:pt x="8140" y="14224"/>
                  </a:lnTo>
                  <a:lnTo>
                    <a:pt x="7086" y="13131"/>
                  </a:lnTo>
                  <a:lnTo>
                    <a:pt x="6972" y="13512"/>
                  </a:lnTo>
                  <a:lnTo>
                    <a:pt x="6794" y="13893"/>
                  </a:lnTo>
                  <a:lnTo>
                    <a:pt x="5384" y="15862"/>
                  </a:lnTo>
                  <a:lnTo>
                    <a:pt x="3149" y="16370"/>
                  </a:lnTo>
                  <a:lnTo>
                    <a:pt x="1320" y="15240"/>
                  </a:lnTo>
                  <a:lnTo>
                    <a:pt x="1117" y="15074"/>
                  </a:lnTo>
                  <a:lnTo>
                    <a:pt x="939" y="14884"/>
                  </a:lnTo>
                  <a:lnTo>
                    <a:pt x="533" y="16256"/>
                  </a:lnTo>
                  <a:lnTo>
                    <a:pt x="1028" y="17729"/>
                  </a:lnTo>
                  <a:lnTo>
                    <a:pt x="3873" y="19481"/>
                  </a:lnTo>
                  <a:lnTo>
                    <a:pt x="6096" y="18973"/>
                  </a:lnTo>
                  <a:lnTo>
                    <a:pt x="8255" y="15976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28689" y="696067"/>
              <a:ext cx="477389" cy="47162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2539250" y="588111"/>
              <a:ext cx="8890" cy="19685"/>
            </a:xfrm>
            <a:custGeom>
              <a:avLst/>
              <a:gdLst/>
              <a:ahLst/>
              <a:cxnLst/>
              <a:rect l="l" t="t" r="r" b="b"/>
              <a:pathLst>
                <a:path w="8889" h="19684">
                  <a:moveTo>
                    <a:pt x="8089" y="4089"/>
                  </a:moveTo>
                  <a:lnTo>
                    <a:pt x="7747" y="1981"/>
                  </a:lnTo>
                  <a:lnTo>
                    <a:pt x="6146" y="990"/>
                  </a:lnTo>
                  <a:lnTo>
                    <a:pt x="4546" y="0"/>
                  </a:lnTo>
                  <a:lnTo>
                    <a:pt x="2311" y="508"/>
                  </a:lnTo>
                  <a:lnTo>
                    <a:pt x="0" y="3746"/>
                  </a:lnTo>
                  <a:lnTo>
                    <a:pt x="342" y="5867"/>
                  </a:lnTo>
                  <a:lnTo>
                    <a:pt x="3543" y="7835"/>
                  </a:lnTo>
                  <a:lnTo>
                    <a:pt x="5778" y="7327"/>
                  </a:lnTo>
                  <a:lnTo>
                    <a:pt x="8089" y="4089"/>
                  </a:lnTo>
                  <a:close/>
                </a:path>
                <a:path w="8889" h="19684">
                  <a:moveTo>
                    <a:pt x="8356" y="16090"/>
                  </a:moveTo>
                  <a:lnTo>
                    <a:pt x="7696" y="14960"/>
                  </a:lnTo>
                  <a:lnTo>
                    <a:pt x="8064" y="13550"/>
                  </a:lnTo>
                  <a:lnTo>
                    <a:pt x="7543" y="12065"/>
                  </a:lnTo>
                  <a:lnTo>
                    <a:pt x="4597" y="10236"/>
                  </a:lnTo>
                  <a:lnTo>
                    <a:pt x="2247" y="10769"/>
                  </a:lnTo>
                  <a:lnTo>
                    <a:pt x="152" y="13690"/>
                  </a:lnTo>
                  <a:lnTo>
                    <a:pt x="101" y="15189"/>
                  </a:lnTo>
                  <a:lnTo>
                    <a:pt x="762" y="16306"/>
                  </a:lnTo>
                  <a:lnTo>
                    <a:pt x="482" y="17399"/>
                  </a:lnTo>
                  <a:lnTo>
                    <a:pt x="723" y="18542"/>
                  </a:lnTo>
                  <a:lnTo>
                    <a:pt x="1435" y="19367"/>
                  </a:lnTo>
                  <a:lnTo>
                    <a:pt x="3594" y="18884"/>
                  </a:lnTo>
                  <a:lnTo>
                    <a:pt x="5537" y="18961"/>
                  </a:lnTo>
                  <a:lnTo>
                    <a:pt x="7086" y="19227"/>
                  </a:lnTo>
                  <a:lnTo>
                    <a:pt x="7366" y="18884"/>
                  </a:lnTo>
                  <a:lnTo>
                    <a:pt x="8305" y="17576"/>
                  </a:lnTo>
                  <a:lnTo>
                    <a:pt x="8356" y="16306"/>
                  </a:lnTo>
                  <a:lnTo>
                    <a:pt x="8356" y="1609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7278099" y="496442"/>
            <a:ext cx="4914265" cy="5990590"/>
            <a:chOff x="7278099" y="496442"/>
            <a:chExt cx="4914265" cy="5990590"/>
          </a:xfrm>
        </p:grpSpPr>
        <p:pic>
          <p:nvPicPr>
            <p:cNvPr id="38" name="object 3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278099" y="558069"/>
              <a:ext cx="4913901" cy="56769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922367" y="496442"/>
              <a:ext cx="3892733" cy="5990041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559196" y="6071852"/>
            <a:ext cx="888603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202</a:t>
            </a:r>
            <a:r>
              <a:rPr lang="ru-RU" sz="3000" spc="-20" dirty="0" smtClean="0">
                <a:solidFill>
                  <a:srgbClr val="1D1D1B"/>
                </a:solidFill>
                <a:latin typeface="Bebas Neue Book"/>
                <a:cs typeface="Bebas Neue Book"/>
              </a:rPr>
              <a:t>5</a:t>
            </a:r>
            <a:endParaRPr sz="3000" dirty="0">
              <a:latin typeface="Bebas Neue Book"/>
              <a:cs typeface="Bebas Neue Book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44736" y="2362330"/>
            <a:ext cx="5300345" cy="2637902"/>
          </a:xfrm>
          <a:prstGeom prst="rect">
            <a:avLst/>
          </a:prstGeom>
        </p:spPr>
        <p:txBody>
          <a:bodyPr vert="horz" wrap="square" lIns="0" tIns="199390" rIns="0" bIns="0" rtlCol="0">
            <a:spAutoFit/>
          </a:bodyPr>
          <a:lstStyle/>
          <a:p>
            <a:pPr marL="12700" marR="5080">
              <a:lnSpc>
                <a:spcPts val="9500"/>
              </a:lnSpc>
              <a:spcBef>
                <a:spcPts val="1570"/>
              </a:spcBef>
            </a:pPr>
            <a:r>
              <a:rPr sz="4800" b="1" spc="-10" dirty="0">
                <a:solidFill>
                  <a:srgbClr val="185292"/>
                </a:solidFill>
                <a:latin typeface="Bebas Neue Bold"/>
                <a:cs typeface="Bebas Neue Bold"/>
              </a:rPr>
              <a:t>БЛАГОДАРЮ </a:t>
            </a:r>
            <a:r>
              <a:rPr sz="4800" b="1" dirty="0">
                <a:solidFill>
                  <a:srgbClr val="185292"/>
                </a:solidFill>
                <a:latin typeface="Bebas Neue Bold"/>
                <a:cs typeface="Bebas Neue Bold"/>
              </a:rPr>
              <a:t>ЗА </a:t>
            </a:r>
            <a:r>
              <a:rPr sz="4800" b="1" spc="-10" dirty="0">
                <a:solidFill>
                  <a:srgbClr val="185292"/>
                </a:solidFill>
                <a:latin typeface="Bebas Neue Bold"/>
                <a:cs typeface="Bebas Neue Bold"/>
              </a:rPr>
              <a:t>ВНИМАНИЕ!</a:t>
            </a:r>
            <a:endParaRPr sz="4800" dirty="0">
              <a:latin typeface="Bebas Neue Bold"/>
              <a:cs typeface="Bebas Neue Bold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65858" y="5852771"/>
            <a:ext cx="1958975" cy="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34"/>
          <p:cNvSpPr txBox="1"/>
          <p:nvPr/>
        </p:nvSpPr>
        <p:spPr>
          <a:xfrm>
            <a:off x="3006327" y="641837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3164959624"/>
              </p:ext>
            </p:extLst>
          </p:nvPr>
        </p:nvGraphicFramePr>
        <p:xfrm>
          <a:off x="2446267" y="1600200"/>
          <a:ext cx="7913277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16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819523" y="2362200"/>
            <a:ext cx="16002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Расследование несчастных случаев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6358839" y="6186601"/>
            <a:ext cx="5293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сентября 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2025 </a:t>
            </a:r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года.</a:t>
            </a:r>
          </a:p>
        </p:txBody>
      </p:sp>
    </p:spTree>
    <p:extLst>
      <p:ext uri="{BB962C8B-B14F-4D97-AF65-F5344CB8AC3E}">
        <p14:creationId xmlns:p14="http://schemas.microsoft.com/office/powerpoint/2010/main" val="321556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860458439"/>
              </p:ext>
            </p:extLst>
          </p:nvPr>
        </p:nvGraphicFramePr>
        <p:xfrm>
          <a:off x="3296734" y="1752600"/>
          <a:ext cx="70104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17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1638299" y="4648200"/>
            <a:ext cx="1600200" cy="91440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153916"/>
            <a:ext cx="655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Новые правила аккредитации организаций в области охраны труда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360237" y="6186601"/>
            <a:ext cx="5293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сентября 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2025 года</a:t>
            </a:r>
            <a:endParaRPr lang="ru-RU" b="1" i="1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37" name="Стрелка вправо 36"/>
          <p:cNvSpPr/>
          <p:nvPr/>
        </p:nvSpPr>
        <p:spPr>
          <a:xfrm>
            <a:off x="1668538" y="2589434"/>
            <a:ext cx="1600200" cy="91440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13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5"/>
          <p:cNvGrpSpPr/>
          <p:nvPr/>
        </p:nvGrpSpPr>
        <p:grpSpPr>
          <a:xfrm>
            <a:off x="10298880" y="388382"/>
            <a:ext cx="595630" cy="652145"/>
            <a:chOff x="10298880" y="388382"/>
            <a:chExt cx="595630" cy="65214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48443" y="388382"/>
              <a:ext cx="296976" cy="542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68507" y="560603"/>
              <a:ext cx="32054" cy="656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719571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21043" y="0"/>
                  </a:moveTo>
                  <a:lnTo>
                    <a:pt x="1358" y="13271"/>
                  </a:lnTo>
                  <a:lnTo>
                    <a:pt x="0" y="16078"/>
                  </a:lnTo>
                  <a:lnTo>
                    <a:pt x="292" y="16560"/>
                  </a:lnTo>
                  <a:lnTo>
                    <a:pt x="495" y="16840"/>
                  </a:lnTo>
                  <a:lnTo>
                    <a:pt x="7607" y="28816"/>
                  </a:lnTo>
                  <a:lnTo>
                    <a:pt x="17589" y="29540"/>
                  </a:lnTo>
                  <a:lnTo>
                    <a:pt x="24371" y="24968"/>
                  </a:lnTo>
                  <a:lnTo>
                    <a:pt x="32524" y="21666"/>
                  </a:lnTo>
                  <a:lnTo>
                    <a:pt x="35331" y="20599"/>
                  </a:lnTo>
                  <a:lnTo>
                    <a:pt x="34543" y="20472"/>
                  </a:lnTo>
                  <a:lnTo>
                    <a:pt x="32778" y="19875"/>
                  </a:lnTo>
                  <a:lnTo>
                    <a:pt x="31508" y="19367"/>
                  </a:lnTo>
                  <a:lnTo>
                    <a:pt x="21691" y="14973"/>
                  </a:lnTo>
                  <a:lnTo>
                    <a:pt x="21965" y="3721"/>
                  </a:lnTo>
                  <a:lnTo>
                    <a:pt x="22085" y="1981"/>
                  </a:lnTo>
                  <a:lnTo>
                    <a:pt x="22088" y="546"/>
                  </a:lnTo>
                  <a:lnTo>
                    <a:pt x="21729" y="165"/>
                  </a:lnTo>
                  <a:lnTo>
                    <a:pt x="21043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70534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1574" y="45885"/>
                  </a:moveTo>
                  <a:lnTo>
                    <a:pt x="1244" y="46380"/>
                  </a:lnTo>
                  <a:lnTo>
                    <a:pt x="449" y="46380"/>
                  </a:lnTo>
                  <a:lnTo>
                    <a:pt x="990" y="46748"/>
                  </a:lnTo>
                  <a:lnTo>
                    <a:pt x="257" y="47914"/>
                  </a:lnTo>
                  <a:lnTo>
                    <a:pt x="0" y="48374"/>
                  </a:lnTo>
                  <a:lnTo>
                    <a:pt x="9220" y="52140"/>
                  </a:lnTo>
                  <a:lnTo>
                    <a:pt x="17997" y="52970"/>
                  </a:lnTo>
                  <a:lnTo>
                    <a:pt x="24690" y="52330"/>
                  </a:lnTo>
                  <a:lnTo>
                    <a:pt x="27484" y="51727"/>
                  </a:lnTo>
                  <a:lnTo>
                    <a:pt x="30850" y="50317"/>
                  </a:lnTo>
                  <a:lnTo>
                    <a:pt x="14581" y="50304"/>
                  </a:lnTo>
                  <a:lnTo>
                    <a:pt x="8445" y="50266"/>
                  </a:lnTo>
                  <a:lnTo>
                    <a:pt x="2351" y="46380"/>
                  </a:lnTo>
                  <a:lnTo>
                    <a:pt x="698" y="46380"/>
                  </a:lnTo>
                  <a:lnTo>
                    <a:pt x="393" y="46342"/>
                  </a:lnTo>
                  <a:lnTo>
                    <a:pt x="2291" y="46342"/>
                  </a:lnTo>
                  <a:lnTo>
                    <a:pt x="1574" y="45885"/>
                  </a:lnTo>
                  <a:close/>
                </a:path>
                <a:path w="93979" h="53340">
                  <a:moveTo>
                    <a:pt x="32195" y="49758"/>
                  </a:moveTo>
                  <a:lnTo>
                    <a:pt x="21856" y="49758"/>
                  </a:lnTo>
                  <a:lnTo>
                    <a:pt x="16687" y="50317"/>
                  </a:lnTo>
                  <a:lnTo>
                    <a:pt x="30850" y="50317"/>
                  </a:lnTo>
                  <a:lnTo>
                    <a:pt x="32195" y="49758"/>
                  </a:lnTo>
                  <a:close/>
                </a:path>
                <a:path w="93979" h="53340">
                  <a:moveTo>
                    <a:pt x="16807" y="50304"/>
                  </a:moveTo>
                  <a:close/>
                </a:path>
                <a:path w="93979" h="53340">
                  <a:moveTo>
                    <a:pt x="49072" y="0"/>
                  </a:moveTo>
                  <a:lnTo>
                    <a:pt x="47434" y="888"/>
                  </a:lnTo>
                  <a:lnTo>
                    <a:pt x="35886" y="4348"/>
                  </a:lnTo>
                  <a:lnTo>
                    <a:pt x="29865" y="7470"/>
                  </a:lnTo>
                  <a:lnTo>
                    <a:pt x="27419" y="12026"/>
                  </a:lnTo>
                  <a:lnTo>
                    <a:pt x="26593" y="19786"/>
                  </a:lnTo>
                  <a:lnTo>
                    <a:pt x="20352" y="33492"/>
                  </a:lnTo>
                  <a:lnTo>
                    <a:pt x="13439" y="41448"/>
                  </a:lnTo>
                  <a:lnTo>
                    <a:pt x="7027" y="45205"/>
                  </a:lnTo>
                  <a:lnTo>
                    <a:pt x="2286" y="46316"/>
                  </a:lnTo>
                  <a:lnTo>
                    <a:pt x="9017" y="50266"/>
                  </a:lnTo>
                  <a:lnTo>
                    <a:pt x="16807" y="50304"/>
                  </a:lnTo>
                  <a:lnTo>
                    <a:pt x="21856" y="49758"/>
                  </a:lnTo>
                  <a:lnTo>
                    <a:pt x="32195" y="49758"/>
                  </a:lnTo>
                  <a:lnTo>
                    <a:pt x="47828" y="29895"/>
                  </a:lnTo>
                  <a:lnTo>
                    <a:pt x="48336" y="28143"/>
                  </a:lnTo>
                  <a:lnTo>
                    <a:pt x="48869" y="26733"/>
                  </a:lnTo>
                  <a:lnTo>
                    <a:pt x="49281" y="26733"/>
                  </a:lnTo>
                  <a:lnTo>
                    <a:pt x="50114" y="25133"/>
                  </a:lnTo>
                  <a:lnTo>
                    <a:pt x="51013" y="22567"/>
                  </a:lnTo>
                  <a:lnTo>
                    <a:pt x="51155" y="22224"/>
                  </a:lnTo>
                  <a:lnTo>
                    <a:pt x="57213" y="12966"/>
                  </a:lnTo>
                  <a:lnTo>
                    <a:pt x="68529" y="11341"/>
                  </a:lnTo>
                  <a:lnTo>
                    <a:pt x="69977" y="11036"/>
                  </a:lnTo>
                  <a:lnTo>
                    <a:pt x="74538" y="11036"/>
                  </a:lnTo>
                  <a:lnTo>
                    <a:pt x="72476" y="8762"/>
                  </a:lnTo>
                  <a:lnTo>
                    <a:pt x="66535" y="8762"/>
                  </a:lnTo>
                  <a:lnTo>
                    <a:pt x="57988" y="5981"/>
                  </a:lnTo>
                  <a:lnTo>
                    <a:pt x="51003" y="1663"/>
                  </a:lnTo>
                  <a:lnTo>
                    <a:pt x="49072" y="0"/>
                  </a:lnTo>
                  <a:close/>
                </a:path>
                <a:path w="93979" h="53340">
                  <a:moveTo>
                    <a:pt x="74538" y="11036"/>
                  </a:moveTo>
                  <a:lnTo>
                    <a:pt x="69977" y="11036"/>
                  </a:lnTo>
                  <a:lnTo>
                    <a:pt x="70751" y="11201"/>
                  </a:lnTo>
                  <a:lnTo>
                    <a:pt x="71310" y="11810"/>
                  </a:lnTo>
                  <a:lnTo>
                    <a:pt x="71208" y="12712"/>
                  </a:lnTo>
                  <a:lnTo>
                    <a:pt x="71031" y="13322"/>
                  </a:lnTo>
                  <a:lnTo>
                    <a:pt x="70700" y="26873"/>
                  </a:lnTo>
                  <a:lnTo>
                    <a:pt x="81902" y="30975"/>
                  </a:lnTo>
                  <a:lnTo>
                    <a:pt x="84086" y="31902"/>
                  </a:lnTo>
                  <a:lnTo>
                    <a:pt x="86080" y="31927"/>
                  </a:lnTo>
                  <a:lnTo>
                    <a:pt x="91046" y="29438"/>
                  </a:lnTo>
                  <a:lnTo>
                    <a:pt x="91172" y="28930"/>
                  </a:lnTo>
                  <a:lnTo>
                    <a:pt x="85547" y="28930"/>
                  </a:lnTo>
                  <a:lnTo>
                    <a:pt x="84429" y="28879"/>
                  </a:lnTo>
                  <a:lnTo>
                    <a:pt x="82926" y="28244"/>
                  </a:lnTo>
                  <a:lnTo>
                    <a:pt x="73672" y="24777"/>
                  </a:lnTo>
                  <a:lnTo>
                    <a:pt x="73911" y="14770"/>
                  </a:lnTo>
                  <a:lnTo>
                    <a:pt x="73875" y="13995"/>
                  </a:lnTo>
                  <a:lnTo>
                    <a:pt x="74688" y="11201"/>
                  </a:lnTo>
                  <a:lnTo>
                    <a:pt x="74538" y="11036"/>
                  </a:lnTo>
                  <a:close/>
                </a:path>
                <a:path w="93979" h="53340">
                  <a:moveTo>
                    <a:pt x="91694" y="16484"/>
                  </a:moveTo>
                  <a:lnTo>
                    <a:pt x="86626" y="16484"/>
                  </a:lnTo>
                  <a:lnTo>
                    <a:pt x="88038" y="16776"/>
                  </a:lnTo>
                  <a:lnTo>
                    <a:pt x="90360" y="19392"/>
                  </a:lnTo>
                  <a:lnTo>
                    <a:pt x="89649" y="23215"/>
                  </a:lnTo>
                  <a:lnTo>
                    <a:pt x="89068" y="25298"/>
                  </a:lnTo>
                  <a:lnTo>
                    <a:pt x="88176" y="27622"/>
                  </a:lnTo>
                  <a:lnTo>
                    <a:pt x="85547" y="28930"/>
                  </a:lnTo>
                  <a:lnTo>
                    <a:pt x="91172" y="28930"/>
                  </a:lnTo>
                  <a:lnTo>
                    <a:pt x="92954" y="22224"/>
                  </a:lnTo>
                  <a:lnTo>
                    <a:pt x="93878" y="18999"/>
                  </a:lnTo>
                  <a:lnTo>
                    <a:pt x="91694" y="16484"/>
                  </a:lnTo>
                  <a:close/>
                </a:path>
                <a:path w="93979" h="53340">
                  <a:moveTo>
                    <a:pt x="49281" y="26733"/>
                  </a:moveTo>
                  <a:lnTo>
                    <a:pt x="48869" y="26733"/>
                  </a:lnTo>
                  <a:lnTo>
                    <a:pt x="48327" y="28270"/>
                  </a:lnTo>
                  <a:lnTo>
                    <a:pt x="48158" y="28892"/>
                  </a:lnTo>
                  <a:lnTo>
                    <a:pt x="49281" y="26733"/>
                  </a:lnTo>
                  <a:close/>
                </a:path>
                <a:path w="93979" h="53340">
                  <a:moveTo>
                    <a:pt x="87249" y="13449"/>
                  </a:moveTo>
                  <a:lnTo>
                    <a:pt x="84010" y="13944"/>
                  </a:lnTo>
                  <a:lnTo>
                    <a:pt x="81267" y="14770"/>
                  </a:lnTo>
                  <a:lnTo>
                    <a:pt x="79616" y="16459"/>
                  </a:lnTo>
                  <a:lnTo>
                    <a:pt x="77406" y="16814"/>
                  </a:lnTo>
                  <a:lnTo>
                    <a:pt x="76136" y="16992"/>
                  </a:lnTo>
                  <a:lnTo>
                    <a:pt x="74180" y="17144"/>
                  </a:lnTo>
                  <a:lnTo>
                    <a:pt x="74726" y="20294"/>
                  </a:lnTo>
                  <a:lnTo>
                    <a:pt x="76060" y="22644"/>
                  </a:lnTo>
                  <a:lnTo>
                    <a:pt x="77546" y="24345"/>
                  </a:lnTo>
                  <a:lnTo>
                    <a:pt x="81368" y="24002"/>
                  </a:lnTo>
                  <a:lnTo>
                    <a:pt x="81064" y="23698"/>
                  </a:lnTo>
                  <a:lnTo>
                    <a:pt x="80695" y="23215"/>
                  </a:lnTo>
                  <a:lnTo>
                    <a:pt x="81699" y="22567"/>
                  </a:lnTo>
                  <a:lnTo>
                    <a:pt x="80937" y="21374"/>
                  </a:lnTo>
                  <a:lnTo>
                    <a:pt x="80708" y="20370"/>
                  </a:lnTo>
                  <a:lnTo>
                    <a:pt x="81622" y="17970"/>
                  </a:lnTo>
                  <a:lnTo>
                    <a:pt x="83983" y="16992"/>
                  </a:lnTo>
                  <a:lnTo>
                    <a:pt x="84591" y="16814"/>
                  </a:lnTo>
                  <a:lnTo>
                    <a:pt x="86626" y="16484"/>
                  </a:lnTo>
                  <a:lnTo>
                    <a:pt x="91694" y="16484"/>
                  </a:lnTo>
                  <a:lnTo>
                    <a:pt x="89598" y="14071"/>
                  </a:lnTo>
                  <a:lnTo>
                    <a:pt x="87249" y="13449"/>
                  </a:lnTo>
                  <a:close/>
                </a:path>
                <a:path w="93979" h="53340">
                  <a:moveTo>
                    <a:pt x="73934" y="13793"/>
                  </a:moveTo>
                  <a:lnTo>
                    <a:pt x="73875" y="13995"/>
                  </a:lnTo>
                  <a:lnTo>
                    <a:pt x="73934" y="13793"/>
                  </a:lnTo>
                  <a:close/>
                </a:path>
                <a:path w="93979" h="53340">
                  <a:moveTo>
                    <a:pt x="73994" y="13588"/>
                  </a:moveTo>
                  <a:lnTo>
                    <a:pt x="73934" y="13793"/>
                  </a:lnTo>
                  <a:lnTo>
                    <a:pt x="73994" y="13588"/>
                  </a:lnTo>
                  <a:close/>
                </a:path>
                <a:path w="93979" h="53340">
                  <a:moveTo>
                    <a:pt x="70319" y="7988"/>
                  </a:moveTo>
                  <a:lnTo>
                    <a:pt x="68021" y="8470"/>
                  </a:lnTo>
                  <a:lnTo>
                    <a:pt x="67462" y="8547"/>
                  </a:lnTo>
                  <a:lnTo>
                    <a:pt x="66535" y="8762"/>
                  </a:lnTo>
                  <a:lnTo>
                    <a:pt x="72476" y="8762"/>
                  </a:lnTo>
                  <a:lnTo>
                    <a:pt x="72085" y="8331"/>
                  </a:lnTo>
                  <a:lnTo>
                    <a:pt x="70319" y="7988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745673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8483" y="14884"/>
                  </a:moveTo>
                  <a:lnTo>
                    <a:pt x="7924" y="14770"/>
                  </a:lnTo>
                  <a:lnTo>
                    <a:pt x="7366" y="14579"/>
                  </a:lnTo>
                  <a:lnTo>
                    <a:pt x="6781" y="14338"/>
                  </a:lnTo>
                  <a:lnTo>
                    <a:pt x="3073" y="12979"/>
                  </a:lnTo>
                  <a:lnTo>
                    <a:pt x="0" y="9309"/>
                  </a:lnTo>
                  <a:lnTo>
                    <a:pt x="1524" y="11315"/>
                  </a:lnTo>
                  <a:lnTo>
                    <a:pt x="4787" y="14935"/>
                  </a:lnTo>
                  <a:lnTo>
                    <a:pt x="8483" y="14884"/>
                  </a:lnTo>
                  <a:close/>
                </a:path>
                <a:path w="15240" h="15240">
                  <a:moveTo>
                    <a:pt x="15176" y="3022"/>
                  </a:moveTo>
                  <a:lnTo>
                    <a:pt x="11315" y="0"/>
                  </a:lnTo>
                  <a:lnTo>
                    <a:pt x="10439" y="12"/>
                  </a:lnTo>
                  <a:lnTo>
                    <a:pt x="9474" y="165"/>
                  </a:lnTo>
                  <a:lnTo>
                    <a:pt x="8750" y="368"/>
                  </a:lnTo>
                  <a:lnTo>
                    <a:pt x="6489" y="1320"/>
                  </a:lnTo>
                  <a:lnTo>
                    <a:pt x="5575" y="3721"/>
                  </a:lnTo>
                  <a:lnTo>
                    <a:pt x="5791" y="4724"/>
                  </a:lnTo>
                  <a:lnTo>
                    <a:pt x="6565" y="5930"/>
                  </a:lnTo>
                  <a:lnTo>
                    <a:pt x="5067" y="6883"/>
                  </a:lnTo>
                  <a:lnTo>
                    <a:pt x="5321" y="7226"/>
                  </a:lnTo>
                  <a:lnTo>
                    <a:pt x="5537" y="7493"/>
                  </a:lnTo>
                  <a:lnTo>
                    <a:pt x="5321" y="7226"/>
                  </a:lnTo>
                  <a:lnTo>
                    <a:pt x="4330" y="7353"/>
                  </a:lnTo>
                  <a:lnTo>
                    <a:pt x="4102" y="7493"/>
                  </a:lnTo>
                  <a:lnTo>
                    <a:pt x="2311" y="7594"/>
                  </a:lnTo>
                  <a:lnTo>
                    <a:pt x="4775" y="10464"/>
                  </a:lnTo>
                  <a:lnTo>
                    <a:pt x="7645" y="11544"/>
                  </a:lnTo>
                  <a:lnTo>
                    <a:pt x="9194" y="12204"/>
                  </a:lnTo>
                  <a:lnTo>
                    <a:pt x="10414" y="12280"/>
                  </a:lnTo>
                  <a:lnTo>
                    <a:pt x="13042" y="10985"/>
                  </a:lnTo>
                  <a:lnTo>
                    <a:pt x="13931" y="8636"/>
                  </a:lnTo>
                  <a:lnTo>
                    <a:pt x="14312" y="7226"/>
                  </a:lnTo>
                  <a:lnTo>
                    <a:pt x="14528" y="6489"/>
                  </a:lnTo>
                  <a:lnTo>
                    <a:pt x="15176" y="3022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13630" y="535508"/>
              <a:ext cx="11620" cy="1210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01427" y="482343"/>
              <a:ext cx="284635" cy="5576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25746" y="981849"/>
              <a:ext cx="6299" cy="24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09193" y="930335"/>
              <a:ext cx="73444" cy="782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17961" y="980769"/>
              <a:ext cx="27698" cy="149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96599" y="889110"/>
              <a:ext cx="297717" cy="12055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92638" y="560603"/>
              <a:ext cx="32054" cy="656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438293" y="523908"/>
              <a:ext cx="35560" cy="29845"/>
            </a:xfrm>
            <a:custGeom>
              <a:avLst/>
              <a:gdLst/>
              <a:ahLst/>
              <a:cxnLst/>
              <a:rect l="l" t="t" r="r" b="b"/>
              <a:pathLst>
                <a:path w="35559" h="29845">
                  <a:moveTo>
                    <a:pt x="14287" y="0"/>
                  </a:moveTo>
                  <a:lnTo>
                    <a:pt x="13601" y="165"/>
                  </a:lnTo>
                  <a:lnTo>
                    <a:pt x="13243" y="546"/>
                  </a:lnTo>
                  <a:lnTo>
                    <a:pt x="13246" y="1981"/>
                  </a:lnTo>
                  <a:lnTo>
                    <a:pt x="13365" y="3721"/>
                  </a:lnTo>
                  <a:lnTo>
                    <a:pt x="13639" y="14973"/>
                  </a:lnTo>
                  <a:lnTo>
                    <a:pt x="3822" y="19367"/>
                  </a:lnTo>
                  <a:lnTo>
                    <a:pt x="2552" y="19875"/>
                  </a:lnTo>
                  <a:lnTo>
                    <a:pt x="787" y="20472"/>
                  </a:lnTo>
                  <a:lnTo>
                    <a:pt x="0" y="20599"/>
                  </a:lnTo>
                  <a:lnTo>
                    <a:pt x="2806" y="21666"/>
                  </a:lnTo>
                  <a:lnTo>
                    <a:pt x="10960" y="24968"/>
                  </a:lnTo>
                  <a:lnTo>
                    <a:pt x="17741" y="29540"/>
                  </a:lnTo>
                  <a:lnTo>
                    <a:pt x="27711" y="28816"/>
                  </a:lnTo>
                  <a:lnTo>
                    <a:pt x="34836" y="16840"/>
                  </a:lnTo>
                  <a:lnTo>
                    <a:pt x="35039" y="16560"/>
                  </a:lnTo>
                  <a:lnTo>
                    <a:pt x="35331" y="16078"/>
                  </a:lnTo>
                  <a:lnTo>
                    <a:pt x="33972" y="13271"/>
                  </a:lnTo>
                  <a:lnTo>
                    <a:pt x="33362" y="11531"/>
                  </a:lnTo>
                  <a:lnTo>
                    <a:pt x="33210" y="11176"/>
                  </a:lnTo>
                  <a:lnTo>
                    <a:pt x="28346" y="3721"/>
                  </a:lnTo>
                  <a:lnTo>
                    <a:pt x="20510" y="1270"/>
                  </a:lnTo>
                  <a:lnTo>
                    <a:pt x="17272" y="546"/>
                  </a:lnTo>
                  <a:lnTo>
                    <a:pt x="14287" y="0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428783" y="512848"/>
              <a:ext cx="93980" cy="53340"/>
            </a:xfrm>
            <a:custGeom>
              <a:avLst/>
              <a:gdLst/>
              <a:ahLst/>
              <a:cxnLst/>
              <a:rect l="l" t="t" r="r" b="b"/>
              <a:pathLst>
                <a:path w="93979" h="53340">
                  <a:moveTo>
                    <a:pt x="70448" y="26733"/>
                  </a:moveTo>
                  <a:lnTo>
                    <a:pt x="45008" y="26733"/>
                  </a:lnTo>
                  <a:lnTo>
                    <a:pt x="45587" y="28270"/>
                  </a:lnTo>
                  <a:lnTo>
                    <a:pt x="46050" y="29895"/>
                  </a:lnTo>
                  <a:lnTo>
                    <a:pt x="66421" y="51727"/>
                  </a:lnTo>
                  <a:lnTo>
                    <a:pt x="69187" y="52330"/>
                  </a:lnTo>
                  <a:lnTo>
                    <a:pt x="75880" y="52970"/>
                  </a:lnTo>
                  <a:lnTo>
                    <a:pt x="84657" y="52140"/>
                  </a:lnTo>
                  <a:lnTo>
                    <a:pt x="89121" y="50317"/>
                  </a:lnTo>
                  <a:lnTo>
                    <a:pt x="77010" y="50304"/>
                  </a:lnTo>
                  <a:lnTo>
                    <a:pt x="72021" y="49758"/>
                  </a:lnTo>
                  <a:lnTo>
                    <a:pt x="85727" y="49758"/>
                  </a:lnTo>
                  <a:lnTo>
                    <a:pt x="91592" y="46316"/>
                  </a:lnTo>
                  <a:lnTo>
                    <a:pt x="86851" y="45205"/>
                  </a:lnTo>
                  <a:lnTo>
                    <a:pt x="80438" y="41448"/>
                  </a:lnTo>
                  <a:lnTo>
                    <a:pt x="73525" y="33492"/>
                  </a:lnTo>
                  <a:lnTo>
                    <a:pt x="70448" y="26733"/>
                  </a:lnTo>
                  <a:close/>
                </a:path>
                <a:path w="93979" h="53340">
                  <a:moveTo>
                    <a:pt x="66217" y="51688"/>
                  </a:moveTo>
                  <a:lnTo>
                    <a:pt x="66394" y="51727"/>
                  </a:lnTo>
                  <a:lnTo>
                    <a:pt x="66217" y="51688"/>
                  </a:lnTo>
                  <a:close/>
                </a:path>
                <a:path w="93979" h="53340">
                  <a:moveTo>
                    <a:pt x="92303" y="45885"/>
                  </a:moveTo>
                  <a:lnTo>
                    <a:pt x="85432" y="50266"/>
                  </a:lnTo>
                  <a:lnTo>
                    <a:pt x="77190" y="50317"/>
                  </a:lnTo>
                  <a:lnTo>
                    <a:pt x="89121" y="50317"/>
                  </a:lnTo>
                  <a:lnTo>
                    <a:pt x="93878" y="48374"/>
                  </a:lnTo>
                  <a:lnTo>
                    <a:pt x="93586" y="47853"/>
                  </a:lnTo>
                  <a:lnTo>
                    <a:pt x="92887" y="46748"/>
                  </a:lnTo>
                  <a:lnTo>
                    <a:pt x="93428" y="46380"/>
                  </a:lnTo>
                  <a:lnTo>
                    <a:pt x="92633" y="46380"/>
                  </a:lnTo>
                  <a:lnTo>
                    <a:pt x="92303" y="45885"/>
                  </a:lnTo>
                  <a:close/>
                </a:path>
                <a:path w="93979" h="53340">
                  <a:moveTo>
                    <a:pt x="77070" y="50304"/>
                  </a:moveTo>
                  <a:close/>
                </a:path>
                <a:path w="93979" h="53340">
                  <a:moveTo>
                    <a:pt x="85727" y="49758"/>
                  </a:moveTo>
                  <a:lnTo>
                    <a:pt x="72021" y="49758"/>
                  </a:lnTo>
                  <a:lnTo>
                    <a:pt x="77070" y="50304"/>
                  </a:lnTo>
                  <a:lnTo>
                    <a:pt x="84861" y="50266"/>
                  </a:lnTo>
                  <a:lnTo>
                    <a:pt x="85727" y="49758"/>
                  </a:lnTo>
                  <a:close/>
                </a:path>
                <a:path w="93979" h="53340">
                  <a:moveTo>
                    <a:pt x="93484" y="46342"/>
                  </a:moveTo>
                  <a:lnTo>
                    <a:pt x="93179" y="46380"/>
                  </a:lnTo>
                  <a:lnTo>
                    <a:pt x="93428" y="46380"/>
                  </a:lnTo>
                  <a:close/>
                </a:path>
                <a:path w="93979" h="53340">
                  <a:moveTo>
                    <a:pt x="6629" y="13449"/>
                  </a:moveTo>
                  <a:lnTo>
                    <a:pt x="4279" y="14071"/>
                  </a:lnTo>
                  <a:lnTo>
                    <a:pt x="0" y="18999"/>
                  </a:lnTo>
                  <a:lnTo>
                    <a:pt x="1803" y="25298"/>
                  </a:lnTo>
                  <a:lnTo>
                    <a:pt x="2832" y="29438"/>
                  </a:lnTo>
                  <a:lnTo>
                    <a:pt x="7797" y="31927"/>
                  </a:lnTo>
                  <a:lnTo>
                    <a:pt x="9821" y="31889"/>
                  </a:lnTo>
                  <a:lnTo>
                    <a:pt x="11976" y="30975"/>
                  </a:lnTo>
                  <a:lnTo>
                    <a:pt x="17559" y="28930"/>
                  </a:lnTo>
                  <a:lnTo>
                    <a:pt x="8331" y="28930"/>
                  </a:lnTo>
                  <a:lnTo>
                    <a:pt x="5702" y="27622"/>
                  </a:lnTo>
                  <a:lnTo>
                    <a:pt x="4810" y="25298"/>
                  </a:lnTo>
                  <a:lnTo>
                    <a:pt x="4228" y="23215"/>
                  </a:lnTo>
                  <a:lnTo>
                    <a:pt x="3517" y="19392"/>
                  </a:lnTo>
                  <a:lnTo>
                    <a:pt x="5769" y="16814"/>
                  </a:lnTo>
                  <a:lnTo>
                    <a:pt x="7251" y="16484"/>
                  </a:lnTo>
                  <a:lnTo>
                    <a:pt x="14412" y="16484"/>
                  </a:lnTo>
                  <a:lnTo>
                    <a:pt x="14262" y="16459"/>
                  </a:lnTo>
                  <a:lnTo>
                    <a:pt x="12611" y="14770"/>
                  </a:lnTo>
                  <a:lnTo>
                    <a:pt x="9867" y="13944"/>
                  </a:lnTo>
                  <a:lnTo>
                    <a:pt x="6629" y="13449"/>
                  </a:lnTo>
                  <a:close/>
                </a:path>
                <a:path w="93979" h="53340">
                  <a:moveTo>
                    <a:pt x="22848" y="13588"/>
                  </a:moveTo>
                  <a:lnTo>
                    <a:pt x="19939" y="13588"/>
                  </a:lnTo>
                  <a:lnTo>
                    <a:pt x="20002" y="13995"/>
                  </a:lnTo>
                  <a:lnTo>
                    <a:pt x="19967" y="14770"/>
                  </a:lnTo>
                  <a:lnTo>
                    <a:pt x="20205" y="24777"/>
                  </a:lnTo>
                  <a:lnTo>
                    <a:pt x="10883" y="28270"/>
                  </a:lnTo>
                  <a:lnTo>
                    <a:pt x="9448" y="28879"/>
                  </a:lnTo>
                  <a:lnTo>
                    <a:pt x="8331" y="28930"/>
                  </a:lnTo>
                  <a:lnTo>
                    <a:pt x="17559" y="28930"/>
                  </a:lnTo>
                  <a:lnTo>
                    <a:pt x="23177" y="26873"/>
                  </a:lnTo>
                  <a:lnTo>
                    <a:pt x="22848" y="13588"/>
                  </a:lnTo>
                  <a:close/>
                </a:path>
                <a:path w="93979" h="53340">
                  <a:moveTo>
                    <a:pt x="65927" y="11036"/>
                  </a:moveTo>
                  <a:lnTo>
                    <a:pt x="23901" y="11036"/>
                  </a:lnTo>
                  <a:lnTo>
                    <a:pt x="25349" y="11341"/>
                  </a:lnTo>
                  <a:lnTo>
                    <a:pt x="36664" y="12966"/>
                  </a:lnTo>
                  <a:lnTo>
                    <a:pt x="42722" y="22224"/>
                  </a:lnTo>
                  <a:lnTo>
                    <a:pt x="43764" y="25133"/>
                  </a:lnTo>
                  <a:lnTo>
                    <a:pt x="45720" y="28892"/>
                  </a:lnTo>
                  <a:lnTo>
                    <a:pt x="45516" y="28143"/>
                  </a:lnTo>
                  <a:lnTo>
                    <a:pt x="45008" y="26733"/>
                  </a:lnTo>
                  <a:lnTo>
                    <a:pt x="70448" y="26733"/>
                  </a:lnTo>
                  <a:lnTo>
                    <a:pt x="67284" y="19786"/>
                  </a:lnTo>
                  <a:lnTo>
                    <a:pt x="66458" y="12026"/>
                  </a:lnTo>
                  <a:lnTo>
                    <a:pt x="65927" y="11036"/>
                  </a:lnTo>
                  <a:close/>
                </a:path>
                <a:path w="93979" h="53340">
                  <a:moveTo>
                    <a:pt x="16199" y="16776"/>
                  </a:moveTo>
                  <a:lnTo>
                    <a:pt x="9156" y="16776"/>
                  </a:lnTo>
                  <a:lnTo>
                    <a:pt x="9334" y="16814"/>
                  </a:lnTo>
                  <a:lnTo>
                    <a:pt x="9982" y="17017"/>
                  </a:lnTo>
                  <a:lnTo>
                    <a:pt x="12255" y="17970"/>
                  </a:lnTo>
                  <a:lnTo>
                    <a:pt x="13169" y="20370"/>
                  </a:lnTo>
                  <a:lnTo>
                    <a:pt x="12941" y="21374"/>
                  </a:lnTo>
                  <a:lnTo>
                    <a:pt x="12398" y="22224"/>
                  </a:lnTo>
                  <a:lnTo>
                    <a:pt x="12297" y="22644"/>
                  </a:lnTo>
                  <a:lnTo>
                    <a:pt x="13182" y="23215"/>
                  </a:lnTo>
                  <a:lnTo>
                    <a:pt x="12814" y="23698"/>
                  </a:lnTo>
                  <a:lnTo>
                    <a:pt x="12509" y="24002"/>
                  </a:lnTo>
                  <a:lnTo>
                    <a:pt x="16344" y="24345"/>
                  </a:lnTo>
                  <a:lnTo>
                    <a:pt x="17818" y="22644"/>
                  </a:lnTo>
                  <a:lnTo>
                    <a:pt x="19151" y="20294"/>
                  </a:lnTo>
                  <a:lnTo>
                    <a:pt x="19697" y="17144"/>
                  </a:lnTo>
                  <a:lnTo>
                    <a:pt x="17741" y="16992"/>
                  </a:lnTo>
                  <a:lnTo>
                    <a:pt x="16199" y="16776"/>
                  </a:lnTo>
                  <a:close/>
                </a:path>
                <a:path w="93979" h="53340">
                  <a:moveTo>
                    <a:pt x="9230" y="16798"/>
                  </a:moveTo>
                  <a:close/>
                </a:path>
                <a:path w="93979" h="53340">
                  <a:moveTo>
                    <a:pt x="14412" y="16484"/>
                  </a:moveTo>
                  <a:lnTo>
                    <a:pt x="7251" y="16484"/>
                  </a:lnTo>
                  <a:lnTo>
                    <a:pt x="9230" y="16798"/>
                  </a:lnTo>
                  <a:lnTo>
                    <a:pt x="16199" y="16776"/>
                  </a:lnTo>
                  <a:lnTo>
                    <a:pt x="14412" y="16484"/>
                  </a:lnTo>
                  <a:close/>
                </a:path>
                <a:path w="93979" h="53340">
                  <a:moveTo>
                    <a:pt x="19943" y="13793"/>
                  </a:moveTo>
                  <a:lnTo>
                    <a:pt x="19948" y="13995"/>
                  </a:lnTo>
                  <a:lnTo>
                    <a:pt x="19943" y="13793"/>
                  </a:lnTo>
                  <a:close/>
                </a:path>
                <a:path w="93979" h="53340">
                  <a:moveTo>
                    <a:pt x="23558" y="7988"/>
                  </a:moveTo>
                  <a:lnTo>
                    <a:pt x="21793" y="8331"/>
                  </a:lnTo>
                  <a:lnTo>
                    <a:pt x="19339" y="11036"/>
                  </a:lnTo>
                  <a:lnTo>
                    <a:pt x="19230" y="11341"/>
                  </a:lnTo>
                  <a:lnTo>
                    <a:pt x="19943" y="13793"/>
                  </a:lnTo>
                  <a:lnTo>
                    <a:pt x="19939" y="13588"/>
                  </a:lnTo>
                  <a:lnTo>
                    <a:pt x="22848" y="13588"/>
                  </a:lnTo>
                  <a:lnTo>
                    <a:pt x="22743" y="12966"/>
                  </a:lnTo>
                  <a:lnTo>
                    <a:pt x="22669" y="12712"/>
                  </a:lnTo>
                  <a:lnTo>
                    <a:pt x="22567" y="11810"/>
                  </a:lnTo>
                  <a:lnTo>
                    <a:pt x="23126" y="11201"/>
                  </a:lnTo>
                  <a:lnTo>
                    <a:pt x="23901" y="11036"/>
                  </a:lnTo>
                  <a:lnTo>
                    <a:pt x="65927" y="11036"/>
                  </a:lnTo>
                  <a:lnTo>
                    <a:pt x="64706" y="8762"/>
                  </a:lnTo>
                  <a:lnTo>
                    <a:pt x="27343" y="8762"/>
                  </a:lnTo>
                  <a:lnTo>
                    <a:pt x="26416" y="8547"/>
                  </a:lnTo>
                  <a:lnTo>
                    <a:pt x="25857" y="8470"/>
                  </a:lnTo>
                  <a:lnTo>
                    <a:pt x="23558" y="7988"/>
                  </a:lnTo>
                  <a:close/>
                </a:path>
                <a:path w="93979" h="53340">
                  <a:moveTo>
                    <a:pt x="44805" y="0"/>
                  </a:moveTo>
                  <a:lnTo>
                    <a:pt x="42875" y="1663"/>
                  </a:lnTo>
                  <a:lnTo>
                    <a:pt x="35890" y="5981"/>
                  </a:lnTo>
                  <a:lnTo>
                    <a:pt x="27343" y="8762"/>
                  </a:lnTo>
                  <a:lnTo>
                    <a:pt x="64706" y="8762"/>
                  </a:lnTo>
                  <a:lnTo>
                    <a:pt x="64012" y="7470"/>
                  </a:lnTo>
                  <a:lnTo>
                    <a:pt x="57992" y="4348"/>
                  </a:lnTo>
                  <a:lnTo>
                    <a:pt x="46443" y="888"/>
                  </a:lnTo>
                  <a:lnTo>
                    <a:pt x="44805" y="0"/>
                  </a:lnTo>
                  <a:close/>
                </a:path>
              </a:pathLst>
            </a:custGeom>
            <a:solidFill>
              <a:srgbClr val="9DD3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432339" y="529500"/>
              <a:ext cx="15240" cy="15240"/>
            </a:xfrm>
            <a:custGeom>
              <a:avLst/>
              <a:gdLst/>
              <a:ahLst/>
              <a:cxnLst/>
              <a:rect l="l" t="t" r="r" b="b"/>
              <a:pathLst>
                <a:path w="15240" h="15240">
                  <a:moveTo>
                    <a:pt x="12865" y="7594"/>
                  </a:moveTo>
                  <a:lnTo>
                    <a:pt x="12001" y="7493"/>
                  </a:lnTo>
                  <a:lnTo>
                    <a:pt x="11137" y="7391"/>
                  </a:lnTo>
                  <a:lnTo>
                    <a:pt x="10845" y="7353"/>
                  </a:lnTo>
                  <a:lnTo>
                    <a:pt x="9842" y="7239"/>
                  </a:lnTo>
                  <a:lnTo>
                    <a:pt x="10109" y="6883"/>
                  </a:lnTo>
                  <a:lnTo>
                    <a:pt x="8610" y="5930"/>
                  </a:lnTo>
                  <a:lnTo>
                    <a:pt x="9385" y="4724"/>
                  </a:lnTo>
                  <a:lnTo>
                    <a:pt x="3860" y="0"/>
                  </a:lnTo>
                  <a:lnTo>
                    <a:pt x="3073" y="165"/>
                  </a:lnTo>
                  <a:lnTo>
                    <a:pt x="2387" y="457"/>
                  </a:lnTo>
                  <a:lnTo>
                    <a:pt x="1778" y="838"/>
                  </a:lnTo>
                  <a:lnTo>
                    <a:pt x="1270" y="1244"/>
                  </a:lnTo>
                  <a:lnTo>
                    <a:pt x="0" y="3022"/>
                  </a:lnTo>
                  <a:lnTo>
                    <a:pt x="647" y="6489"/>
                  </a:lnTo>
                  <a:lnTo>
                    <a:pt x="1028" y="7797"/>
                  </a:lnTo>
                  <a:lnTo>
                    <a:pt x="1244" y="8636"/>
                  </a:lnTo>
                  <a:lnTo>
                    <a:pt x="2133" y="10985"/>
                  </a:lnTo>
                  <a:lnTo>
                    <a:pt x="4762" y="12280"/>
                  </a:lnTo>
                  <a:lnTo>
                    <a:pt x="5880" y="12242"/>
                  </a:lnTo>
                  <a:lnTo>
                    <a:pt x="7531" y="11544"/>
                  </a:lnTo>
                  <a:lnTo>
                    <a:pt x="10401" y="10464"/>
                  </a:lnTo>
                  <a:lnTo>
                    <a:pt x="12865" y="7594"/>
                  </a:lnTo>
                  <a:close/>
                </a:path>
                <a:path w="15240" h="15240">
                  <a:moveTo>
                    <a:pt x="15189" y="9309"/>
                  </a:moveTo>
                  <a:lnTo>
                    <a:pt x="12103" y="12979"/>
                  </a:lnTo>
                  <a:lnTo>
                    <a:pt x="8394" y="14338"/>
                  </a:lnTo>
                  <a:lnTo>
                    <a:pt x="7810" y="14579"/>
                  </a:lnTo>
                  <a:lnTo>
                    <a:pt x="7251" y="14770"/>
                  </a:lnTo>
                  <a:lnTo>
                    <a:pt x="6692" y="14884"/>
                  </a:lnTo>
                  <a:lnTo>
                    <a:pt x="10388" y="14935"/>
                  </a:lnTo>
                  <a:lnTo>
                    <a:pt x="13652" y="11315"/>
                  </a:lnTo>
                  <a:lnTo>
                    <a:pt x="15189" y="9309"/>
                  </a:lnTo>
                  <a:close/>
                </a:path>
              </a:pathLst>
            </a:custGeom>
            <a:solidFill>
              <a:srgbClr val="1285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67949" y="535508"/>
              <a:ext cx="11621" cy="121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07134" y="482343"/>
              <a:ext cx="284636" cy="5576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61142" y="981849"/>
              <a:ext cx="6299" cy="24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510559" y="930335"/>
              <a:ext cx="73444" cy="7823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547540" y="980769"/>
              <a:ext cx="27686" cy="14947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586782" y="421251"/>
              <a:ext cx="19685" cy="19685"/>
            </a:xfrm>
            <a:custGeom>
              <a:avLst/>
              <a:gdLst/>
              <a:ahLst/>
              <a:cxnLst/>
              <a:rect l="l" t="t" r="r" b="b"/>
              <a:pathLst>
                <a:path w="19684" h="19684">
                  <a:moveTo>
                    <a:pt x="15240" y="0"/>
                  </a:moveTo>
                  <a:lnTo>
                    <a:pt x="9817" y="0"/>
                  </a:lnTo>
                  <a:lnTo>
                    <a:pt x="4394" y="0"/>
                  </a:lnTo>
                  <a:lnTo>
                    <a:pt x="0" y="4292"/>
                  </a:lnTo>
                  <a:lnTo>
                    <a:pt x="0" y="14859"/>
                  </a:lnTo>
                  <a:lnTo>
                    <a:pt x="4394" y="19151"/>
                  </a:lnTo>
                  <a:lnTo>
                    <a:pt x="15240" y="19151"/>
                  </a:lnTo>
                  <a:lnTo>
                    <a:pt x="19634" y="14859"/>
                  </a:lnTo>
                  <a:lnTo>
                    <a:pt x="19634" y="4292"/>
                  </a:lnTo>
                  <a:lnTo>
                    <a:pt x="15240" y="0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82631" y="426389"/>
              <a:ext cx="121920" cy="81915"/>
            </a:xfrm>
            <a:custGeom>
              <a:avLst/>
              <a:gdLst/>
              <a:ahLst/>
              <a:cxnLst/>
              <a:rect l="l" t="t" r="r" b="b"/>
              <a:pathLst>
                <a:path w="121920" h="81915">
                  <a:moveTo>
                    <a:pt x="9258" y="80327"/>
                  </a:moveTo>
                  <a:lnTo>
                    <a:pt x="5791" y="67056"/>
                  </a:lnTo>
                  <a:lnTo>
                    <a:pt x="3810" y="65557"/>
                  </a:lnTo>
                  <a:lnTo>
                    <a:pt x="1879" y="63906"/>
                  </a:lnTo>
                  <a:lnTo>
                    <a:pt x="0" y="62077"/>
                  </a:lnTo>
                  <a:lnTo>
                    <a:pt x="2324" y="78473"/>
                  </a:lnTo>
                  <a:lnTo>
                    <a:pt x="9258" y="80327"/>
                  </a:lnTo>
                  <a:close/>
                </a:path>
                <a:path w="121920" h="81915">
                  <a:moveTo>
                    <a:pt x="23342" y="81813"/>
                  </a:moveTo>
                  <a:lnTo>
                    <a:pt x="22161" y="79984"/>
                  </a:lnTo>
                  <a:lnTo>
                    <a:pt x="20726" y="77685"/>
                  </a:lnTo>
                  <a:lnTo>
                    <a:pt x="19177" y="75006"/>
                  </a:lnTo>
                  <a:lnTo>
                    <a:pt x="14960" y="73101"/>
                  </a:lnTo>
                  <a:lnTo>
                    <a:pt x="10693" y="70675"/>
                  </a:lnTo>
                  <a:lnTo>
                    <a:pt x="6578" y="67640"/>
                  </a:lnTo>
                  <a:lnTo>
                    <a:pt x="7404" y="69557"/>
                  </a:lnTo>
                  <a:lnTo>
                    <a:pt x="21475" y="81610"/>
                  </a:lnTo>
                  <a:lnTo>
                    <a:pt x="23342" y="81813"/>
                  </a:lnTo>
                  <a:close/>
                </a:path>
                <a:path w="121920" h="81915">
                  <a:moveTo>
                    <a:pt x="118503" y="1981"/>
                  </a:moveTo>
                  <a:lnTo>
                    <a:pt x="116471" y="0"/>
                  </a:lnTo>
                  <a:lnTo>
                    <a:pt x="113957" y="0"/>
                  </a:lnTo>
                  <a:lnTo>
                    <a:pt x="111442" y="0"/>
                  </a:lnTo>
                  <a:lnTo>
                    <a:pt x="109410" y="1981"/>
                  </a:lnTo>
                  <a:lnTo>
                    <a:pt x="109410" y="6883"/>
                  </a:lnTo>
                  <a:lnTo>
                    <a:pt x="111442" y="8877"/>
                  </a:lnTo>
                  <a:lnTo>
                    <a:pt x="116471" y="8877"/>
                  </a:lnTo>
                  <a:lnTo>
                    <a:pt x="118503" y="6883"/>
                  </a:lnTo>
                  <a:lnTo>
                    <a:pt x="118503" y="1981"/>
                  </a:lnTo>
                  <a:close/>
                </a:path>
                <a:path w="121920" h="81915">
                  <a:moveTo>
                    <a:pt x="121805" y="22009"/>
                  </a:moveTo>
                  <a:lnTo>
                    <a:pt x="119405" y="23037"/>
                  </a:lnTo>
                  <a:lnTo>
                    <a:pt x="116751" y="23596"/>
                  </a:lnTo>
                  <a:lnTo>
                    <a:pt x="111290" y="23596"/>
                  </a:lnTo>
                  <a:lnTo>
                    <a:pt x="108737" y="23075"/>
                  </a:lnTo>
                  <a:lnTo>
                    <a:pt x="106413" y="22136"/>
                  </a:lnTo>
                  <a:lnTo>
                    <a:pt x="106832" y="33083"/>
                  </a:lnTo>
                  <a:lnTo>
                    <a:pt x="107505" y="55041"/>
                  </a:lnTo>
                  <a:lnTo>
                    <a:pt x="109245" y="54889"/>
                  </a:lnTo>
                  <a:lnTo>
                    <a:pt x="108978" y="53886"/>
                  </a:lnTo>
                  <a:lnTo>
                    <a:pt x="108699" y="53886"/>
                  </a:lnTo>
                  <a:lnTo>
                    <a:pt x="108940" y="53733"/>
                  </a:lnTo>
                  <a:lnTo>
                    <a:pt x="113931" y="51523"/>
                  </a:lnTo>
                  <a:lnTo>
                    <a:pt x="118389" y="52971"/>
                  </a:lnTo>
                  <a:lnTo>
                    <a:pt x="119926" y="53619"/>
                  </a:lnTo>
                  <a:lnTo>
                    <a:pt x="120154" y="51523"/>
                  </a:lnTo>
                  <a:lnTo>
                    <a:pt x="120815" y="45389"/>
                  </a:lnTo>
                  <a:lnTo>
                    <a:pt x="121373" y="37934"/>
                  </a:lnTo>
                  <a:lnTo>
                    <a:pt x="121678" y="30429"/>
                  </a:lnTo>
                  <a:lnTo>
                    <a:pt x="121780" y="23596"/>
                  </a:lnTo>
                  <a:lnTo>
                    <a:pt x="121805" y="22009"/>
                  </a:lnTo>
                  <a:close/>
                </a:path>
              </a:pathLst>
            </a:custGeom>
            <a:solidFill>
              <a:srgbClr val="FAC60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593273" y="452907"/>
              <a:ext cx="8255" cy="19050"/>
            </a:xfrm>
            <a:custGeom>
              <a:avLst/>
              <a:gdLst/>
              <a:ahLst/>
              <a:cxnLst/>
              <a:rect l="l" t="t" r="r" b="b"/>
              <a:pathLst>
                <a:path w="8254" h="19050">
                  <a:moveTo>
                    <a:pt x="7124" y="5156"/>
                  </a:moveTo>
                  <a:lnTo>
                    <a:pt x="6489" y="4178"/>
                  </a:lnTo>
                  <a:lnTo>
                    <a:pt x="6870" y="2933"/>
                  </a:lnTo>
                  <a:lnTo>
                    <a:pt x="6438" y="1587"/>
                  </a:lnTo>
                  <a:lnTo>
                    <a:pt x="3860" y="0"/>
                  </a:lnTo>
                  <a:lnTo>
                    <a:pt x="1841" y="457"/>
                  </a:lnTo>
                  <a:lnTo>
                    <a:pt x="12" y="3009"/>
                  </a:lnTo>
                  <a:lnTo>
                    <a:pt x="0" y="4343"/>
                  </a:lnTo>
                  <a:lnTo>
                    <a:pt x="635" y="5321"/>
                  </a:lnTo>
                  <a:lnTo>
                    <a:pt x="254" y="6565"/>
                  </a:lnTo>
                  <a:lnTo>
                    <a:pt x="685" y="7912"/>
                  </a:lnTo>
                  <a:lnTo>
                    <a:pt x="1968" y="8699"/>
                  </a:lnTo>
                  <a:lnTo>
                    <a:pt x="2273" y="8839"/>
                  </a:lnTo>
                  <a:lnTo>
                    <a:pt x="3111" y="8470"/>
                  </a:lnTo>
                  <a:lnTo>
                    <a:pt x="4064" y="8420"/>
                  </a:lnTo>
                  <a:lnTo>
                    <a:pt x="4914" y="8750"/>
                  </a:lnTo>
                  <a:lnTo>
                    <a:pt x="5461" y="8496"/>
                  </a:lnTo>
                  <a:lnTo>
                    <a:pt x="5956" y="8102"/>
                  </a:lnTo>
                  <a:lnTo>
                    <a:pt x="7112" y="6489"/>
                  </a:lnTo>
                  <a:lnTo>
                    <a:pt x="7124" y="5156"/>
                  </a:lnTo>
                  <a:close/>
                </a:path>
                <a:path w="8254" h="19050">
                  <a:moveTo>
                    <a:pt x="7810" y="15113"/>
                  </a:moveTo>
                  <a:lnTo>
                    <a:pt x="7696" y="13462"/>
                  </a:lnTo>
                  <a:lnTo>
                    <a:pt x="6705" y="12420"/>
                  </a:lnTo>
                  <a:lnTo>
                    <a:pt x="6604" y="12788"/>
                  </a:lnTo>
                  <a:lnTo>
                    <a:pt x="6426" y="13144"/>
                  </a:lnTo>
                  <a:lnTo>
                    <a:pt x="5092" y="14998"/>
                  </a:lnTo>
                  <a:lnTo>
                    <a:pt x="2971" y="15481"/>
                  </a:lnTo>
                  <a:lnTo>
                    <a:pt x="1244" y="14414"/>
                  </a:lnTo>
                  <a:lnTo>
                    <a:pt x="1054" y="14262"/>
                  </a:lnTo>
                  <a:lnTo>
                    <a:pt x="889" y="14084"/>
                  </a:lnTo>
                  <a:lnTo>
                    <a:pt x="508" y="15379"/>
                  </a:lnTo>
                  <a:lnTo>
                    <a:pt x="965" y="16764"/>
                  </a:lnTo>
                  <a:lnTo>
                    <a:pt x="3657" y="18440"/>
                  </a:lnTo>
                  <a:lnTo>
                    <a:pt x="5778" y="17957"/>
                  </a:lnTo>
                  <a:lnTo>
                    <a:pt x="7810" y="15113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98880" y="563167"/>
              <a:ext cx="451967" cy="44650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592892" y="460971"/>
              <a:ext cx="8255" cy="18415"/>
            </a:xfrm>
            <a:custGeom>
              <a:avLst/>
              <a:gdLst/>
              <a:ahLst/>
              <a:cxnLst/>
              <a:rect l="l" t="t" r="r" b="b"/>
              <a:pathLst>
                <a:path w="8254" h="18415">
                  <a:moveTo>
                    <a:pt x="7658" y="3873"/>
                  </a:moveTo>
                  <a:lnTo>
                    <a:pt x="7327" y="1879"/>
                  </a:lnTo>
                  <a:lnTo>
                    <a:pt x="5816" y="939"/>
                  </a:lnTo>
                  <a:lnTo>
                    <a:pt x="4305" y="0"/>
                  </a:lnTo>
                  <a:lnTo>
                    <a:pt x="2184" y="482"/>
                  </a:lnTo>
                  <a:lnTo>
                    <a:pt x="0" y="3556"/>
                  </a:lnTo>
                  <a:lnTo>
                    <a:pt x="330" y="5549"/>
                  </a:lnTo>
                  <a:lnTo>
                    <a:pt x="3352" y="7429"/>
                  </a:lnTo>
                  <a:lnTo>
                    <a:pt x="5461" y="6946"/>
                  </a:lnTo>
                  <a:lnTo>
                    <a:pt x="7658" y="3873"/>
                  </a:lnTo>
                  <a:close/>
                </a:path>
                <a:path w="8254" h="18415">
                  <a:moveTo>
                    <a:pt x="7912" y="15214"/>
                  </a:moveTo>
                  <a:lnTo>
                    <a:pt x="7289" y="14147"/>
                  </a:lnTo>
                  <a:lnTo>
                    <a:pt x="7645" y="12814"/>
                  </a:lnTo>
                  <a:lnTo>
                    <a:pt x="7150" y="11404"/>
                  </a:lnTo>
                  <a:lnTo>
                    <a:pt x="4356" y="9677"/>
                  </a:lnTo>
                  <a:lnTo>
                    <a:pt x="2133" y="10185"/>
                  </a:lnTo>
                  <a:lnTo>
                    <a:pt x="139" y="12941"/>
                  </a:lnTo>
                  <a:lnTo>
                    <a:pt x="88" y="14363"/>
                  </a:lnTo>
                  <a:lnTo>
                    <a:pt x="723" y="15430"/>
                  </a:lnTo>
                  <a:lnTo>
                    <a:pt x="457" y="16459"/>
                  </a:lnTo>
                  <a:lnTo>
                    <a:pt x="685" y="17538"/>
                  </a:lnTo>
                  <a:lnTo>
                    <a:pt x="1371" y="18313"/>
                  </a:lnTo>
                  <a:lnTo>
                    <a:pt x="3416" y="17868"/>
                  </a:lnTo>
                  <a:lnTo>
                    <a:pt x="5245" y="17945"/>
                  </a:lnTo>
                  <a:lnTo>
                    <a:pt x="6705" y="18186"/>
                  </a:lnTo>
                  <a:lnTo>
                    <a:pt x="6972" y="17868"/>
                  </a:lnTo>
                  <a:lnTo>
                    <a:pt x="7874" y="16624"/>
                  </a:lnTo>
                  <a:lnTo>
                    <a:pt x="7912" y="15214"/>
                  </a:lnTo>
                  <a:close/>
                </a:path>
              </a:pathLst>
            </a:custGeom>
            <a:solidFill>
              <a:srgbClr val="A15B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/>
          <p:nvPr/>
        </p:nvSpPr>
        <p:spPr>
          <a:xfrm>
            <a:off x="331674" y="6555933"/>
            <a:ext cx="11342370" cy="0"/>
          </a:xfrm>
          <a:custGeom>
            <a:avLst/>
            <a:gdLst/>
            <a:ahLst/>
            <a:cxnLst/>
            <a:rect l="l" t="t" r="r" b="b"/>
            <a:pathLst>
              <a:path w="11342370">
                <a:moveTo>
                  <a:pt x="0" y="0"/>
                </a:moveTo>
                <a:lnTo>
                  <a:pt x="11342192" y="0"/>
                </a:lnTo>
              </a:path>
            </a:pathLst>
          </a:custGeom>
          <a:ln w="12700">
            <a:solidFill>
              <a:srgbClr val="18529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1" name="Схема 30"/>
          <p:cNvGraphicFramePr/>
          <p:nvPr>
            <p:extLst>
              <p:ext uri="{D42A27DB-BD31-4B8C-83A1-F6EECF244321}">
                <p14:modId xmlns:p14="http://schemas.microsoft.com/office/powerpoint/2010/main" val="1502789924"/>
              </p:ext>
            </p:extLst>
          </p:nvPr>
        </p:nvGraphicFramePr>
        <p:xfrm>
          <a:off x="2446267" y="1600200"/>
          <a:ext cx="7913277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45" name="object 4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639"/>
              </a:lnSpc>
            </a:pPr>
            <a:fld id="{81D60167-4931-47E6-BA6A-407CBD079E47}" type="slidenum">
              <a:rPr spc="5" dirty="0"/>
              <a:t>18</a:t>
            </a:fld>
            <a:endParaRPr spc="5" dirty="0"/>
          </a:p>
        </p:txBody>
      </p:sp>
      <p:sp>
        <p:nvSpPr>
          <p:cNvPr id="46" name="object 34"/>
          <p:cNvSpPr txBox="1"/>
          <p:nvPr/>
        </p:nvSpPr>
        <p:spPr>
          <a:xfrm>
            <a:off x="8215195" y="528058"/>
            <a:ext cx="1910714" cy="452047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1060"/>
              </a:lnSpc>
              <a:spcBef>
                <a:spcPts val="225"/>
              </a:spcBef>
            </a:pPr>
            <a:r>
              <a:rPr lang="ru-RU" sz="950" b="0" dirty="0" smtClean="0">
                <a:solidFill>
                  <a:srgbClr val="1D1D1B"/>
                </a:solidFill>
                <a:latin typeface="Cera Pro Medium"/>
                <a:cs typeface="Cera Pro Medium"/>
              </a:rPr>
              <a:t>Министерство труда, занятости и миграционной политики Самарской области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819523" y="2362200"/>
            <a:ext cx="1600200" cy="9144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1066800" y="237437"/>
            <a:ext cx="6934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Уточнен порядок прохождения работниками психиатрического освидетельствования </a:t>
            </a:r>
            <a:endParaRPr lang="ru-RU" b="1" i="1" dirty="0" smtClean="0">
              <a:solidFill>
                <a:schemeClr val="accent1"/>
              </a:solidFill>
            </a:endParaRPr>
          </a:p>
          <a:p>
            <a:r>
              <a:rPr lang="ru-RU" b="1" i="1" u="sng" dirty="0" smtClean="0">
                <a:solidFill>
                  <a:schemeClr val="accent1"/>
                </a:solidFill>
                <a:hlinkClick r:id="rId19"/>
              </a:rPr>
              <a:t>Приказ </a:t>
            </a:r>
            <a:r>
              <a:rPr lang="ru-RU" b="1" i="1" u="sng" dirty="0">
                <a:solidFill>
                  <a:schemeClr val="accent1"/>
                </a:solidFill>
                <a:hlinkClick r:id="rId19"/>
              </a:rPr>
              <a:t>Министерства здравоохранения Российской Федерации от 2 июля 2025 г. № 392н </a:t>
            </a:r>
            <a:endParaRPr lang="ru-RU" b="1" i="1" dirty="0">
              <a:solidFill>
                <a:schemeClr val="accent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637762" y="6186601"/>
            <a:ext cx="5014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Дата вступления в силу — 1 </a:t>
            </a:r>
            <a:r>
              <a:rPr lang="ru-RU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марта 2026 </a:t>
            </a:r>
            <a:r>
              <a:rPr lang="ru-RU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года.</a:t>
            </a:r>
          </a:p>
        </p:txBody>
      </p:sp>
    </p:spTree>
    <p:extLst>
      <p:ext uri="{BB962C8B-B14F-4D97-AF65-F5344CB8AC3E}">
        <p14:creationId xmlns:p14="http://schemas.microsoft.com/office/powerpoint/2010/main" val="387033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3865</TotalTime>
  <Words>1751</Words>
  <Application>Microsoft Office PowerPoint</Application>
  <PresentationFormat>Произвольный</PresentationFormat>
  <Paragraphs>164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Georgia</vt:lpstr>
      <vt:lpstr>Calibri</vt:lpstr>
      <vt:lpstr>Bebas Neue Bold</vt:lpstr>
      <vt:lpstr>Bebas Neue Book</vt:lpstr>
      <vt:lpstr>Cera Pro Medium</vt:lpstr>
      <vt:lpstr>Wingdings</vt:lpstr>
      <vt:lpstr>Bebas Neue Regular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1</dc:title>
  <dc:creator>Оганян А.А.</dc:creator>
  <cp:lastModifiedBy>Гончарова Елена Владимировна</cp:lastModifiedBy>
  <cp:revision>271</cp:revision>
  <dcterms:created xsi:type="dcterms:W3CDTF">2023-08-02T04:59:17Z</dcterms:created>
  <dcterms:modified xsi:type="dcterms:W3CDTF">2025-12-11T12:01:49Z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2023-08-02T00:00:00Z</vt:filetime>
  </property>
  <property fmtid="{D5CDD505-2E9C-101B-9397-08002B2CF9AE}" pid="3" name="Creator">
    <vt:lpwstr>Adobe Illustrator 26.5 (Windows)</vt:lpwstr>
  </property>
  <property fmtid="{D5CDD505-2E9C-101B-9397-08002B2CF9AE}" pid="4" name="CreatorVersion">
    <vt:lpwstr>21.0.0</vt:lpwstr>
  </property>
  <property fmtid="{D5CDD505-2E9C-101B-9397-08002B2CF9AE}" pid="5" name="LastSaved">
    <vt:filetime>2023-08-02T00:00:00Z</vt:filetime>
  </property>
  <property fmtid="{D5CDD505-2E9C-101B-9397-08002B2CF9AE}" pid="6" name="Producer">
    <vt:lpwstr>Adobe PDF library 16.07</vt:lpwstr>
  </property>
</Properties>
</file>