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omments/comment1.xml" ContentType="application/vnd.openxmlformats-officedocument.presentationml.comment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notesSlides/notesSlide9.xml" ContentType="application/vnd.openxmlformats-officedocument.presentationml.notesSlide+xml"/>
  <Override PartName="/ppt/activeX/activeX1.xml" ContentType="application/vnd.ms-office.activeX+xml"/>
  <Override PartName="/ppt/activeX/activeX1.bin" ContentType="application/vnd.ms-office.activeX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9" r:id="rId1"/>
  </p:sldMasterIdLst>
  <p:notesMasterIdLst>
    <p:notesMasterId r:id="rId26"/>
  </p:notesMasterIdLst>
  <p:handoutMasterIdLst>
    <p:handoutMasterId r:id="rId27"/>
  </p:handoutMasterIdLst>
  <p:sldIdLst>
    <p:sldId id="386" r:id="rId2"/>
    <p:sldId id="377" r:id="rId3"/>
    <p:sldId id="385" r:id="rId4"/>
    <p:sldId id="364" r:id="rId5"/>
    <p:sldId id="369" r:id="rId6"/>
    <p:sldId id="378" r:id="rId7"/>
    <p:sldId id="382" r:id="rId8"/>
    <p:sldId id="330" r:id="rId9"/>
    <p:sldId id="372" r:id="rId10"/>
    <p:sldId id="357" r:id="rId11"/>
    <p:sldId id="390" r:id="rId12"/>
    <p:sldId id="379" r:id="rId13"/>
    <p:sldId id="381" r:id="rId14"/>
    <p:sldId id="380" r:id="rId15"/>
    <p:sldId id="285" r:id="rId16"/>
    <p:sldId id="387" r:id="rId17"/>
    <p:sldId id="391" r:id="rId18"/>
    <p:sldId id="370" r:id="rId19"/>
    <p:sldId id="290" r:id="rId20"/>
    <p:sldId id="373" r:id="rId21"/>
    <p:sldId id="288" r:id="rId22"/>
    <p:sldId id="294" r:id="rId23"/>
    <p:sldId id="371" r:id="rId24"/>
    <p:sldId id="375" r:id="rId25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17F"/>
    <a:srgbClr val="0669BA"/>
    <a:srgbClr val="9BE5FF"/>
    <a:srgbClr val="31E8F1"/>
    <a:srgbClr val="57BDCB"/>
    <a:srgbClr val="D7DAF1"/>
    <a:srgbClr val="E3E2E6"/>
    <a:srgbClr val="304800"/>
    <a:srgbClr val="FF99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330" autoAdjust="0"/>
    <p:restoredTop sz="96339" autoAdjust="0"/>
  </p:normalViewPr>
  <p:slideViewPr>
    <p:cSldViewPr>
      <p:cViewPr>
        <p:scale>
          <a:sx n="71" d="100"/>
          <a:sy n="71" d="100"/>
        </p:scale>
        <p:origin x="-2784" y="-9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6.6645372736362632E-2"/>
          <c:y val="2.9420333262955633E-2"/>
          <c:w val="0.62367864693446173"/>
          <c:h val="0.745200200003600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229678.4</c:v>
                </c:pt>
                <c:pt idx="1">
                  <c:v>240845.3</c:v>
                </c:pt>
                <c:pt idx="2">
                  <c:v>110533.8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DA-4721-AE11-1EEF96CD694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40730.9</c:v>
                </c:pt>
                <c:pt idx="1">
                  <c:v>38265.199999999997</c:v>
                </c:pt>
                <c:pt idx="2">
                  <c:v>41048.300000000003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7DA-4721-AE11-1EEF96CD694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год (факт)</c:v>
                </c:pt>
                <c:pt idx="1">
                  <c:v>2024 год (оценка)</c:v>
                </c:pt>
                <c:pt idx="2">
                  <c:v>2025 год 1 чтение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50439</c:v>
                </c:pt>
                <c:pt idx="1">
                  <c:v>59009</c:v>
                </c:pt>
                <c:pt idx="2">
                  <c:v>61689.1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7DA-4721-AE11-1EEF96CD69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2364288"/>
        <c:axId val="62378368"/>
        <c:axId val="0"/>
      </c:bar3DChart>
      <c:catAx>
        <c:axId val="62364288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2378368"/>
        <c:crosses val="autoZero"/>
        <c:auto val="1"/>
        <c:lblAlgn val="ctr"/>
        <c:lblOffset val="100"/>
        <c:noMultiLvlLbl val="0"/>
      </c:catAx>
      <c:valAx>
        <c:axId val="6237836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62364288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0520065810681742"/>
          <c:y val="6.6536203522504889E-2"/>
          <c:w val="0.26753883738035034"/>
          <c:h val="0.30751903880429926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9115546301307011E-2"/>
          <c:y val="0.10117813941289733"/>
          <c:w val="0.61084580548759182"/>
          <c:h val="0.8375034280746181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AD2-49FD-8490-336FE535205C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D2-49FD-8490-336FE535205C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AD2-49FD-8490-336FE535205C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AD2-49FD-8490-336FE535205C}"/>
              </c:ext>
            </c:extLst>
          </c:dPt>
          <c:dPt>
            <c:idx val="5"/>
            <c:bubble3D val="0"/>
            <c:spPr>
              <a:solidFill>
                <a:schemeClr val="accent3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AD2-49FD-8490-336FE535205C}"/>
              </c:ext>
            </c:extLst>
          </c:dPt>
          <c:dPt>
            <c:idx val="6"/>
            <c:bubble3D val="0"/>
            <c:spPr>
              <a:solidFill>
                <a:schemeClr val="accent2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1AD2-49FD-8490-336FE535205C}"/>
              </c:ext>
            </c:extLst>
          </c:dPt>
          <c:dLbls>
            <c:dLbl>
              <c:idx val="0"/>
              <c:layout>
                <c:manualLayout>
                  <c:x val="-0.23333921678953234"/>
                  <c:y val="3.097060156449115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AD2-49FD-8490-336FE535205C}"/>
                </c:ext>
              </c:extLst>
            </c:dLbl>
            <c:dLbl>
              <c:idx val="1"/>
              <c:layout>
                <c:manualLayout>
                  <c:x val="0.30767605122728298"/>
                  <c:y val="-6.8711578933901368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AD2-49FD-8490-336FE535205C}"/>
                </c:ext>
              </c:extLst>
            </c:dLbl>
            <c:dLbl>
              <c:idx val="2"/>
              <c:layout>
                <c:manualLayout>
                  <c:x val="0"/>
                  <c:y val="-3.5818348717751892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AD2-49FD-8490-336FE535205C}"/>
                </c:ext>
              </c:extLst>
            </c:dLbl>
            <c:dLbl>
              <c:idx val="3"/>
              <c:layout>
                <c:manualLayout>
                  <c:x val="0"/>
                  <c:y val="-1.198417419895475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314-4099-97BB-F780494CCB09}"/>
                </c:ext>
              </c:extLst>
            </c:dLbl>
            <c:dLbl>
              <c:idx val="4"/>
              <c:layout>
                <c:manualLayout>
                  <c:x val="-0.1137866401941003"/>
                  <c:y val="8.444718442751411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AD2-49FD-8490-336FE535205C}"/>
                </c:ext>
              </c:extLst>
            </c:dLbl>
            <c:dLbl>
              <c:idx val="5"/>
              <c:layout>
                <c:manualLayout>
                  <c:x val="-0.10846857069644589"/>
                  <c:y val="-1.2057578025549014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AD2-49FD-8490-336FE535205C}"/>
                </c:ext>
              </c:extLst>
            </c:dLbl>
            <c:dLbl>
              <c:idx val="6"/>
              <c:layout>
                <c:manualLayout>
                  <c:x val="2.4961720203131553E-2"/>
                  <c:y val="-2.8201622240559852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AD2-49FD-8490-336FE535205C}"/>
                </c:ext>
              </c:extLst>
            </c:dLbl>
            <c:dLbl>
              <c:idx val="7"/>
              <c:layout>
                <c:manualLayout>
                  <c:x val="0.21245634445635073"/>
                  <c:y val="-1.788734511632667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314-4099-97BB-F780494CCB0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1"/>
            <c:showVal val="1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Налог на прибыль (налог на доходы с физических лиц) - 37 120,3</c:v>
                </c:pt>
                <c:pt idx="1">
                  <c:v>Доходы от использования имущества - 33904,0</c:v>
                </c:pt>
                <c:pt idx="2">
                  <c:v> Прочие неналоговые доходы местных бюджетов - 5000,0</c:v>
                </c:pt>
                <c:pt idx="3">
                  <c:v>Налоги на совокупный доход - 22568,8</c:v>
                </c:pt>
                <c:pt idx="4">
                  <c:v>Доходы от продажи материальных нематериальных активов -1800,0</c:v>
                </c:pt>
                <c:pt idx="5">
                  <c:v>Государственная пошлина - 2000,0</c:v>
                </c:pt>
                <c:pt idx="6">
                  <c:v>Штрафы, санкции,       возмещение ущерба - 270,3</c:v>
                </c:pt>
                <c:pt idx="7">
                  <c:v>Платежи при пользовании природными ресурсами - 74,0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37120.300000000003</c:v>
                </c:pt>
                <c:pt idx="1">
                  <c:v>33904</c:v>
                </c:pt>
                <c:pt idx="2">
                  <c:v>5000</c:v>
                </c:pt>
                <c:pt idx="3">
                  <c:v>22568.799999999999</c:v>
                </c:pt>
                <c:pt idx="4">
                  <c:v>1800</c:v>
                </c:pt>
                <c:pt idx="5">
                  <c:v>2000</c:v>
                </c:pt>
                <c:pt idx="6">
                  <c:v>270.3</c:v>
                </c:pt>
                <c:pt idx="7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1AD2-49FD-8490-336FE53520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1644839641473523"/>
          <c:y val="9.1247833067864159E-2"/>
          <c:w val="0.2750176055707072"/>
          <c:h val="0.8073493382461123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1200" b="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390591736053351"/>
          <c:y val="2.0643370617891149E-2"/>
          <c:w val="0.67222391732283471"/>
          <c:h val="0.890841470497414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2023 факт</c:v>
                </c:pt>
                <c:pt idx="1">
                  <c:v>2024 ожидаем.</c:v>
                </c:pt>
                <c:pt idx="2">
                  <c:v>2025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50439</c:v>
                </c:pt>
                <c:pt idx="1">
                  <c:v>59009</c:v>
                </c:pt>
                <c:pt idx="2">
                  <c:v>61689.1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593-4402-AC07-E371F1B019A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1E8F1"/>
            </a:solidFill>
            <a:ln>
              <a:noFill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2023 факт</c:v>
                </c:pt>
                <c:pt idx="1">
                  <c:v>2024 ожидаем.</c:v>
                </c:pt>
                <c:pt idx="2">
                  <c:v>2025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40730.9</c:v>
                </c:pt>
                <c:pt idx="1">
                  <c:v>38265.199999999997</c:v>
                </c:pt>
                <c:pt idx="2">
                  <c:v>41048.300000000003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593-4402-AC07-E371F1B019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4001152"/>
        <c:axId val="64002688"/>
      </c:barChart>
      <c:catAx>
        <c:axId val="64001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4002688"/>
        <c:crosses val="autoZero"/>
        <c:auto val="0"/>
        <c:lblAlgn val="ctr"/>
        <c:lblOffset val="100"/>
        <c:noMultiLvlLbl val="0"/>
      </c:catAx>
      <c:valAx>
        <c:axId val="64002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6400115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211023622047244"/>
          <c:y val="0.40087486180287452"/>
          <c:w val="0.25538976377952755"/>
          <c:h val="0.198250276394251"/>
        </c:manualLayout>
      </c:layout>
      <c:overlay val="0"/>
      <c:spPr>
        <a:noFill/>
      </c:spPr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502332076040164"/>
          <c:y val="2.7115943377126507E-2"/>
          <c:w val="0.91785323110624317"/>
          <c:h val="0.7928994082840251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DBE-44CC-B941-DA1F8172BC89}"/>
              </c:ext>
            </c:extLst>
          </c:dPt>
          <c:dPt>
            <c:idx val="1"/>
            <c:invertIfNegative val="0"/>
            <c:bubble3D val="0"/>
            <c:spPr>
              <a:solidFill>
                <a:srgbClr val="BA6F1C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BE-44CC-B941-DA1F8172BC89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DBE-44CC-B941-DA1F8172BC89}"/>
              </c:ext>
            </c:extLst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BE-44CC-B941-DA1F8172BC89}"/>
              </c:ext>
            </c:extLst>
          </c:dPt>
          <c:dLbls>
            <c:dLbl>
              <c:idx val="0"/>
              <c:layout>
                <c:manualLayout>
                  <c:x val="1.6885968724108136E-2"/>
                  <c:y val="-0.29650074143789706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31</a:t>
                    </a:r>
                    <a:r>
                      <a:rPr lang="en-US" baseline="0" dirty="0"/>
                      <a:t> 777,9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DBE-44CC-B941-DA1F8172BC89}"/>
                </c:ext>
              </c:extLst>
            </c:dLbl>
            <c:dLbl>
              <c:idx val="1"/>
              <c:layout>
                <c:manualLayout>
                  <c:x val="6.0482951644921347E-3"/>
                  <c:y val="-0.3547603129055891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29</a:t>
                    </a:r>
                    <a:r>
                      <a:rPr lang="en-US" baseline="0" dirty="0"/>
                      <a:t> 463,6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BE-44CC-B941-DA1F8172BC89}"/>
                </c:ext>
              </c:extLst>
            </c:dLbl>
            <c:dLbl>
              <c:idx val="2"/>
              <c:layout>
                <c:manualLayout>
                  <c:x val="9.4084928125706142E-3"/>
                  <c:y val="-0.35653543307086616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34</a:t>
                    </a:r>
                    <a:r>
                      <a:rPr lang="en-US" baseline="0" dirty="0"/>
                      <a:t> 218,2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DBE-44CC-B941-DA1F8172BC89}"/>
                </c:ext>
              </c:extLst>
            </c:dLbl>
            <c:dLbl>
              <c:idx val="3"/>
              <c:layout>
                <c:manualLayout>
                  <c:x val="6.0128742185372478E-3"/>
                  <c:y val="-0.36467954014434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34</a:t>
                    </a:r>
                    <a:r>
                      <a:rPr lang="en-US" baseline="0" dirty="0"/>
                      <a:t> 506,5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DBE-44CC-B941-DA1F8172BC89}"/>
                </c:ext>
              </c:extLst>
            </c:dLbl>
            <c:dLbl>
              <c:idx val="4"/>
              <c:layout>
                <c:manualLayout>
                  <c:x val="2.1557421216387665E-2"/>
                  <c:y val="-0.39241467992317536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37</a:t>
                    </a:r>
                    <a:r>
                      <a:rPr lang="en-US" baseline="0" dirty="0"/>
                      <a:t> 120,3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DBE-44CC-B941-DA1F8172BC89}"/>
                </c:ext>
              </c:extLst>
            </c:dLbl>
            <c:dLbl>
              <c:idx val="5"/>
              <c:layout>
                <c:manualLayout>
                  <c:x val="5.8866813833700175E-3"/>
                  <c:y val="-0.366921473245309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961-4021-B5C4-71CCAB8C456D}"/>
                </c:ext>
              </c:extLst>
            </c:dLbl>
            <c:spPr>
              <a:noFill/>
              <a:ln w="25459">
                <a:noFill/>
              </a:ln>
            </c:spPr>
            <c:txPr>
              <a:bodyPr/>
              <a:lstStyle/>
              <a:p>
                <a:pPr>
                  <a:defRPr sz="1960"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2021 года</c:v>
                </c:pt>
                <c:pt idx="1">
                  <c:v>Факт 2022 года</c:v>
                </c:pt>
                <c:pt idx="2">
                  <c:v>Факт 2023 года</c:v>
                </c:pt>
                <c:pt idx="3">
                  <c:v>Оценка2024 года</c:v>
                </c:pt>
                <c:pt idx="4">
                  <c:v>Прогноз2025 года (1чт.)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31777.9</c:v>
                </c:pt>
                <c:pt idx="1">
                  <c:v>29463.599999999999</c:v>
                </c:pt>
                <c:pt idx="2" formatCode="#,##0.0">
                  <c:v>34218.199999999997</c:v>
                </c:pt>
                <c:pt idx="3" formatCode="0.0">
                  <c:v>34506.5</c:v>
                </c:pt>
                <c:pt idx="4" formatCode="0.0">
                  <c:v>37120.300000000003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DBE-44CC-B941-DA1F8172B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67986304"/>
        <c:axId val="167987840"/>
        <c:axId val="0"/>
      </c:bar3DChart>
      <c:catAx>
        <c:axId val="167986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7987840"/>
        <c:crosses val="autoZero"/>
        <c:auto val="1"/>
        <c:lblAlgn val="ctr"/>
        <c:lblOffset val="100"/>
        <c:noMultiLvlLbl val="0"/>
      </c:catAx>
      <c:valAx>
        <c:axId val="1679878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7986304"/>
        <c:crosses val="autoZero"/>
        <c:crossBetween val="between"/>
      </c:valAx>
      <c:spPr>
        <a:noFill/>
        <a:ln w="2537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62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403814024327001"/>
          <c:y val="2.9846834049983714E-2"/>
          <c:w val="0.91785323110624317"/>
          <c:h val="0.792899408284025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0DBE-44CC-B941-DA1F8172BC8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BE-44CC-B941-DA1F8172BC89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DBE-44CC-B941-DA1F8172BC89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BE-44CC-B941-DA1F8172BC89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DBE-44CC-B941-DA1F8172BC89}"/>
              </c:ext>
            </c:extLst>
          </c:dPt>
          <c:dLbls>
            <c:dLbl>
              <c:idx val="0"/>
              <c:layout>
                <c:manualLayout>
                  <c:x val="-2.8225049628452029E-3"/>
                  <c:y val="-0.16615527831796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DBE-44CC-B941-DA1F8172BC89}"/>
                </c:ext>
              </c:extLst>
            </c:dLbl>
            <c:dLbl>
              <c:idx val="1"/>
              <c:layout>
                <c:manualLayout>
                  <c:x val="1.2872282119036807E-3"/>
                  <c:y val="5.78732926149997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BE-44CC-B941-DA1F8172BC89}"/>
                </c:ext>
              </c:extLst>
            </c:dLbl>
            <c:dLbl>
              <c:idx val="2"/>
              <c:layout>
                <c:manualLayout>
                  <c:x val="3.0604316219525331E-3"/>
                  <c:y val="-0.190985720315544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DBE-44CC-B941-DA1F8172BC89}"/>
                </c:ext>
              </c:extLst>
            </c:dLbl>
            <c:dLbl>
              <c:idx val="3"/>
              <c:layout>
                <c:manualLayout>
                  <c:x val="-3.5091682988718726E-3"/>
                  <c:y val="-0.1328129667783883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38 265,2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DBE-44CC-B941-DA1F8172BC89}"/>
                </c:ext>
              </c:extLst>
            </c:dLbl>
            <c:dLbl>
              <c:idx val="4"/>
              <c:layout>
                <c:manualLayout>
                  <c:x val="3.0876451490032715E-3"/>
                  <c:y val="-0.17751237175863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DBE-44CC-B941-DA1F8172BC89}"/>
                </c:ext>
              </c:extLst>
            </c:dLbl>
            <c:dLbl>
              <c:idx val="5"/>
              <c:layout>
                <c:manualLayout>
                  <c:x val="5.8866813833700175E-3"/>
                  <c:y val="-0.366921473245309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961-4021-B5C4-71CCAB8C456D}"/>
                </c:ext>
              </c:extLst>
            </c:dLbl>
            <c:spPr>
              <a:noFill/>
              <a:ln w="25459">
                <a:noFill/>
              </a:ln>
            </c:spPr>
            <c:txPr>
              <a:bodyPr/>
              <a:lstStyle/>
              <a:p>
                <a:pPr>
                  <a:defRPr sz="1960"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2021 года</c:v>
                </c:pt>
                <c:pt idx="1">
                  <c:v>Факт 2022 года</c:v>
                </c:pt>
                <c:pt idx="2">
                  <c:v>Факт 2023 года</c:v>
                </c:pt>
                <c:pt idx="3">
                  <c:v>Оценка 2024 года</c:v>
                </c:pt>
                <c:pt idx="4">
                  <c:v>Прогноз 2025 года (1чт.)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22315.8</c:v>
                </c:pt>
                <c:pt idx="1">
                  <c:v>71389.100000000006</c:v>
                </c:pt>
                <c:pt idx="2">
                  <c:v>40730.9</c:v>
                </c:pt>
                <c:pt idx="3">
                  <c:v>38265.199999999997</c:v>
                </c:pt>
                <c:pt idx="4">
                  <c:v>41048.300000000003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DBE-44CC-B941-DA1F8172B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3647744"/>
        <c:axId val="193649280"/>
      </c:barChart>
      <c:catAx>
        <c:axId val="193647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3649280"/>
        <c:crosses val="autoZero"/>
        <c:auto val="1"/>
        <c:lblAlgn val="ctr"/>
        <c:lblOffset val="100"/>
        <c:noMultiLvlLbl val="0"/>
      </c:catAx>
      <c:valAx>
        <c:axId val="19364928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3647744"/>
        <c:crosses val="autoZero"/>
        <c:crossBetween val="between"/>
      </c:valAx>
      <c:spPr>
        <a:ln cmpd="sng"/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62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4.5346457231247812E-2"/>
          <c:y val="6.928276635711289E-2"/>
          <c:w val="0.75583674463521144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1.5030931763909431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cat>
          <c:val>
            <c:numRef>
              <c:f>Лист1!$B$2</c:f>
              <c:numCache>
                <c:formatCode>#,##0.0</c:formatCode>
                <c:ptCount val="1"/>
                <c:pt idx="0">
                  <c:v>47225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62-43EE-AC96-9A6AE297D3D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дотация на поддержку мер по обеспечению сбалансированности бюджетов 2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2.5053423946238308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2-478C-A125-2D19FF97043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cat>
          <c:val>
            <c:numRef>
              <c:f>Лист1!$D$2</c:f>
              <c:numCache>
                <c:formatCode>#,##0.0</c:formatCode>
                <c:ptCount val="1"/>
                <c:pt idx="0">
                  <c:v>32275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362-43EE-AC96-9A6AE297D3D9}"/>
            </c:ext>
          </c:extLst>
        </c:ser>
        <c:ser>
          <c:idx val="1"/>
          <c:order val="2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546397645864146E-2"/>
                  <c:y val="-5.5238661843889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D-43BE-9070-32A7BDF76D3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Лист1!$C$2</c:f>
              <c:numCache>
                <c:formatCode>#,##0.0</c:formatCode>
                <c:ptCount val="1"/>
                <c:pt idx="0">
                  <c:v>23000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362-43EE-AC96-9A6AE297D3D9}"/>
            </c:ext>
          </c:extLst>
        </c:ser>
        <c:ser>
          <c:idx val="3"/>
          <c:order val="3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5051552939849051E-2"/>
                  <c:y val="-4.5631938044952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386-4FEE-8919-1D9F19909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Лист1!$E$2</c:f>
              <c:numCache>
                <c:formatCode>#,##0.0</c:formatCode>
                <c:ptCount val="1"/>
                <c:pt idx="0">
                  <c:v>7745.8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362-43EE-AC96-9A6AE297D3D9}"/>
            </c:ext>
          </c:extLst>
        </c:ser>
        <c:ser>
          <c:idx val="5"/>
          <c:order val="4"/>
          <c:tx>
            <c:v>Субсидии, субвенции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2587639997743294E-2"/>
                  <c:y val="-3.6025214246014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Лист1!$F$2</c:f>
              <c:numCache>
                <c:formatCode>0.0</c:formatCode>
                <c:ptCount val="1"/>
                <c:pt idx="0">
                  <c:v>288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362-43EE-AC96-9A6AE297D3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192697856"/>
        <c:axId val="192699392"/>
        <c:axId val="0"/>
      </c:bar3DChart>
      <c:catAx>
        <c:axId val="192697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2699392"/>
        <c:crosses val="autoZero"/>
        <c:auto val="1"/>
        <c:lblAlgn val="ctr"/>
        <c:lblOffset val="100"/>
        <c:noMultiLvlLbl val="0"/>
      </c:catAx>
      <c:valAx>
        <c:axId val="19269939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extTo"/>
        <c:crossAx val="192697856"/>
        <c:crosses val="autoZero"/>
        <c:crossBetween val="between"/>
      </c:valAx>
    </c:plotArea>
    <c:legend>
      <c:legendPos val="tr"/>
      <c:legendEntry>
        <c:idx val="0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2872531411228669"/>
          <c:y val="5.5238661843889605E-2"/>
          <c:w val="0.25373632244389699"/>
          <c:h val="0.60393293220848931"/>
        </c:manualLayout>
      </c:layout>
      <c:overlay val="0"/>
      <c:txPr>
        <a:bodyPr/>
        <a:lstStyle/>
        <a:p>
          <a:pPr>
            <a:defRPr sz="1000" b="1" spc="-1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Раздел "Образование"</c:v>
                </c:pt>
              </c:strCache>
            </c:strRef>
          </c:tx>
          <c:explosion val="6"/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E7C-4669-AEA6-7941BC2172FD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E7C-4669-AEA6-7941BC2172FD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E7C-4669-AEA6-7941BC2172FD}"/>
              </c:ext>
            </c:extLst>
          </c:dPt>
          <c:dLbls>
            <c:dLbl>
              <c:idx val="0"/>
              <c:layout>
                <c:manualLayout>
                  <c:x val="1.9650233668120569E-2"/>
                  <c:y val="-6.19387888361645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E7C-4669-AEA6-7941BC2172FD}"/>
                </c:ext>
              </c:extLst>
            </c:dLbl>
            <c:dLbl>
              <c:idx val="1"/>
              <c:layout>
                <c:manualLayout>
                  <c:x val="-8.6505359433367429E-2"/>
                  <c:y val="5.22225259351437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E7C-4669-AEA6-7941BC2172FD}"/>
                </c:ext>
              </c:extLst>
            </c:dLbl>
            <c:dLbl>
              <c:idx val="2"/>
              <c:layout>
                <c:manualLayout>
                  <c:x val="0.28273481878636852"/>
                  <c:y val="4.8997982055903281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dirty="0"/>
                      <a:t>2039,8</a:t>
                    </a:r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numFmt formatCode="#,##0.0" sourceLinked="0"/>
              <c:spPr/>
              <c:showLegendKey val="1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4392029567165624"/>
                      <c:h val="8.24572592632310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E7C-4669-AEA6-7941BC2172F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Содержание школ</c:v>
                </c:pt>
                <c:pt idx="1">
                  <c:v>Содержание муз.школы</c:v>
                </c:pt>
                <c:pt idx="2">
                  <c:v>Молодежная политика и оздоровление детей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25515.3</c:v>
                </c:pt>
                <c:pt idx="1">
                  <c:v>3934.1</c:v>
                </c:pt>
                <c:pt idx="2">
                  <c:v>2289.6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E7C-4669-AEA6-7941BC217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1.1739272333860152E-2"/>
          <c:y val="0.67279116525903127"/>
          <c:w val="0.78169785697876926"/>
          <c:h val="0.2871300459935389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2-19T14:21:33.989" idx="2">
    <p:pos x="5511" y="981"/>
    <p:text/>
    <p:extLst>
      <p:ext uri="{C676402C-5697-4E1C-873F-D02D1690AC5C}">
        <p15:threadingInfo xmlns:p15="http://schemas.microsoft.com/office/powerpoint/2012/main" timeZoneBias="-24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0.14715</cdr:x>
      <cdr:y>0.26995</cdr:y>
    </cdr:from>
    <cdr:to>
      <cdr:x>0.31792</cdr:x>
      <cdr:y>0.36989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19874174">
          <a:off x="1133777" y="1319497"/>
          <a:ext cx="1315758" cy="488497"/>
        </a:xfrm>
        <a:prstGeom xmlns:a="http://schemas.openxmlformats.org/drawingml/2006/main" prst="notchedRightArrow">
          <a:avLst>
            <a:gd name="adj1" fmla="val 50000"/>
            <a:gd name="adj2" fmla="val 59554"/>
          </a:avLst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000" b="1" dirty="0"/>
            <a:t>5,4 %</a:t>
          </a:r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0.03963</cdr:x>
      <cdr:y>0.19662</cdr:y>
    </cdr:from>
    <cdr:to>
      <cdr:x>0.17047</cdr:x>
      <cdr:y>0.27028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05333" y="961056"/>
          <a:ext cx="1008112" cy="360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320 848,3</a:t>
          </a:r>
        </a:p>
        <a:p xmlns:a="http://schemas.openxmlformats.org/drawingml/2006/main">
          <a:endParaRPr lang="ru-RU" sz="1400" b="1" dirty="0"/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0.07865</cdr:x>
      <cdr:y>0.02997</cdr:y>
    </cdr:from>
    <cdr:to>
      <cdr:x>0.24616</cdr:x>
      <cdr:y>0.11836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04056" y="146489"/>
          <a:ext cx="1073523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0.25332</cdr:x>
      <cdr:y>0.03965</cdr:y>
    </cdr:from>
    <cdr:to>
      <cdr:x>0.38542</cdr:x>
      <cdr:y>0.11992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951794" y="193806"/>
          <a:ext cx="1017835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338 119,5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0.25904</cdr:x>
      <cdr:y>0.34289</cdr:y>
    </cdr:from>
    <cdr:to>
      <cdr:x>0.41381</cdr:x>
      <cdr:y>0.42316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1566875" y="1676032"/>
          <a:ext cx="936103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0.51799</cdr:x>
      <cdr:y>0.15544</cdr:y>
    </cdr:from>
    <cdr:to>
      <cdr:x>0.7007</cdr:x>
      <cdr:y>0.24383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592287" y="759790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0.47482</cdr:x>
      <cdr:y>0.09652</cdr:y>
    </cdr:from>
    <cdr:to>
      <cdr:x>0.65753</cdr:x>
      <cdr:y>0.18491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3" y="471758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0.3646</cdr:x>
      <cdr:y>0.26808</cdr:y>
    </cdr:from>
    <cdr:to>
      <cdr:x>0.51385</cdr:x>
      <cdr:y>0.37128</cdr:y>
    </cdr:to>
    <cdr:sp macro="" textlink="">
      <cdr:nvSpPr>
        <cdr:cNvPr id="19" name="Стрелка: вправо 18">
          <a:extLst xmlns:a="http://schemas.openxmlformats.org/drawingml/2006/main">
            <a:ext uri="{FF2B5EF4-FFF2-40B4-BE49-F238E27FC236}">
              <a16:creationId xmlns="" xmlns:a16="http://schemas.microsoft.com/office/drawing/2014/main" id="{33A4C4DC-BCEB-4D8F-8300-6C6DC039B9E3}"/>
            </a:ext>
          </a:extLst>
        </cdr:cNvPr>
        <cdr:cNvSpPr/>
      </cdr:nvSpPr>
      <cdr:spPr>
        <a:xfrm xmlns:a="http://schemas.openxmlformats.org/drawingml/2006/main" rot="2516594">
          <a:off x="2809190" y="1310351"/>
          <a:ext cx="1149950" cy="504433"/>
        </a:xfrm>
        <a:prstGeom xmlns:a="http://schemas.openxmlformats.org/drawingml/2006/main" prst="rightArrow">
          <a:avLst>
            <a:gd name="adj1" fmla="val 55494"/>
            <a:gd name="adj2" fmla="val 50000"/>
          </a:avLst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b="1" dirty="0">
              <a:solidFill>
                <a:schemeClr val="tx1"/>
              </a:solidFill>
            </a:rPr>
            <a:t>- 36,9%</a:t>
          </a:r>
        </a:p>
      </cdr:txBody>
    </cdr:sp>
  </cdr:relSizeAnchor>
  <cdr:relSizeAnchor xmlns:cdr="http://schemas.openxmlformats.org/drawingml/2006/chartDrawing">
    <cdr:from>
      <cdr:x>0.49732</cdr:x>
      <cdr:y>0.18189</cdr:y>
    </cdr:from>
    <cdr:to>
      <cdr:x>0.66651</cdr:x>
      <cdr:y>0.25659</cdr:y>
    </cdr:to>
    <cdr:sp macro="" textlink="">
      <cdr:nvSpPr>
        <cdr:cNvPr id="20" name="Блок-схема: процесс 19">
          <a:extLst xmlns:a="http://schemas.openxmlformats.org/drawingml/2006/main">
            <a:ext uri="{FF2B5EF4-FFF2-40B4-BE49-F238E27FC236}">
              <a16:creationId xmlns="" xmlns:a16="http://schemas.microsoft.com/office/drawing/2014/main" id="{3CD6BEC1-44C1-4454-89C8-89ACEED4D049}"/>
            </a:ext>
          </a:extLst>
        </cdr:cNvPr>
        <cdr:cNvSpPr/>
      </cdr:nvSpPr>
      <cdr:spPr>
        <a:xfrm xmlns:a="http://schemas.openxmlformats.org/drawingml/2006/main">
          <a:off x="3831799" y="889048"/>
          <a:ext cx="1303601" cy="365127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b="1" dirty="0">
              <a:solidFill>
                <a:schemeClr val="tx1"/>
              </a:solidFill>
            </a:rPr>
            <a:t>213 271,2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0.48818</cdr:x>
      <cdr:y>0.42202</cdr:y>
    </cdr:from>
    <cdr:to>
      <cdr:x>0.51182</cdr:x>
      <cdr:y>0.57798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815926" y="2498560"/>
          <a:ext cx="184731" cy="923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>
          <a:spAutoFit/>
        </a:bodyPr>
        <a:lstStyle xmlns:a="http://schemas.openxmlformats.org/drawingml/2006/main"/>
        <a:p xmlns:a="http://schemas.openxmlformats.org/drawingml/2006/main">
          <a:pPr algn="ctr"/>
          <a:endParaRPr lang="ru-RU" sz="5400" b="1" cap="none" spc="50" dirty="0">
            <a:ln w="12700" cmpd="sng">
              <a:solidFill>
                <a:schemeClr val="accent6">
                  <a:satMod val="120000"/>
                  <a:shade val="80000"/>
                </a:schemeClr>
              </a:solidFill>
              <a:prstDash val="solid"/>
            </a:ln>
            <a:solidFill>
              <a:schemeClr val="accent6">
                <a:tint val="1000"/>
              </a:schemeClr>
            </a:solidFill>
            <a:effectLst>
              <a:glow rad="53100">
                <a:schemeClr val="accent6">
                  <a:satMod val="180000"/>
                  <a:alpha val="30000"/>
                </a:schemeClr>
              </a:glow>
            </a:effectLst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0.25795</cdr:x>
      <cdr:y>0.07201</cdr:y>
    </cdr:from>
    <cdr:to>
      <cdr:x>0.43035</cdr:x>
      <cdr:y>0.25488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0.1697</cdr:x>
      <cdr:y>0.0288</cdr:y>
    </cdr:from>
    <cdr:to>
      <cdr:x>0.34211</cdr:x>
      <cdr:y>0.12961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00100" y="144017"/>
          <a:ext cx="914395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0.17183</cdr:x>
      <cdr:y>0.14401</cdr:y>
    </cdr:from>
    <cdr:to>
      <cdr:x>0.37548</cdr:x>
      <cdr:y>0.22322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36104" y="720080"/>
          <a:ext cx="1109470" cy="3960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91 169,9</a:t>
          </a:r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0.40729</cdr:x>
      <cdr:y>0.10801</cdr:y>
    </cdr:from>
    <cdr:to>
      <cdr:x>0.57969</cdr:x>
      <cdr:y>0.29089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160240" y="5400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0.38739</cdr:x>
      <cdr:y>0.0464</cdr:y>
    </cdr:from>
    <cdr:to>
      <cdr:x>0.553</cdr:x>
      <cdr:y>0.1184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096344" y="232021"/>
          <a:ext cx="1323703" cy="360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97 274,2</a:t>
          </a:r>
        </a:p>
        <a:p xmlns:a="http://schemas.openxmlformats.org/drawingml/2006/main">
          <a:endParaRPr lang="ru-RU" sz="1800" dirty="0"/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0.7467</cdr:x>
      <cdr:y>0.21602</cdr:y>
    </cdr:from>
    <cdr:to>
      <cdr:x>0.9191</cdr:x>
      <cdr:y>0.3989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960440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0.29607</cdr:x>
      <cdr:y>0.41352</cdr:y>
    </cdr:from>
    <cdr:to>
      <cdr:x>0.41441</cdr:x>
      <cdr:y>0.50713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366454" y="2067643"/>
          <a:ext cx="945914" cy="4680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>
              <a:solidFill>
                <a:schemeClr val="accent4">
                  <a:lumMod val="50000"/>
                </a:schemeClr>
              </a:solidFill>
            </a:rPr>
            <a:t>6,7%</a:t>
          </a:r>
        </a:p>
      </cdr:txBody>
    </cdr:sp>
  </cdr:relSizeAnchor>
  <cdr:relSizeAnchor xmlns:cdr="http://schemas.openxmlformats.org/drawingml/2006/chartDrawing">
    <cdr:from>
      <cdr:x>0.6092</cdr:x>
      <cdr:y>0.09619</cdr:y>
    </cdr:from>
    <cdr:to>
      <cdr:x>0.7816</cdr:x>
      <cdr:y>0.1682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816424" y="480946"/>
          <a:ext cx="1080034" cy="3600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102 737,4</a:t>
          </a:r>
        </a:p>
      </cdr:txBody>
    </cdr:sp>
  </cdr:relSizeAnchor>
  <cdr:relSizeAnchor xmlns:cdr="http://schemas.openxmlformats.org/drawingml/2006/chartDrawing">
    <cdr:from>
      <cdr:x>0.53153</cdr:x>
      <cdr:y>0.36323</cdr:y>
    </cdr:from>
    <cdr:to>
      <cdr:x>0.63964</cdr:x>
      <cdr:y>0.4498</cdr:y>
    </cdr:to>
    <cdr:sp macro="" textlink="">
      <cdr:nvSpPr>
        <cdr:cNvPr id="14" name="Блок-схема: процесс 13">
          <a:extLst xmlns:a="http://schemas.openxmlformats.org/drawingml/2006/main">
            <a:ext uri="{FF2B5EF4-FFF2-40B4-BE49-F238E27FC236}">
              <a16:creationId xmlns="" xmlns:a16="http://schemas.microsoft.com/office/drawing/2014/main" id="{D588B32D-D8F4-4369-8D05-DCA5F53495FB}"/>
            </a:ext>
          </a:extLst>
        </cdr:cNvPr>
        <cdr:cNvSpPr/>
      </cdr:nvSpPr>
      <cdr:spPr>
        <a:xfrm xmlns:a="http://schemas.openxmlformats.org/drawingml/2006/main">
          <a:off x="4248473" y="1816197"/>
          <a:ext cx="864096" cy="432859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b="1" dirty="0">
              <a:solidFill>
                <a:schemeClr val="accent3">
                  <a:lumMod val="50000"/>
                </a:schemeClr>
              </a:solidFill>
            </a:rPr>
            <a:t> </a:t>
          </a:r>
          <a:r>
            <a:rPr lang="ru-RU" sz="1800" b="1" dirty="0">
              <a:solidFill>
                <a:schemeClr val="accent6"/>
              </a:solidFill>
            </a:rPr>
            <a:t>5,6 %</a:t>
          </a:r>
        </a:p>
      </cdr:txBody>
    </cdr:sp>
  </cdr:relSizeAnchor>
  <cdr:relSizeAnchor xmlns:cdr="http://schemas.openxmlformats.org/drawingml/2006/chartDrawing">
    <cdr:from>
      <cdr:x>0.64968</cdr:x>
      <cdr:y>0.0608</cdr:y>
    </cdr:from>
    <cdr:to>
      <cdr:x>0.82686</cdr:x>
      <cdr:y>0.14721</cdr:y>
    </cdr:to>
    <cdr:sp macro="" textlink="">
      <cdr:nvSpPr>
        <cdr:cNvPr id="17" name="Блок-схема: процесс 16">
          <a:extLst xmlns:a="http://schemas.openxmlformats.org/drawingml/2006/main">
            <a:ext uri="{FF2B5EF4-FFF2-40B4-BE49-F238E27FC236}">
              <a16:creationId xmlns="" xmlns:a16="http://schemas.microsoft.com/office/drawing/2014/main" id="{D7C64C39-CBEA-4509-9A6D-C08DA3D9C598}"/>
            </a:ext>
          </a:extLst>
        </cdr:cNvPr>
        <cdr:cNvSpPr/>
      </cdr:nvSpPr>
      <cdr:spPr>
        <a:xfrm xmlns:a="http://schemas.openxmlformats.org/drawingml/2006/main">
          <a:off x="3960440" y="304029"/>
          <a:ext cx="1080120" cy="432048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sz="18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0.28829</cdr:x>
      <cdr:y>0.20482</cdr:y>
    </cdr:from>
    <cdr:to>
      <cdr:x>0.44044</cdr:x>
      <cdr:y>0.35112</cdr:y>
    </cdr:to>
    <cdr:sp macro="" textlink="">
      <cdr:nvSpPr>
        <cdr:cNvPr id="7" name="Стрелка: изогнутая вверх 6">
          <a:extLst xmlns:a="http://schemas.openxmlformats.org/drawingml/2006/main">
            <a:ext uri="{FF2B5EF4-FFF2-40B4-BE49-F238E27FC236}">
              <a16:creationId xmlns="" xmlns:a16="http://schemas.microsoft.com/office/drawing/2014/main" id="{A084E54B-7594-450C-8989-B45426853268}"/>
            </a:ext>
          </a:extLst>
        </cdr:cNvPr>
        <cdr:cNvSpPr/>
      </cdr:nvSpPr>
      <cdr:spPr>
        <a:xfrm xmlns:a="http://schemas.openxmlformats.org/drawingml/2006/main">
          <a:off x="2304256" y="1024109"/>
          <a:ext cx="1216118" cy="731516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0.52252</cdr:x>
      <cdr:y>0.19042</cdr:y>
    </cdr:from>
    <cdr:to>
      <cdr:x>0.67468</cdr:x>
      <cdr:y>0.33673</cdr:y>
    </cdr:to>
    <cdr:sp macro="" textlink="">
      <cdr:nvSpPr>
        <cdr:cNvPr id="13" name="Стрелка: изогнутая вверх 12">
          <a:extLst xmlns:a="http://schemas.openxmlformats.org/drawingml/2006/main">
            <a:ext uri="{FF2B5EF4-FFF2-40B4-BE49-F238E27FC236}">
              <a16:creationId xmlns="" xmlns:a16="http://schemas.microsoft.com/office/drawing/2014/main" id="{6AC17C17-ED66-4914-8F6B-5D830612F05E}"/>
            </a:ext>
          </a:extLst>
        </cdr:cNvPr>
        <cdr:cNvSpPr/>
      </cdr:nvSpPr>
      <cdr:spPr>
        <a:xfrm xmlns:a="http://schemas.openxmlformats.org/drawingml/2006/main">
          <a:off x="4176464" y="952101"/>
          <a:ext cx="1216198" cy="731566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0.74412</cdr:x>
      <cdr:y>0.32009</cdr:y>
    </cdr:from>
    <cdr:to>
      <cdr:x>0.86501</cdr:x>
      <cdr:y>0.44621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954803" y="1328647"/>
          <a:ext cx="967418" cy="5234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+ 2 783,1</a:t>
          </a:r>
        </a:p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    7,3%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="" xmlns:a16="http://schemas.microsoft.com/office/drawing/2014/main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-1196975"/>
          <a:ext cx="5068888" cy="528796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627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t>05.01.2025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627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2" y="7"/>
            <a:ext cx="2919565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16206" y="7"/>
            <a:ext cx="2917992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algn="r"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39775"/>
            <a:ext cx="4929188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11" tIns="45157" rIns="90311" bIns="4515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74838" y="4687294"/>
            <a:ext cx="5387666" cy="443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2" y="9371413"/>
            <a:ext cx="2919565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16206" y="9371413"/>
            <a:ext cx="2917992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algn="r" defTabSz="904136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78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35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5715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07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73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00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00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81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0279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998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5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1633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403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966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589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5707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0046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1668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8575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3944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2707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/>
              <a:t>05.01.2025</a:t>
            </a:fld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6329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12389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62390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6399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6738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3544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7242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/>
              <a:t>05.01.2025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558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  <p:sldLayoutId id="2147484291" r:id="rId12"/>
    <p:sldLayoutId id="21474841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E2E2D52A236F0C0AF935F6F2FA120D03B3934DD5BC52C9F679611B9B4D4F362E27E8F846384441oBmE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chart" Target="../charts/chart6.xml"/><Relationship Id="rId4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chart" Target="../charts/chart7.x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4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2">
            <a:extLst>
              <a:ext uri="{FF2B5EF4-FFF2-40B4-BE49-F238E27FC236}">
                <a16:creationId xmlns=""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" y="6496105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467544" y="980728"/>
            <a:ext cx="8424936" cy="5400600"/>
          </a:xfrm>
          <a:prstGeom prst="rect">
            <a:avLst/>
          </a:prstGeom>
          <a:solidFill>
            <a:schemeClr val="bg1"/>
          </a:solidFill>
          <a:ln w="28575" cmpd="dbl">
            <a:solidFill>
              <a:srgbClr val="0070C0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b="1" dirty="0"/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бюджета муниципального района Алексеевский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Самарской области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2025 год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плановый период </a:t>
            </a:r>
          </a:p>
          <a:p>
            <a:r>
              <a:rPr lang="ru-RU" sz="3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и 2027 </a:t>
            </a:r>
            <a:r>
              <a:rPr lang="ru-RU" sz="3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</a:t>
            </a:r>
          </a:p>
          <a:p>
            <a:r>
              <a:rPr lang="ru-RU" sz="3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 чтение)</a:t>
            </a:r>
            <a:endParaRPr lang="ru-RU" sz="3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67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27584" y="1367314"/>
            <a:ext cx="7956883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>
              <a:defRPr/>
            </a:pPr>
            <a:endParaRPr lang="ru-RU" sz="1600" dirty="0">
              <a:solidFill>
                <a:srgbClr val="000000"/>
              </a:solidFill>
            </a:endParaRP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Президента Российской 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45347" y="2312876"/>
            <a:ext cx="7956884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Губернатора Самарской 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5" y="3176971"/>
            <a:ext cx="7956675" cy="8224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Основных  направлениях  бюджетной и  налоговой политики муниципального  района  Алексеевский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4185084"/>
            <a:ext cx="7998767" cy="8337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Алексеевский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27585" y="5206787"/>
            <a:ext cx="7956676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программах муниципального </a:t>
            </a:r>
          </a:p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Алексеевский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0" y="296981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395536" y="764705"/>
            <a:ext cx="8497639" cy="5617046"/>
          </a:xfrm>
        </p:spPr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Составление проекта  районного бюджета основывается на:</a:t>
            </a: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12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62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=""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1437" y="6492875"/>
            <a:ext cx="514400" cy="365125"/>
          </a:xfrm>
        </p:spPr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192" y="1124744"/>
            <a:ext cx="88216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Основные параметры бюджета на 2025 год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и плановый период 2026 и 2027 годов (1 чтение)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                    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 тыс. рублей 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2060"/>
                </a:solidFill>
              </a:rPr>
              <a:t> </a:t>
            </a:r>
          </a:p>
          <a:p>
            <a:endParaRPr lang="ru-RU" sz="12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 descr="af25a5fbbaa5447436da642cfd5d40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46" y="1124744"/>
            <a:ext cx="597076" cy="5486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702525"/>
              </p:ext>
            </p:extLst>
          </p:nvPr>
        </p:nvGraphicFramePr>
        <p:xfrm>
          <a:off x="467544" y="2132856"/>
          <a:ext cx="8280920" cy="4018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3422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702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213 271,2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119 114,9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126 338,8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216 111,7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119 114,9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126 338,8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условно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утвержденные расходы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2 972,0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6 305,2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 (-) Профицит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-2 840,5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42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="" xmlns:a16="http://schemas.microsoft.com/office/drawing/2014/main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8" y="5270356"/>
            <a:ext cx="4938083" cy="940701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- 2 840,5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        </a:t>
            </a:r>
            <a:endParaRPr lang="ru-RU" sz="3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</a:t>
            </a: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43114" y="1897156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20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rgbClr val="0070C0"/>
              </a:solidFill>
              <a:latin typeface="Bookman Old Style"/>
            </a:endParaRP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716583" y="4946506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14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386590" y="5589240"/>
            <a:ext cx="2800015" cy="660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3978411" y="5778750"/>
            <a:ext cx="2992757" cy="5305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38219" y="5688543"/>
            <a:ext cx="269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ДЕФИЦИТ</a:t>
            </a:r>
          </a:p>
        </p:txBody>
      </p:sp>
      <p:sp>
        <p:nvSpPr>
          <p:cNvPr id="24" name="WordArt 11"/>
          <p:cNvSpPr>
            <a:spLocks noChangeArrowheads="1" noChangeShapeType="1" noTextEdit="1"/>
          </p:cNvSpPr>
          <p:nvPr/>
        </p:nvSpPr>
        <p:spPr bwMode="auto">
          <a:xfrm>
            <a:off x="1763688" y="2813142"/>
            <a:ext cx="233232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endParaRPr lang="ru-RU" sz="2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5" name="WordArt 13"/>
          <p:cNvSpPr>
            <a:spLocks noChangeArrowheads="1" noChangeShapeType="1" noTextEdit="1"/>
          </p:cNvSpPr>
          <p:nvPr/>
        </p:nvSpPr>
        <p:spPr bwMode="auto">
          <a:xfrm>
            <a:off x="6339816" y="2713910"/>
            <a:ext cx="1918749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40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468313" y="836711"/>
            <a:ext cx="8424862" cy="556408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на 2025 год, тыс. рублей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5775" y="2025714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00B050"/>
                </a:solidFill>
              </a:rPr>
              <a:t>213 271,2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526" y="2348880"/>
            <a:ext cx="3597692" cy="229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43943" y="2910150"/>
            <a:ext cx="1573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00B050"/>
                </a:solidFill>
              </a:rPr>
              <a:t>Доходы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32240" y="2823436"/>
            <a:ext cx="1729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Расходы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59948" y="2124876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</a:rPr>
              <a:t>216 111,7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531406"/>
              </p:ext>
            </p:extLst>
          </p:nvPr>
        </p:nvGraphicFramePr>
        <p:xfrm>
          <a:off x="1042988" y="1125538"/>
          <a:ext cx="7343775" cy="495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6" name="Worksheet" r:id="rId5" imgW="3114633" imgH="3438450" progId="Excel.Sheet.8">
                  <p:embed/>
                </p:oleObj>
              </mc:Choice>
              <mc:Fallback>
                <p:oleObj name="Worksheet" r:id="rId5" imgW="3114633" imgH="3438450" progId="Excel.Sheet.8">
                  <p:embed/>
                  <p:pic>
                    <p:nvPicPr>
                      <p:cNvPr id="0" name="Содержимое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1125538"/>
                        <a:ext cx="7343775" cy="495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1767741" y="188639"/>
            <a:ext cx="570329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Структура доходов бюджета на 2025 год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Доходы всего -    213 271,2       (тыс. рублей)</a:t>
            </a:r>
          </a:p>
        </p:txBody>
      </p:sp>
    </p:spTree>
  </p:cSld>
  <p:clrMapOvr>
    <a:masterClrMapping/>
  </p:clrMapOvr>
  <p:transition advTm="5047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1538563"/>
              </p:ext>
            </p:extLst>
          </p:nvPr>
        </p:nvGraphicFramePr>
        <p:xfrm>
          <a:off x="882291" y="1675856"/>
          <a:ext cx="7704856" cy="4887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="" xmlns:a16="http://schemas.microsoft.com/office/drawing/2014/main" id="{C60209A4-FF3A-4EBF-B51C-B6BF9AECF6C5}"/>
              </a:ext>
            </a:extLst>
          </p:cNvPr>
          <p:cNvSpPr txBox="1">
            <a:spLocks/>
          </p:cNvSpPr>
          <p:nvPr/>
        </p:nvSpPr>
        <p:spPr bwMode="auto">
          <a:xfrm>
            <a:off x="576263" y="274638"/>
            <a:ext cx="831691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доходов бюджета за </a:t>
            </a:r>
            <a:r>
              <a:rPr lang="ru-RU" altLang="ru-RU" sz="18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2023-2025  </a:t>
            </a: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годы,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82828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Savina\Рабочий стол\Яна Савина\Савина (работа)\СЛАЙДЫ 2013\Бюджет для граждан 2016\картинки\432278_original.jpg"/>
          <p:cNvPicPr>
            <a:picLocks noChangeAspect="1" noChangeArrowheads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47750"/>
            <a:ext cx="9150938" cy="54959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9ED5B1-A891-4EC1-A0FA-F733B810D979}" type="slidenum">
              <a:rPr lang="ru-RU"/>
              <a:pPr>
                <a:defRPr/>
              </a:pPr>
              <a:t>7</a:t>
            </a:fld>
            <a:endParaRPr lang="ru-RU" dirty="0"/>
          </a:p>
        </p:txBody>
      </p:sp>
      <p:pic>
        <p:nvPicPr>
          <p:cNvPr id="1030" name="Picture 6" descr="C:\Documents and Settings\Savina\Рабочий стол\Яна Савина\Савина (работа)\СЛАЙДЫ 2013\Бюджет для граждан 2016\картинки\image1267911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91" y="4819650"/>
            <a:ext cx="2453833" cy="200722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0" y="2238376"/>
            <a:ext cx="2638425" cy="942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62462" y="23526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90987" y="34099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86537" y="236220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72212" y="48196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1037" y="47529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67362" y="1781175"/>
            <a:ext cx="842963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307" y="2481342"/>
            <a:ext cx="3044142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875905231"/>
              </p:ext>
            </p:extLst>
          </p:nvPr>
        </p:nvGraphicFramePr>
        <p:xfrm>
          <a:off x="110973" y="669172"/>
          <a:ext cx="8928992" cy="6253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05973" y="182471"/>
            <a:ext cx="7163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Структура налоговых и неналоговых доходов в 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2025 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году,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297365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323850" y="260648"/>
            <a:ext cx="88201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rgbClr val="0669BA"/>
                </a:solidFill>
                <a:latin typeface="Bodoni MT Black" pitchFamily="18" charset="0"/>
              </a:rPr>
              <a:t>Прогноз налоговых и неналоговых доходов бюджета </a:t>
            </a:r>
            <a:endParaRPr lang="ru-RU" altLang="ru-RU" sz="1800" dirty="0">
              <a:solidFill>
                <a:srgbClr val="0669BA"/>
              </a:solidFill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rgbClr val="0669BA"/>
                </a:solidFill>
                <a:latin typeface="Bodoni MT Black" pitchFamily="18" charset="0"/>
              </a:rPr>
              <a:t>на 2025  год, тыс. руб.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76560548"/>
              </p:ext>
            </p:extLst>
          </p:nvPr>
        </p:nvGraphicFramePr>
        <p:xfrm>
          <a:off x="827584" y="1540795"/>
          <a:ext cx="7992888" cy="5000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="" xmlns:a16="http://schemas.microsoft.com/office/drawing/2014/main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442461010"/>
              </p:ext>
            </p:extLst>
          </p:nvPr>
        </p:nvGraphicFramePr>
        <p:xfrm>
          <a:off x="547688" y="981075"/>
          <a:ext cx="8596854" cy="5439803"/>
        </p:xfrm>
        <a:graphic>
          <a:graphicData uri="http://schemas.openxmlformats.org/drawingml/2006/table">
            <a:tbl>
              <a:tblPr/>
              <a:tblGrid>
                <a:gridCol w="2485499">
                  <a:extLst>
                    <a:ext uri="{9D8B030D-6E8A-4147-A177-3AD203B41FA5}">
                      <a16:colId xmlns="" xmlns:a16="http://schemas.microsoft.com/office/drawing/2014/main" val="1325949035"/>
                    </a:ext>
                  </a:extLst>
                </a:gridCol>
                <a:gridCol w="15291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29141">
                  <a:extLst>
                    <a:ext uri="{9D8B030D-6E8A-4147-A177-3AD203B41FA5}">
                      <a16:colId xmlns="" xmlns:a16="http://schemas.microsoft.com/office/drawing/2014/main" val="3846319046"/>
                    </a:ext>
                  </a:extLst>
                </a:gridCol>
                <a:gridCol w="1393359">
                  <a:extLst>
                    <a:ext uri="{9D8B030D-6E8A-4147-A177-3AD203B41FA5}">
                      <a16:colId xmlns="" xmlns:a16="http://schemas.microsoft.com/office/drawing/2014/main" val="3246106019"/>
                    </a:ext>
                  </a:extLst>
                </a:gridCol>
                <a:gridCol w="951555">
                  <a:extLst>
                    <a:ext uri="{9D8B030D-6E8A-4147-A177-3AD203B41FA5}">
                      <a16:colId xmlns="" xmlns:a16="http://schemas.microsoft.com/office/drawing/2014/main" val="2013204861"/>
                    </a:ext>
                  </a:extLst>
                </a:gridCol>
                <a:gridCol w="708159">
                  <a:extLst>
                    <a:ext uri="{9D8B030D-6E8A-4147-A177-3AD203B41FA5}">
                      <a16:colId xmlns="" xmlns:a16="http://schemas.microsoft.com/office/drawing/2014/main" val="4276401511"/>
                    </a:ext>
                  </a:extLst>
                </a:gridCol>
              </a:tblGrid>
              <a:tr h="105452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в 2023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поступлений в 2024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чтение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2025 года (1 чтение) к оценке 2024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04630"/>
                  </a:ext>
                </a:extLst>
              </a:tr>
              <a:tr h="3240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4336075"/>
                  </a:ext>
                </a:extLst>
              </a:tr>
              <a:tr h="3758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50 439,0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59 009,0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61 689,1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+ 2 680,1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40187445"/>
                  </a:ext>
                </a:extLst>
              </a:tr>
              <a:tr h="3819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34 218,2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34 506,5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37 120,3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+ 2 613,8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7,6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84016069"/>
                  </a:ext>
                </a:extLst>
              </a:tr>
              <a:tr h="738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2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10 224,8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2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18 700,0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2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18 818,8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2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+ 118,8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2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E2E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2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A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178,7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A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701,0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A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750,0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A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+ 49,0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A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DA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16980048"/>
                  </a:ext>
                </a:extLst>
              </a:tr>
              <a:tr h="516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 для отдельных видов деятельности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- 1,5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0422302"/>
                  </a:ext>
                </a:extLst>
              </a:tr>
              <a:tr h="518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3 887,6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3 100,0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- 100,0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2742258"/>
                  </a:ext>
                </a:extLst>
              </a:tr>
              <a:tr h="2875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1 909,6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11761446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1990145" y="188640"/>
            <a:ext cx="570194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поступлений  налоговых доходов бюджета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в 2023 - 2025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6642487"/>
              </p:ext>
            </p:extLst>
          </p:nvPr>
        </p:nvGraphicFramePr>
        <p:xfrm>
          <a:off x="193675" y="2074863"/>
          <a:ext cx="8629650" cy="4568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340" name="Прямая со стрелкой 11"/>
          <p:cNvCxnSpPr>
            <a:cxnSpLocks noChangeShapeType="1"/>
          </p:cNvCxnSpPr>
          <p:nvPr/>
        </p:nvCxnSpPr>
        <p:spPr bwMode="auto">
          <a:xfrm>
            <a:off x="4508500" y="2024063"/>
            <a:ext cx="0" cy="0"/>
          </a:xfrm>
          <a:prstGeom prst="straightConnector1">
            <a:avLst/>
          </a:prstGeom>
          <a:noFill/>
          <a:ln w="31750" algn="ctr">
            <a:solidFill>
              <a:schemeClr val="bg1"/>
            </a:solidFill>
            <a:prstDash val="sys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Заголовок 1">
            <a:extLst>
              <a:ext uri="{FF2B5EF4-FFF2-40B4-BE49-F238E27FC236}">
                <a16:creationId xmlns="" xmlns:a16="http://schemas.microsoft.com/office/drawing/2014/main" id="{003B81B8-B38C-483A-8D6C-FC8C8F66EE49}"/>
              </a:ext>
            </a:extLst>
          </p:cNvPr>
          <p:cNvSpPr txBox="1">
            <a:spLocks/>
          </p:cNvSpPr>
          <p:nvPr/>
        </p:nvSpPr>
        <p:spPr bwMode="auto">
          <a:xfrm>
            <a:off x="7247148" y="1709044"/>
            <a:ext cx="1439652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18288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>
              <a:defRPr/>
            </a:pPr>
            <a:r>
              <a:rPr lang="ru-RU" sz="1400" dirty="0">
                <a:latin typeface="+mj-lt"/>
                <a:ea typeface="+mj-ea"/>
                <a:cs typeface="+mj-cs"/>
              </a:rPr>
              <a:t>тыс. рублей</a:t>
            </a:r>
          </a:p>
        </p:txBody>
      </p:sp>
      <p:sp>
        <p:nvSpPr>
          <p:cNvPr id="14346" name="Text Box 17"/>
          <p:cNvSpPr txBox="1">
            <a:spLocks noChangeArrowheads="1"/>
          </p:cNvSpPr>
          <p:nvPr/>
        </p:nvSpPr>
        <p:spPr bwMode="auto">
          <a:xfrm>
            <a:off x="323850" y="-20638"/>
            <a:ext cx="8640763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200" b="0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Динамика поступлений налога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на доходы физических лиц 2021-2025г.г.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4584275"/>
              </p:ext>
            </p:extLst>
          </p:nvPr>
        </p:nvGraphicFramePr>
        <p:xfrm>
          <a:off x="962147" y="2492896"/>
          <a:ext cx="8002466" cy="415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340" name="Прямая со стрелкой 11"/>
          <p:cNvCxnSpPr>
            <a:cxnSpLocks noChangeShapeType="1"/>
          </p:cNvCxnSpPr>
          <p:nvPr/>
        </p:nvCxnSpPr>
        <p:spPr bwMode="auto">
          <a:xfrm>
            <a:off x="4508500" y="2024063"/>
            <a:ext cx="0" cy="0"/>
          </a:xfrm>
          <a:prstGeom prst="straightConnector1">
            <a:avLst/>
          </a:prstGeom>
          <a:noFill/>
          <a:ln w="31750" algn="ctr">
            <a:solidFill>
              <a:schemeClr val="bg1"/>
            </a:solidFill>
            <a:prstDash val="sys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Заголовок 1">
            <a:extLst>
              <a:ext uri="{FF2B5EF4-FFF2-40B4-BE49-F238E27FC236}">
                <a16:creationId xmlns="" xmlns:a16="http://schemas.microsoft.com/office/drawing/2014/main" id="{003B81B8-B38C-483A-8D6C-FC8C8F66EE49}"/>
              </a:ext>
            </a:extLst>
          </p:cNvPr>
          <p:cNvSpPr txBox="1">
            <a:spLocks/>
          </p:cNvSpPr>
          <p:nvPr/>
        </p:nvSpPr>
        <p:spPr bwMode="auto">
          <a:xfrm>
            <a:off x="7380312" y="2152315"/>
            <a:ext cx="1439652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18288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>
              <a:defRPr/>
            </a:pPr>
            <a:r>
              <a:rPr lang="ru-RU" sz="1400" dirty="0">
                <a:latin typeface="+mj-lt"/>
                <a:ea typeface="+mj-ea"/>
                <a:cs typeface="+mj-cs"/>
              </a:rPr>
              <a:t>тыс. рублей</a:t>
            </a:r>
          </a:p>
        </p:txBody>
      </p:sp>
      <p:sp>
        <p:nvSpPr>
          <p:cNvPr id="14346" name="Text Box 17"/>
          <p:cNvSpPr txBox="1">
            <a:spLocks noChangeArrowheads="1"/>
          </p:cNvSpPr>
          <p:nvPr/>
        </p:nvSpPr>
        <p:spPr bwMode="auto">
          <a:xfrm>
            <a:off x="323850" y="-20638"/>
            <a:ext cx="86407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lvl="0"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ru-RU" sz="1800" kern="0" dirty="0">
                <a:solidFill>
                  <a:srgbClr val="4E67C8">
                    <a:lumMod val="50000"/>
                  </a:srgbClr>
                </a:solidFill>
                <a:latin typeface="Times New Roman" panose="02020603050405020304" pitchFamily="18" charset="0"/>
                <a:cs typeface="Arial" charset="0"/>
              </a:rPr>
              <a:t>Прогноз неналоговых доходов бюджета, </a:t>
            </a:r>
            <a:br>
              <a:rPr lang="ru-RU" sz="1800" kern="0" dirty="0">
                <a:solidFill>
                  <a:srgbClr val="4E67C8">
                    <a:lumMod val="50000"/>
                  </a:srgbClr>
                </a:solidFill>
                <a:latin typeface="Times New Roman" panose="02020603050405020304" pitchFamily="18" charset="0"/>
                <a:cs typeface="Arial" charset="0"/>
              </a:rPr>
            </a:br>
            <a:r>
              <a:rPr lang="ru-RU" sz="1800" kern="0" dirty="0">
                <a:solidFill>
                  <a:srgbClr val="4E67C8">
                    <a:lumMod val="50000"/>
                  </a:srgbClr>
                </a:solidFill>
                <a:latin typeface="Times New Roman" panose="02020603050405020304" pitchFamily="18" charset="0"/>
                <a:cs typeface="Arial" charset="0"/>
              </a:rPr>
              <a:t>на 2025 год (1 чтение) </a:t>
            </a:r>
            <a:r>
              <a:rPr lang="en-US" sz="1800" kern="0" dirty="0">
                <a:solidFill>
                  <a:srgbClr val="4E67C8">
                    <a:lumMod val="50000"/>
                  </a:srgbClr>
                </a:solidFill>
                <a:latin typeface="Times New Roman" panose="02020603050405020304" pitchFamily="18" charset="0"/>
                <a:cs typeface="Arial" charset="0"/>
              </a:rPr>
              <a:t> </a:t>
            </a:r>
            <a:r>
              <a:rPr lang="ru-RU" sz="1800" kern="0" dirty="0">
                <a:solidFill>
                  <a:srgbClr val="4E67C8">
                    <a:lumMod val="50000"/>
                  </a:srgbClr>
                </a:solidFill>
                <a:latin typeface="Times New Roman" panose="02020603050405020304" pitchFamily="18" charset="0"/>
                <a:cs typeface="Arial" charset="0"/>
              </a:rPr>
              <a:t>-  41 048,3 тыс. рублей</a:t>
            </a:r>
          </a:p>
        </p:txBody>
      </p:sp>
      <p:sp>
        <p:nvSpPr>
          <p:cNvPr id="6" name="Полилиния 5">
            <a:extLst>
              <a:ext uri="{FF2B5EF4-FFF2-40B4-BE49-F238E27FC236}">
                <a16:creationId xmlns="" xmlns:a16="http://schemas.microsoft.com/office/drawing/2014/main" id="{FCA481B4-A2FB-4D2E-B94D-F42BF6197A95}"/>
              </a:ext>
            </a:extLst>
          </p:cNvPr>
          <p:cNvSpPr/>
          <p:nvPr/>
        </p:nvSpPr>
        <p:spPr bwMode="auto">
          <a:xfrm>
            <a:off x="3915277" y="943119"/>
            <a:ext cx="5046294" cy="829697"/>
          </a:xfrm>
          <a:custGeom>
            <a:avLst/>
            <a:gdLst>
              <a:gd name="connsiteX0" fmla="*/ 0 w 2342949"/>
              <a:gd name="connsiteY0" fmla="*/ 0 h 937179"/>
              <a:gd name="connsiteX1" fmla="*/ 1874360 w 2342949"/>
              <a:gd name="connsiteY1" fmla="*/ 0 h 937179"/>
              <a:gd name="connsiteX2" fmla="*/ 2342949 w 2342949"/>
              <a:gd name="connsiteY2" fmla="*/ 468590 h 937179"/>
              <a:gd name="connsiteX3" fmla="*/ 1874360 w 2342949"/>
              <a:gd name="connsiteY3" fmla="*/ 937179 h 937179"/>
              <a:gd name="connsiteX4" fmla="*/ 0 w 2342949"/>
              <a:gd name="connsiteY4" fmla="*/ 937179 h 937179"/>
              <a:gd name="connsiteX5" fmla="*/ 468590 w 2342949"/>
              <a:gd name="connsiteY5" fmla="*/ 468590 h 937179"/>
              <a:gd name="connsiteX6" fmla="*/ 0 w 2342949"/>
              <a:gd name="connsiteY6" fmla="*/ 0 h 937179"/>
              <a:gd name="connsiteX0" fmla="*/ 0 w 2342949"/>
              <a:gd name="connsiteY0" fmla="*/ 0 h 937179"/>
              <a:gd name="connsiteX1" fmla="*/ 1874360 w 2342949"/>
              <a:gd name="connsiteY1" fmla="*/ 0 h 937179"/>
              <a:gd name="connsiteX2" fmla="*/ 2342949 w 2342949"/>
              <a:gd name="connsiteY2" fmla="*/ 468590 h 937179"/>
              <a:gd name="connsiteX3" fmla="*/ 1874360 w 2342949"/>
              <a:gd name="connsiteY3" fmla="*/ 937179 h 937179"/>
              <a:gd name="connsiteX4" fmla="*/ 0 w 2342949"/>
              <a:gd name="connsiteY4" fmla="*/ 937179 h 937179"/>
              <a:gd name="connsiteX5" fmla="*/ 373514 w 2342949"/>
              <a:gd name="connsiteY5" fmla="*/ 468052 h 937179"/>
              <a:gd name="connsiteX6" fmla="*/ 0 w 2342949"/>
              <a:gd name="connsiteY6" fmla="*/ 0 h 937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2949" h="937179">
                <a:moveTo>
                  <a:pt x="0" y="0"/>
                </a:moveTo>
                <a:lnTo>
                  <a:pt x="1874360" y="0"/>
                </a:lnTo>
                <a:lnTo>
                  <a:pt x="2342949" y="468590"/>
                </a:lnTo>
                <a:lnTo>
                  <a:pt x="1874360" y="937179"/>
                </a:lnTo>
                <a:lnTo>
                  <a:pt x="0" y="937179"/>
                </a:lnTo>
                <a:lnTo>
                  <a:pt x="373514" y="46805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524597" tIns="18669" rIns="487258" bIns="18669" spcCol="1270" anchor="ctr"/>
          <a:lstStyle/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200" b="0" dirty="0">
                <a:solidFill>
                  <a:srgbClr val="0070C0"/>
                </a:solidFill>
                <a:latin typeface="Arial Black" pitchFamily="34" charset="0"/>
              </a:rPr>
              <a:t>Непостоянный характер  </a:t>
            </a:r>
          </a:p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200" b="0" dirty="0">
                <a:solidFill>
                  <a:srgbClr val="0070C0"/>
                </a:solidFill>
                <a:latin typeface="Arial Black" pitchFamily="34" charset="0"/>
              </a:rPr>
              <a:t>поступлений отдельных </a:t>
            </a:r>
          </a:p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200" b="0" dirty="0">
                <a:solidFill>
                  <a:srgbClr val="0070C0"/>
                </a:solidFill>
                <a:latin typeface="Arial Black" pitchFamily="34" charset="0"/>
              </a:rPr>
              <a:t>неналоговых доходов</a:t>
            </a:r>
          </a:p>
        </p:txBody>
      </p:sp>
      <p:pic>
        <p:nvPicPr>
          <p:cNvPr id="7" name="Picture 2" descr="E:\Руководитель_документы\Старый комп\Финуправление\Бюджет для граждан\Образцы презентаций\1613586623_71-p-foni-dlya-finansovikh-prezentatsii-9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147" y="706344"/>
            <a:ext cx="2385717" cy="158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>
            <a:cxnSpLocks/>
          </p:cNvCxnSpPr>
          <p:nvPr/>
        </p:nvCxnSpPr>
        <p:spPr>
          <a:xfrm flipV="1">
            <a:off x="7380312" y="4121790"/>
            <a:ext cx="504056" cy="44650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3771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="" xmlns:a16="http://schemas.microsoft.com/office/drawing/2014/main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19746535"/>
              </p:ext>
            </p:extLst>
          </p:nvPr>
        </p:nvGraphicFramePr>
        <p:xfrm>
          <a:off x="574675" y="908050"/>
          <a:ext cx="8568952" cy="5492861"/>
        </p:xfrm>
        <a:graphic>
          <a:graphicData uri="http://schemas.openxmlformats.org/drawingml/2006/table">
            <a:tbl>
              <a:tblPr/>
              <a:tblGrid>
                <a:gridCol w="3049895">
                  <a:extLst>
                    <a:ext uri="{9D8B030D-6E8A-4147-A177-3AD203B41FA5}">
                      <a16:colId xmlns="" xmlns:a16="http://schemas.microsoft.com/office/drawing/2014/main" val="1325949035"/>
                    </a:ext>
                  </a:extLst>
                </a:gridCol>
                <a:gridCol w="10166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01351">
                  <a:extLst>
                    <a:ext uri="{9D8B030D-6E8A-4147-A177-3AD203B41FA5}">
                      <a16:colId xmlns="" xmlns:a16="http://schemas.microsoft.com/office/drawing/2014/main" val="3846319046"/>
                    </a:ext>
                  </a:extLst>
                </a:gridCol>
                <a:gridCol w="1101351">
                  <a:extLst>
                    <a:ext uri="{9D8B030D-6E8A-4147-A177-3AD203B41FA5}">
                      <a16:colId xmlns="" xmlns:a16="http://schemas.microsoft.com/office/drawing/2014/main" val="3246106019"/>
                    </a:ext>
                  </a:extLst>
                </a:gridCol>
                <a:gridCol w="1030911">
                  <a:extLst>
                    <a:ext uri="{9D8B030D-6E8A-4147-A177-3AD203B41FA5}">
                      <a16:colId xmlns="" xmlns:a16="http://schemas.microsoft.com/office/drawing/2014/main" val="2013204861"/>
                    </a:ext>
                  </a:extLst>
                </a:gridCol>
                <a:gridCol w="1268813">
                  <a:extLst>
                    <a:ext uri="{9D8B030D-6E8A-4147-A177-3AD203B41FA5}">
                      <a16:colId xmlns="" xmlns:a16="http://schemas.microsoft.com/office/drawing/2014/main" val="4276401511"/>
                    </a:ext>
                  </a:extLst>
                </a:gridCol>
              </a:tblGrid>
              <a:tr h="9515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1чтение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года (1 чтение)  к оценке 2024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04630"/>
                  </a:ext>
                </a:extLst>
              </a:tr>
              <a:tr h="519048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4336075"/>
                  </a:ext>
                </a:extLst>
              </a:tr>
              <a:tr h="5639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40 730,9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38 265,2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41 048,3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+ 2 783,1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40187445"/>
                  </a:ext>
                </a:extLst>
              </a:tr>
              <a:tr h="3285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84016069"/>
                  </a:ext>
                </a:extLst>
              </a:tr>
              <a:tr h="553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29 355,4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31 702,0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33 904,0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+ 2 202,0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57036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16980048"/>
                  </a:ext>
                </a:extLst>
              </a:tr>
              <a:tr h="692065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3 417,7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4 430,0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- 2 630,0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0422302"/>
                  </a:ext>
                </a:extLst>
              </a:tr>
              <a:tr h="5078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- 379,7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2742258"/>
                  </a:ext>
                </a:extLst>
              </a:tr>
              <a:tr h="5478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7 534,0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1 418,2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+ 3 581,8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11761446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1477149" y="80628"/>
            <a:ext cx="629589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неналоговых доходов бюджета в 2023-2025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5086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039905012"/>
              </p:ext>
            </p:extLst>
          </p:nvPr>
        </p:nvGraphicFramePr>
        <p:xfrm>
          <a:off x="0" y="1196975"/>
          <a:ext cx="5068888" cy="5287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53" name="Содержимое 16">
            <a:extLst>
              <a:ext uri="{FF2B5EF4-FFF2-40B4-BE49-F238E27FC236}">
                <a16:creationId xmlns="" xmlns:a16="http://schemas.microsoft.com/office/drawing/2014/main" id="{9C4252BC-10A1-4C17-914C-8FA011B1B8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35488" y="981075"/>
            <a:ext cx="4608512" cy="73025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 на выравнивание уровня бюджетной обеспеченности, тыс. руб.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ru-RU" altLang="ru-RU" sz="18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5337598" y="1569023"/>
            <a:ext cx="1253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2024 год</a:t>
            </a:r>
          </a:p>
        </p:txBody>
      </p:sp>
      <p:sp>
        <p:nvSpPr>
          <p:cNvPr id="16390" name="Прямоугольник 11"/>
          <p:cNvSpPr>
            <a:spLocks noChangeArrowheads="1"/>
          </p:cNvSpPr>
          <p:nvPr/>
        </p:nvSpPr>
        <p:spPr bwMode="auto">
          <a:xfrm>
            <a:off x="7373144" y="1556792"/>
            <a:ext cx="1036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2025 год</a:t>
            </a:r>
          </a:p>
        </p:txBody>
      </p:sp>
      <p:sp>
        <p:nvSpPr>
          <p:cNvPr id="16391" name="AutoShape 15"/>
          <p:cNvSpPr>
            <a:spLocks noChangeArrowheads="1"/>
          </p:cNvSpPr>
          <p:nvPr/>
        </p:nvSpPr>
        <p:spPr bwMode="auto">
          <a:xfrm>
            <a:off x="5168729" y="2299273"/>
            <a:ext cx="1291810" cy="1269944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latin typeface="Arial" charset="0"/>
              </a:rPr>
              <a:t>43 324,8</a:t>
            </a:r>
          </a:p>
        </p:txBody>
      </p:sp>
      <p:sp>
        <p:nvSpPr>
          <p:cNvPr id="16392" name="AutoShape 17"/>
          <p:cNvSpPr>
            <a:spLocks noChangeArrowheads="1"/>
          </p:cNvSpPr>
          <p:nvPr/>
        </p:nvSpPr>
        <p:spPr bwMode="auto">
          <a:xfrm>
            <a:off x="7373144" y="1922920"/>
            <a:ext cx="1196935" cy="1603349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7469048" y="2899937"/>
            <a:ext cx="11664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Arial" charset="0"/>
              </a:rPr>
              <a:t>47 225,0</a:t>
            </a:r>
          </a:p>
        </p:txBody>
      </p:sp>
      <p:sp>
        <p:nvSpPr>
          <p:cNvPr id="16394" name="Text Box 22"/>
          <p:cNvSpPr txBox="1">
            <a:spLocks noChangeArrowheads="1"/>
          </p:cNvSpPr>
          <p:nvPr/>
        </p:nvSpPr>
        <p:spPr bwMode="auto">
          <a:xfrm>
            <a:off x="7376877" y="2465756"/>
            <a:ext cx="137158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FF0000"/>
                </a:solidFill>
                <a:latin typeface="Arial" charset="0"/>
              </a:rPr>
              <a:t>+ 3 900,2</a:t>
            </a:r>
          </a:p>
        </p:txBody>
      </p:sp>
      <p:sp>
        <p:nvSpPr>
          <p:cNvPr id="16395" name="Text Box 24"/>
          <p:cNvSpPr txBox="1">
            <a:spLocks noChangeArrowheads="1"/>
          </p:cNvSpPr>
          <p:nvPr/>
        </p:nvSpPr>
        <p:spPr bwMode="auto">
          <a:xfrm>
            <a:off x="977687" y="127000"/>
            <a:ext cx="747935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Объём безвозмездных поступлений в бюджет муниципального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района Алексеевский в 2025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году – 110 533,8</a:t>
            </a: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 </a:t>
            </a:r>
            <a:r>
              <a:rPr lang="ru-RU" altLang="ru-RU" sz="2000" dirty="0">
                <a:solidFill>
                  <a:schemeClr val="accent1">
                    <a:lumMod val="50000"/>
                  </a:schemeClr>
                </a:solidFill>
                <a:latin typeface="Elephant" pitchFamily="18" charset="0"/>
              </a:rPr>
              <a:t>тыс. руб.</a:t>
            </a:r>
          </a:p>
        </p:txBody>
      </p:sp>
      <p:sp>
        <p:nvSpPr>
          <p:cNvPr id="4" name="Цилиндр 3"/>
          <p:cNvSpPr/>
          <p:nvPr/>
        </p:nvSpPr>
        <p:spPr>
          <a:xfrm>
            <a:off x="5506928" y="4582126"/>
            <a:ext cx="914400" cy="1555395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Цилиндр 18"/>
          <p:cNvSpPr/>
          <p:nvPr/>
        </p:nvSpPr>
        <p:spPr>
          <a:xfrm>
            <a:off x="7637226" y="4800113"/>
            <a:ext cx="992578" cy="1337408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853269" y="3731032"/>
            <a:ext cx="403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Дотация на поддержку мер по обеспечению сбалансированности бюджетов («стимулирующие дотации»), тыс. руб.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7988" y="5301208"/>
            <a:ext cx="99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/>
              <a:t>34 565,0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9204" y="535322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/>
              <a:t>32 275,0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8796" y="4346604"/>
            <a:ext cx="12875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6"/>
                </a:solidFill>
              </a:rPr>
              <a:t>- 2 290,0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500304-C25E-4AD8-8D69-7A66F97A556D}"/>
              </a:ext>
            </a:extLst>
          </p:cNvPr>
          <p:cNvSpPr/>
          <p:nvPr/>
        </p:nvSpPr>
        <p:spPr>
          <a:xfrm>
            <a:off x="5405830" y="618547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2024 год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629D4752-0A45-416E-A336-47505D5A83B6}"/>
              </a:ext>
            </a:extLst>
          </p:cNvPr>
          <p:cNvSpPr/>
          <p:nvPr/>
        </p:nvSpPr>
        <p:spPr>
          <a:xfrm>
            <a:off x="7601574" y="618861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2025 год</a:t>
            </a:r>
          </a:p>
        </p:txBody>
      </p:sp>
      <p:sp>
        <p:nvSpPr>
          <p:cNvPr id="5" name="Стрелка: изогнутая вверх 4">
            <a:extLst>
              <a:ext uri="{FF2B5EF4-FFF2-40B4-BE49-F238E27FC236}">
                <a16:creationId xmlns="" xmlns:a16="http://schemas.microsoft.com/office/drawing/2014/main" id="{1FA2D633-E45C-4FB5-8738-23D6F0EA85F6}"/>
              </a:ext>
            </a:extLst>
          </p:cNvPr>
          <p:cNvSpPr/>
          <p:nvPr/>
        </p:nvSpPr>
        <p:spPr>
          <a:xfrm>
            <a:off x="6242888" y="2509897"/>
            <a:ext cx="1216152" cy="73152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: изогнутая вниз 6">
            <a:extLst>
              <a:ext uri="{FF2B5EF4-FFF2-40B4-BE49-F238E27FC236}">
                <a16:creationId xmlns="" xmlns:a16="http://schemas.microsoft.com/office/drawing/2014/main" id="{7524868F-2734-43D5-BDC1-DBAD132E5C44}"/>
              </a:ext>
            </a:extLst>
          </p:cNvPr>
          <p:cNvSpPr/>
          <p:nvPr/>
        </p:nvSpPr>
        <p:spPr>
          <a:xfrm>
            <a:off x="6443486" y="4529923"/>
            <a:ext cx="1216152" cy="73152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8953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0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="" xmlns:a16="http://schemas.microsoft.com/office/drawing/2014/main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32699354"/>
              </p:ext>
            </p:extLst>
          </p:nvPr>
        </p:nvGraphicFramePr>
        <p:xfrm>
          <a:off x="503238" y="1052513"/>
          <a:ext cx="8640960" cy="5364214"/>
        </p:xfrm>
        <a:graphic>
          <a:graphicData uri="http://schemas.openxmlformats.org/drawingml/2006/table">
            <a:tbl>
              <a:tblPr/>
              <a:tblGrid>
                <a:gridCol w="2615580">
                  <a:extLst>
                    <a:ext uri="{9D8B030D-6E8A-4147-A177-3AD203B41FA5}">
                      <a16:colId xmlns="" xmlns:a16="http://schemas.microsoft.com/office/drawing/2014/main" val="1325949035"/>
                    </a:ext>
                  </a:extLst>
                </a:gridCol>
                <a:gridCol w="11463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86264">
                  <a:extLst>
                    <a:ext uri="{9D8B030D-6E8A-4147-A177-3AD203B41FA5}">
                      <a16:colId xmlns="" xmlns:a16="http://schemas.microsoft.com/office/drawing/2014/main" val="3846319046"/>
                    </a:ext>
                  </a:extLst>
                </a:gridCol>
                <a:gridCol w="1270996">
                  <a:extLst>
                    <a:ext uri="{9D8B030D-6E8A-4147-A177-3AD203B41FA5}">
                      <a16:colId xmlns="" xmlns:a16="http://schemas.microsoft.com/office/drawing/2014/main" val="3246106019"/>
                    </a:ext>
                  </a:extLst>
                </a:gridCol>
                <a:gridCol w="1286541">
                  <a:extLst>
                    <a:ext uri="{9D8B030D-6E8A-4147-A177-3AD203B41FA5}">
                      <a16:colId xmlns="" xmlns:a16="http://schemas.microsoft.com/office/drawing/2014/main" val="2013204861"/>
                    </a:ext>
                  </a:extLst>
                </a:gridCol>
                <a:gridCol w="1135231">
                  <a:extLst>
                    <a:ext uri="{9D8B030D-6E8A-4147-A177-3AD203B41FA5}">
                      <a16:colId xmlns="" xmlns:a16="http://schemas.microsoft.com/office/drawing/2014/main" val="4276401511"/>
                    </a:ext>
                  </a:extLst>
                </a:gridCol>
              </a:tblGrid>
              <a:tr h="9084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в 2023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в 2024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 1 чтение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2025 года (1чт.)  к оценке 2024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04630"/>
                  </a:ext>
                </a:extLst>
              </a:tr>
              <a:tr h="333164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14336075"/>
                  </a:ext>
                </a:extLst>
              </a:tr>
              <a:tr h="3579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229 678,5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240 845,3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110 533,8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- 130 311,5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40187445"/>
                  </a:ext>
                </a:extLst>
              </a:tr>
              <a:tr h="3028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84016069"/>
                  </a:ext>
                </a:extLst>
              </a:tr>
              <a:tr h="34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выравнивание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44 797,8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43 324,8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47 225,0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+ 3 900,2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4331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Прочая дотация (развитие налогового потенциала от нефтедобычи и сельского хозяйства)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17 261,5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28 933,5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- 5 933,5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16980048"/>
                  </a:ext>
                </a:extLst>
              </a:tr>
              <a:tr h="37069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поддержку мер по обеспечению сбалансированности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26 621,4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34 565,0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32 275,0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- 2 290,0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0422302"/>
                  </a:ext>
                </a:extLst>
              </a:tr>
              <a:tr h="3354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63 717,7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75 150,7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- 75 150,7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32742258"/>
                  </a:ext>
                </a:extLst>
              </a:tr>
              <a:tr h="240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28 399,1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48 682,2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- 48 394,2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11761446"/>
                  </a:ext>
                </a:extLst>
              </a:tr>
              <a:tr h="340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(спонсорские)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2 921,0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- 3 050,0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13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46 579,8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7 145,6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7 745,8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+ 600,2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2501403" y="80628"/>
            <a:ext cx="42473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безвозмездных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бюджета в 2023-2025 годах, тыс. руб. </a:t>
            </a:r>
          </a:p>
        </p:txBody>
      </p:sp>
    </p:spTree>
    <p:extLst>
      <p:ext uri="{BB962C8B-B14F-4D97-AF65-F5344CB8AC3E}">
        <p14:creationId xmlns:p14="http://schemas.microsoft.com/office/powerpoint/2010/main" val="492978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1359528" y="188640"/>
            <a:ext cx="592072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Основные подходы по формированию расходной части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местного бюджета</a:t>
            </a:r>
          </a:p>
        </p:txBody>
      </p:sp>
      <p:sp>
        <p:nvSpPr>
          <p:cNvPr id="18442" name="AutoShape 17"/>
          <p:cNvSpPr>
            <a:spLocks noChangeArrowheads="1"/>
          </p:cNvSpPr>
          <p:nvPr/>
        </p:nvSpPr>
        <p:spPr bwMode="auto">
          <a:xfrm>
            <a:off x="539552" y="2176036"/>
            <a:ext cx="8313168" cy="6477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Сохранение режима экономии по текущим расходам</a:t>
            </a:r>
          </a:p>
        </p:txBody>
      </p:sp>
      <p:sp>
        <p:nvSpPr>
          <p:cNvPr id="18443" name="AutoShape 19"/>
          <p:cNvSpPr>
            <a:spLocks noChangeArrowheads="1"/>
          </p:cNvSpPr>
          <p:nvPr/>
        </p:nvSpPr>
        <p:spPr bwMode="auto">
          <a:xfrm>
            <a:off x="539552" y="2996952"/>
            <a:ext cx="8463389" cy="50216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Экономия расходов на управление</a:t>
            </a:r>
          </a:p>
        </p:txBody>
      </p:sp>
      <p:sp>
        <p:nvSpPr>
          <p:cNvPr id="18444" name="AutoShape 20"/>
          <p:cNvSpPr>
            <a:spLocks noChangeArrowheads="1"/>
          </p:cNvSpPr>
          <p:nvPr/>
        </p:nvSpPr>
        <p:spPr bwMode="auto">
          <a:xfrm>
            <a:off x="539552" y="3636565"/>
            <a:ext cx="8445134" cy="475059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Обеспечение публичных обязательств</a:t>
            </a:r>
          </a:p>
        </p:txBody>
      </p:sp>
      <p:sp>
        <p:nvSpPr>
          <p:cNvPr id="18445" name="AutoShape 21"/>
          <p:cNvSpPr>
            <a:spLocks noChangeArrowheads="1"/>
          </p:cNvSpPr>
          <p:nvPr/>
        </p:nvSpPr>
        <p:spPr bwMode="auto">
          <a:xfrm>
            <a:off x="539552" y="4221087"/>
            <a:ext cx="8481646" cy="427707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Индексация расходов на коммунальные услуги</a:t>
            </a:r>
          </a:p>
        </p:txBody>
      </p:sp>
      <p:sp>
        <p:nvSpPr>
          <p:cNvPr id="18446" name="AutoShape 22"/>
          <p:cNvSpPr>
            <a:spLocks noChangeArrowheads="1"/>
          </p:cNvSpPr>
          <p:nvPr/>
        </p:nvSpPr>
        <p:spPr bwMode="auto">
          <a:xfrm>
            <a:off x="539552" y="4725144"/>
            <a:ext cx="8516291" cy="6471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Программный бюджет – </a:t>
            </a:r>
            <a:r>
              <a:rPr lang="ru-RU" altLang="ru-RU" sz="16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реализация 24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муниципальных программ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</p:txBody>
      </p:sp>
      <p:sp>
        <p:nvSpPr>
          <p:cNvPr id="18447" name="AutoShape 23"/>
          <p:cNvSpPr>
            <a:spLocks noChangeArrowheads="1"/>
          </p:cNvSpPr>
          <p:nvPr/>
        </p:nvSpPr>
        <p:spPr bwMode="auto">
          <a:xfrm>
            <a:off x="593303" y="5479040"/>
            <a:ext cx="8337631" cy="87779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Повышение заработной платы работникам муниципальных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 учреждений по указам  Президента РФ,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доведение минимальной заработной платы до 22 440,0 руб. </a:t>
            </a: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auto">
          <a:xfrm>
            <a:off x="539552" y="1009266"/>
            <a:ext cx="8337631" cy="108924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Приоритет расходов в бюджете на предстоящий трехлетний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период – содействие достижению национальных целей развития,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инструментом реализации которых являются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национальные проекты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="" xmlns:a16="http://schemas.microsoft.com/office/drawing/2014/main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86737" y="248937"/>
            <a:ext cx="882164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Расходы бюджета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8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на 2025 год и плановый период 2026 и 2027 годов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400" kern="0" dirty="0">
                <a:solidFill>
                  <a:srgbClr val="073E87">
                    <a:lumMod val="50000"/>
                  </a:srgbClr>
                </a:solidFill>
                <a:cs typeface="Times New Roman" panose="02020603050405020304" pitchFamily="18" charset="0"/>
                <a:sym typeface="Arial"/>
              </a:rPr>
              <a:t>        (без учета субвенций  и субсидий)</a:t>
            </a:r>
            <a:endParaRPr lang="ru-RU" sz="1400" kern="0" dirty="0">
              <a:solidFill>
                <a:srgbClr val="002060"/>
              </a:solidFill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</a:pPr>
            <a:endParaRPr lang="ru-RU" sz="1200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264807"/>
              </p:ext>
            </p:extLst>
          </p:nvPr>
        </p:nvGraphicFramePr>
        <p:xfrm>
          <a:off x="308858" y="1340765"/>
          <a:ext cx="8511614" cy="4718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695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854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262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3034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2402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85 839,5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36 706,0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32 688,2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98030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безопасность                                         и правоохранительная деятельность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120,0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2 284,1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1 462,3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1 462,3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31 738,9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21 000,0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23 000,0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66 740,0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37 581,7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46 978,1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4 863,3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2 557,9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170,0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14 103,9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10 500,0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10 500,0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2721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3 134,0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3 000,0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3 000,0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42233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Межбюджетные трансферты общего характера бюджетам поселений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7 288,0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3 235,0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2 235,0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42233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Условно утвержденные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2 972,0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6 305,2</a:t>
                      </a:r>
                      <a:endParaRPr lang="ru-RU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239921497"/>
                  </a:ext>
                </a:extLst>
              </a:tr>
              <a:tr h="422338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расходов</a:t>
                      </a:r>
                      <a:endParaRPr lang="ru-RU" sz="11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216 111,7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119 114,9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126 338,8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76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8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80933352"/>
              </p:ext>
            </p:extLst>
          </p:nvPr>
        </p:nvGraphicFramePr>
        <p:xfrm>
          <a:off x="485775" y="1497013"/>
          <a:ext cx="8658225" cy="395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93" name="Worksheet" r:id="rId4" imgW="9267721" imgH="4238730" progId="Excel.Sheet.8">
                  <p:embed/>
                </p:oleObj>
              </mc:Choice>
              <mc:Fallback>
                <p:oleObj name="Worksheet" r:id="rId4" imgW="9267721" imgH="4238730" progId="Excel.Sheet.8">
                  <p:embed/>
                  <p:pic>
                    <p:nvPicPr>
                      <p:cNvPr id="21508" name="Содержимое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" y="1497013"/>
                        <a:ext cx="8658225" cy="3959225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  <a:alpha val="29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1B9428B6-D5C7-4CDA-BD66-D721FB8E0033}"/>
              </a:ext>
            </a:extLst>
          </p:cNvPr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800" b="1" i="0" u="none" strike="noStrike" kern="1200" cap="all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Структура расходов бюджета  на 2025 год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>
            <a:extLst>
              <a:ext uri="{FF2B5EF4-FFF2-40B4-BE49-F238E27FC236}">
                <a16:creationId xmlns="" xmlns:a16="http://schemas.microsoft.com/office/drawing/2014/main" id="{C1A5C267-007F-4150-AA18-2CF38AA19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44" y="1052514"/>
            <a:ext cx="5040833" cy="744536"/>
          </a:xfrm>
          <a:prstGeom prst="flowChartAlternateProcess">
            <a:avLst/>
          </a:prstGeom>
          <a:solidFill>
            <a:srgbClr val="CCFFCC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4800" b="0" dirty="0">
                <a:solidFill>
                  <a:schemeClr val="lt1"/>
                </a:solidFill>
                <a:latin typeface="+mn-lt"/>
              </a:rPr>
              <a:t>  </a:t>
            </a:r>
            <a:r>
              <a:rPr lang="ru-RU" sz="3600" dirty="0">
                <a:latin typeface="+mn-lt"/>
              </a:rPr>
              <a:t>Б Ю Д Ж Е Т</a:t>
            </a:r>
          </a:p>
        </p:txBody>
      </p:sp>
      <p:sp>
        <p:nvSpPr>
          <p:cNvPr id="21" name="Заголовок 1">
            <a:extLst>
              <a:ext uri="{FF2B5EF4-FFF2-40B4-BE49-F238E27FC236}">
                <a16:creationId xmlns="" xmlns:a16="http://schemas.microsoft.com/office/drawing/2014/main" id="{E6D144B7-7265-4374-B1AF-F1701BE2B3D4}"/>
              </a:ext>
            </a:extLst>
          </p:cNvPr>
          <p:cNvSpPr txBox="1">
            <a:spLocks/>
          </p:cNvSpPr>
          <p:nvPr/>
        </p:nvSpPr>
        <p:spPr>
          <a:xfrm>
            <a:off x="431800" y="152401"/>
            <a:ext cx="8229600" cy="5402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lt1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lt1">
                  <a:tint val="97000"/>
                  <a:shade val="100000"/>
                  <a:hueMod val="100000"/>
                  <a:satMod val="140000"/>
                  <a:lumMod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по программному принципу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="" xmlns:a16="http://schemas.microsoft.com/office/drawing/2014/main" id="{06CE89F1-B226-4B89-9E9D-4D4FBFB61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686" y="2204864"/>
            <a:ext cx="5853827" cy="936625"/>
          </a:xfrm>
          <a:prstGeom prst="roundRect">
            <a:avLst>
              <a:gd name="adj" fmla="val 16667"/>
            </a:avLst>
          </a:prstGeom>
          <a:solidFill>
            <a:srgbClr val="CC99FF">
              <a:alpha val="52000"/>
            </a:srgb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latin typeface="+mn-lt"/>
              </a:rPr>
              <a:t>ПРОГРАММНЫЕ И НЕПРОГРАММНЫЕ РАСХОДЫ</a:t>
            </a:r>
          </a:p>
        </p:txBody>
      </p:sp>
      <p:sp>
        <p:nvSpPr>
          <p:cNvPr id="23562" name="Text Box 27"/>
          <p:cNvSpPr txBox="1">
            <a:spLocks noChangeArrowheads="1"/>
          </p:cNvSpPr>
          <p:nvPr/>
        </p:nvSpPr>
        <p:spPr bwMode="auto">
          <a:xfrm>
            <a:off x="179388" y="3716338"/>
            <a:ext cx="2773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23563" name="Text Box 29"/>
          <p:cNvSpPr txBox="1">
            <a:spLocks noChangeArrowheads="1"/>
          </p:cNvSpPr>
          <p:nvPr/>
        </p:nvSpPr>
        <p:spPr bwMode="auto">
          <a:xfrm>
            <a:off x="446363" y="4029074"/>
            <a:ext cx="4212207" cy="2424262"/>
          </a:xfrm>
          <a:prstGeom prst="rect">
            <a:avLst/>
          </a:prstGeom>
          <a:solidFill>
            <a:schemeClr val="accent1">
              <a:alpha val="54117"/>
            </a:schemeClr>
          </a:solidFill>
          <a:ln w="15875">
            <a:solidFill>
              <a:srgbClr val="57BDCB"/>
            </a:solidFill>
            <a:miter lim="800000"/>
            <a:headEnd/>
            <a:tailEnd/>
          </a:ln>
          <a:effectLst/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latin typeface="Times New Roman" pitchFamily="18" charset="0"/>
              </a:rPr>
              <a:t>Программные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latin typeface="Times New Roman" pitchFamily="18" charset="0"/>
              </a:rPr>
              <a:t>расходы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0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2024  – 341 978,2 т. р. 96,0 %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2025 –  212 856,3 т. р. 98,5 %</a:t>
            </a:r>
          </a:p>
        </p:txBody>
      </p:sp>
      <p:sp>
        <p:nvSpPr>
          <p:cNvPr id="23564" name="AutoShape 33"/>
          <p:cNvSpPr>
            <a:spLocks noChangeArrowheads="1"/>
          </p:cNvSpPr>
          <p:nvPr/>
        </p:nvSpPr>
        <p:spPr bwMode="auto">
          <a:xfrm>
            <a:off x="3384732" y="3144647"/>
            <a:ext cx="2503848" cy="718369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4394340" y="1797050"/>
            <a:ext cx="484632" cy="489864"/>
          </a:xfrm>
          <a:prstGeom prst="downArrow">
            <a:avLst/>
          </a:prstGeom>
          <a:solidFill>
            <a:srgbClr val="B2E4A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CFFFF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96421" y="4029074"/>
            <a:ext cx="3924051" cy="2424262"/>
          </a:xfrm>
          <a:prstGeom prst="rect">
            <a:avLst/>
          </a:prstGeom>
          <a:solidFill>
            <a:srgbClr val="FF99FF">
              <a:alpha val="41000"/>
            </a:srgbClr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Непрограммные расходы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2024 – 14 148,1т. р.  4 %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2025 – 3 255,4 т. р.  1,5 %</a:t>
            </a:r>
          </a:p>
        </p:txBody>
      </p:sp>
    </p:spTree>
  </p:cSld>
  <p:clrMapOvr>
    <a:masterClrMapping/>
  </p:clrMapOvr>
  <p:transition advTm="4907"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Диаграмма 39"/>
          <p:cNvGraphicFramePr>
            <a:graphicFrameLocks/>
          </p:cNvGraphicFramePr>
          <p:nvPr/>
        </p:nvGraphicFramePr>
        <p:xfrm>
          <a:off x="642910" y="1142984"/>
          <a:ext cx="5137150" cy="5143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81" name="Диаграмма" r:id="rId4" imgW="5048174" imgH="4181323" progId="Excel.Sheet.8">
                  <p:embed/>
                </p:oleObj>
              </mc:Choice>
              <mc:Fallback>
                <p:oleObj name="Диаграмма" r:id="rId4" imgW="5048174" imgH="4181323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1142984"/>
                        <a:ext cx="5137150" cy="5143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43BA7E74-6814-41AE-BB5F-2FCE3C9892D9}"/>
              </a:ext>
            </a:extLst>
          </p:cNvPr>
          <p:cNvSpPr/>
          <p:nvPr/>
        </p:nvSpPr>
        <p:spPr>
          <a:xfrm>
            <a:off x="1258888" y="4519613"/>
            <a:ext cx="7381875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latin typeface="+mn-lt"/>
            </a:endParaRP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294547" y="375885"/>
            <a:ext cx="88598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Расходы на обеспечение  образовательного процесса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 в 2025 году 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540873960"/>
              </p:ext>
            </p:extLst>
          </p:nvPr>
        </p:nvGraphicFramePr>
        <p:xfrm>
          <a:off x="395536" y="1305710"/>
          <a:ext cx="5544616" cy="5183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4781" name="Picture 205" descr="https://thumbs.dreamstime.com/b/%D1%83%D1%81%D1%82%D0%B0%D0%BD%D0%BE%D0%B2%D0%BB%D0%B5%D0%BD%D0%BD%D1%8B%D0%B5-%D0%B7%D0%BD%D0%B0%D1%87%D0%BA%D0%B8-%D1%80%D0%B0%D0%B2%D0%BD%D0%BE%D0%B2%D0%B5%D0%BB%D0%B8%D0%BA%D0%B8%D0%B9-%D1%81%D1%82%D0%B8%D0%BB%D1%8C-%D0%B4%D0%BE%D0%BA%D1%82%D1%80%D0%B8%D0%BD%D1%8B-11865838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26434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7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9275877"/>
              </p:ext>
            </p:extLst>
          </p:nvPr>
        </p:nvGraphicFramePr>
        <p:xfrm>
          <a:off x="290513" y="1260475"/>
          <a:ext cx="8682037" cy="478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78" name="Worksheet" r:id="rId4" imgW="5448311" imgH="3505140" progId="Excel.Sheet.8">
                  <p:embed/>
                </p:oleObj>
              </mc:Choice>
              <mc:Fallback>
                <p:oleObj name="Worksheet" r:id="rId4" imgW="5448311" imgH="3505140" progId="Excel.Sheet.8">
                  <p:embed/>
                  <p:pic>
                    <p:nvPicPr>
                      <p:cNvPr id="0" name="Picture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513" y="1260475"/>
                        <a:ext cx="8682037" cy="4787900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1" name="Text Box 13"/>
          <p:cNvSpPr txBox="1">
            <a:spLocks noChangeArrowheads="1"/>
          </p:cNvSpPr>
          <p:nvPr/>
        </p:nvSpPr>
        <p:spPr bwMode="auto">
          <a:xfrm>
            <a:off x="1693519" y="2924944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122071" y="3356992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6093296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1 чтение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3" y="40466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Динамика расходов бюджета в 2023-2025 годах</a:t>
            </a:r>
          </a:p>
          <a:p>
            <a:pPr algn="ctr"/>
            <a:r>
              <a:rPr lang="ru-RU" sz="1800" dirty="0">
                <a:solidFill>
                  <a:schemeClr val="accent1">
                    <a:lumMod val="75000"/>
                  </a:schemeClr>
                </a:solidFill>
              </a:rPr>
              <a:t> на культуру и кинематографию, тыс. руб.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0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10769"/>
              </p:ext>
            </p:extLst>
          </p:nvPr>
        </p:nvGraphicFramePr>
        <p:xfrm>
          <a:off x="611561" y="1628773"/>
          <a:ext cx="8353050" cy="4443433"/>
        </p:xfrm>
        <a:graphic>
          <a:graphicData uri="http://schemas.openxmlformats.org/drawingml/2006/table">
            <a:tbl>
              <a:tblPr/>
              <a:tblGrid>
                <a:gridCol w="40100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476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7665">
                  <a:extLst>
                    <a:ext uri="{9D8B030D-6E8A-4147-A177-3AD203B41FA5}">
                      <a16:colId xmlns="" xmlns:a16="http://schemas.microsoft.com/office/drawing/2014/main" val="2409280866"/>
                    </a:ext>
                  </a:extLst>
                </a:gridCol>
                <a:gridCol w="1447665">
                  <a:extLst>
                    <a:ext uri="{9D8B030D-6E8A-4147-A177-3AD203B41FA5}">
                      <a16:colId xmlns="" xmlns:a16="http://schemas.microsoft.com/office/drawing/2014/main" val="1021964235"/>
                    </a:ext>
                  </a:extLst>
                </a:gridCol>
              </a:tblGrid>
              <a:tr h="1443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Категории работников</a:t>
                      </a:r>
                    </a:p>
                  </a:txBody>
                  <a:tcPr marL="4311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Средняя зарплата в 2024 году, рублей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Средняя зарплата в 2025 году, рублей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Рост, % 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00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дополнительных образовательных учреждений (детская музыкальная школа)</a:t>
                      </a:r>
                    </a:p>
                  </a:txBody>
                  <a:tcPr marL="108000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54 325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58 077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106,9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00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Работники учреждений культуры (основной персонал)</a:t>
                      </a:r>
                    </a:p>
                  </a:txBody>
                  <a:tcPr marL="108000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51 110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53 827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105,3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548" name="Text Box 29"/>
          <p:cNvSpPr txBox="1">
            <a:spLocks noChangeArrowheads="1"/>
          </p:cNvSpPr>
          <p:nvPr/>
        </p:nvSpPr>
        <p:spPr bwMode="auto">
          <a:xfrm>
            <a:off x="683568" y="511805"/>
            <a:ext cx="777686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Повышение заработной платы отдельным категориям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работников по указу Президента РФ от 07.05.2012г. №597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="" xmlns:a16="http://schemas.microsoft.com/office/drawing/2014/main" id="{C843EE5B-E1DE-4CF6-B57A-1BB3180713B3}"/>
              </a:ext>
            </a:extLst>
          </p:cNvPr>
          <p:cNvSpPr txBox="1">
            <a:spLocks/>
          </p:cNvSpPr>
          <p:nvPr/>
        </p:nvSpPr>
        <p:spPr>
          <a:xfrm>
            <a:off x="179388" y="0"/>
            <a:ext cx="7993062" cy="4413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D005AD2F-5371-46D1-A2F9-9CBF5515AD55}"/>
              </a:ext>
            </a:extLst>
          </p:cNvPr>
          <p:cNvSpPr/>
          <p:nvPr/>
        </p:nvSpPr>
        <p:spPr>
          <a:xfrm>
            <a:off x="5286375" y="3200400"/>
            <a:ext cx="5810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b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277,1</a:t>
            </a:r>
          </a:p>
        </p:txBody>
      </p:sp>
      <p:graphicFrame>
        <p:nvGraphicFramePr>
          <p:cNvPr id="27653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5612158"/>
              </p:ext>
            </p:extLst>
          </p:nvPr>
        </p:nvGraphicFramePr>
        <p:xfrm>
          <a:off x="755650" y="1052513"/>
          <a:ext cx="7821613" cy="512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47" name="Worksheet" r:id="rId4" imgW="6743599" imgH="5743710" progId="Excel.Sheet.8">
                  <p:embed/>
                </p:oleObj>
              </mc:Choice>
              <mc:Fallback>
                <p:oleObj name="Worksheet" r:id="rId4" imgW="6743599" imgH="5743710" progId="Excel.Sheet.8">
                  <p:embed/>
                  <p:pic>
                    <p:nvPicPr>
                      <p:cNvPr id="0" name="Picture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1052513"/>
                        <a:ext cx="7821613" cy="5121275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251520" y="287826"/>
            <a:ext cx="85689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Расходы на социальную политику в 2025 г</a:t>
            </a:r>
          </a:p>
        </p:txBody>
      </p:sp>
      <p:pic>
        <p:nvPicPr>
          <p:cNvPr id="27849" name="Picture 2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253871"/>
            <a:ext cx="1872208" cy="10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1" name="Picture 20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950" y="1268649"/>
            <a:ext cx="175845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2" name="Picture 20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33152"/>
            <a:ext cx="1800201" cy="119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3" name="Picture 20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245" y="4725144"/>
            <a:ext cx="1254719" cy="120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00AD81F-A7BD-489C-A21D-E5CE27C520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686800" cy="1125538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  <a:defRPr/>
            </a:pP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межбюджетные трансферты</a:t>
            </a:r>
            <a:br>
              <a:rPr lang="ru-RU" sz="22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района в бюджеты поселений</a:t>
            </a:r>
            <a: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chemeClr val="accent3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cap="all" dirty="0">
              <a:solidFill>
                <a:schemeClr val="accent3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Ромб 3">
            <a:extLst>
              <a:ext uri="{FF2B5EF4-FFF2-40B4-BE49-F238E27FC236}">
                <a16:creationId xmlns="" xmlns:a16="http://schemas.microsoft.com/office/drawing/2014/main" id="{239B9AAD-C38F-487E-AD29-842DCFC525F1}"/>
              </a:ext>
            </a:extLst>
          </p:cNvPr>
          <p:cNvSpPr/>
          <p:nvPr/>
        </p:nvSpPr>
        <p:spPr>
          <a:xfrm>
            <a:off x="2051720" y="1327240"/>
            <a:ext cx="5040312" cy="4895850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="" xmlns:a16="http://schemas.microsoft.com/office/drawing/2014/main" id="{2E40F9E7-77F8-44BA-951F-A824F01C3683}"/>
              </a:ext>
            </a:extLst>
          </p:cNvPr>
          <p:cNvSpPr/>
          <p:nvPr/>
        </p:nvSpPr>
        <p:spPr>
          <a:xfrm>
            <a:off x="899593" y="1412875"/>
            <a:ext cx="3312046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7 000,0 – тыс. руб.</a:t>
            </a:r>
            <a:endParaRPr lang="ru-RU" sz="18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="" xmlns:a16="http://schemas.microsoft.com/office/drawing/2014/main" id="{4C4096F4-6453-4292-AF94-2C3D77F00ECE}"/>
              </a:ext>
            </a:extLst>
          </p:cNvPr>
          <p:cNvSpPr/>
          <p:nvPr/>
        </p:nvSpPr>
        <p:spPr>
          <a:xfrm>
            <a:off x="4716462" y="1412875"/>
            <a:ext cx="3455937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Иные межбюджетные трансферты бюджетам поселений – 0,0</a:t>
            </a:r>
          </a:p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 тыс. руб.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="" xmlns:a16="http://schemas.microsoft.com/office/drawing/2014/main" id="{2FD1AE30-BFC5-4DE3-B088-60A773587391}"/>
              </a:ext>
            </a:extLst>
          </p:cNvPr>
          <p:cNvSpPr/>
          <p:nvPr/>
        </p:nvSpPr>
        <p:spPr>
          <a:xfrm>
            <a:off x="899593" y="4278403"/>
            <a:ext cx="3312045" cy="1944687"/>
          </a:xfrm>
          <a:prstGeom prst="round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 -     288,0 тыс. руб.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B2B93F76-5A33-403A-9D04-B60C4C633845}"/>
              </a:ext>
            </a:extLst>
          </p:cNvPr>
          <p:cNvSpPr/>
          <p:nvPr/>
        </p:nvSpPr>
        <p:spPr>
          <a:xfrm>
            <a:off x="3600449" y="2852936"/>
            <a:ext cx="2232025" cy="2089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7 288,0 тыс. рублей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35248" y="4337189"/>
            <a:ext cx="2913568" cy="188707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МБТ: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факт     - 12 414,1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оценка  - 12 127,4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прогноз – 7 288,0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Text Box 15"/>
          <p:cNvSpPr txBox="1">
            <a:spLocks noChangeArrowheads="1"/>
          </p:cNvSpPr>
          <p:nvPr/>
        </p:nvSpPr>
        <p:spPr bwMode="auto">
          <a:xfrm>
            <a:off x="415893" y="1180009"/>
            <a:ext cx="84259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ru-RU" sz="2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Доходы – расходы = - дефицит + остаток на начало года</a:t>
            </a:r>
          </a:p>
        </p:txBody>
      </p:sp>
      <p:sp>
        <p:nvSpPr>
          <p:cNvPr id="31751" name="Text Box 18"/>
          <p:cNvSpPr txBox="1">
            <a:spLocks noChangeArrowheads="1"/>
          </p:cNvSpPr>
          <p:nvPr/>
        </p:nvSpPr>
        <p:spPr bwMode="auto">
          <a:xfrm>
            <a:off x="5306320" y="1737737"/>
            <a:ext cx="351415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solidFill>
                  <a:schemeClr val="accent1"/>
                </a:solidFill>
                <a:latin typeface="Times New Roman" pitchFamily="18" charset="0"/>
              </a:rPr>
              <a:t>- 2 840,5 + 2 840,5</a:t>
            </a:r>
          </a:p>
        </p:txBody>
      </p:sp>
      <p:sp>
        <p:nvSpPr>
          <p:cNvPr id="31752" name="Text Box 19"/>
          <p:cNvSpPr txBox="1">
            <a:spLocks noChangeArrowheads="1"/>
          </p:cNvSpPr>
          <p:nvPr/>
        </p:nvSpPr>
        <p:spPr bwMode="auto">
          <a:xfrm>
            <a:off x="4558340" y="1671208"/>
            <a:ext cx="7479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4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 </a:t>
            </a:r>
            <a:r>
              <a:rPr lang="ru-RU" altLang="ru-RU" sz="3400" dirty="0">
                <a:solidFill>
                  <a:schemeClr val="accent1"/>
                </a:solidFill>
                <a:latin typeface="Times New Roman" pitchFamily="18" charset="0"/>
              </a:rPr>
              <a:t>=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6487" y="1842997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2098580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092D005-8751-447D-8C5D-F14CA35E640A}"/>
              </a:ext>
            </a:extLst>
          </p:cNvPr>
          <p:cNvSpPr/>
          <p:nvPr/>
        </p:nvSpPr>
        <p:spPr>
          <a:xfrm>
            <a:off x="794177" y="1769312"/>
            <a:ext cx="376416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>
                <a:solidFill>
                  <a:schemeClr val="accent1"/>
                </a:solidFill>
              </a:rPr>
              <a:t>213 271,2 – 216 111,7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380" y="2924944"/>
            <a:ext cx="3048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404664"/>
            <a:ext cx="5905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СБАЛАНСИРОВАННОСТЬ БЮДЖЕТА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12575</TotalTime>
  <Words>1262</Words>
  <Application>Microsoft Office PowerPoint</Application>
  <PresentationFormat>Экран (4:3)</PresentationFormat>
  <Paragraphs>411</Paragraphs>
  <Slides>24</Slides>
  <Notes>21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Тема Office</vt:lpstr>
      <vt:lpstr>Worksheet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Расходы на межбюджетные трансферты из бюджета района в бюджеты поселений  </vt:lpstr>
      <vt:lpstr>Презентация PowerPoint</vt:lpstr>
    </vt:vector>
  </TitlesOfParts>
  <Company>Департамент финансов Кировской области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Пользователь</cp:lastModifiedBy>
  <cp:revision>1251</cp:revision>
  <cp:lastPrinted>2023-12-22T08:35:34Z</cp:lastPrinted>
  <dcterms:created xsi:type="dcterms:W3CDTF">2013-09-26T11:52:58Z</dcterms:created>
  <dcterms:modified xsi:type="dcterms:W3CDTF">2025-01-05T09:00:27Z</dcterms:modified>
</cp:coreProperties>
</file>