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activeX/activeX1.xml" ContentType="application/vnd.ms-office.activeX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01" r:id="rId1"/>
    <p:sldMasterId id="2147484214" r:id="rId2"/>
    <p:sldMasterId id="2147484228" r:id="rId3"/>
    <p:sldMasterId id="2147484242" r:id="rId4"/>
  </p:sldMasterIdLst>
  <p:notesMasterIdLst>
    <p:notesMasterId r:id="rId17"/>
  </p:notesMasterIdLst>
  <p:handoutMasterIdLst>
    <p:handoutMasterId r:id="rId18"/>
  </p:handoutMasterIdLst>
  <p:sldIdLst>
    <p:sldId id="386" r:id="rId5"/>
    <p:sldId id="385" r:id="rId6"/>
    <p:sldId id="364" r:id="rId7"/>
    <p:sldId id="391" r:id="rId8"/>
    <p:sldId id="392" r:id="rId9"/>
    <p:sldId id="394" r:id="rId10"/>
    <p:sldId id="387" r:id="rId11"/>
    <p:sldId id="388" r:id="rId12"/>
    <p:sldId id="382" r:id="rId13"/>
    <p:sldId id="390" r:id="rId14"/>
    <p:sldId id="371" r:id="rId15"/>
    <p:sldId id="393" r:id="rId16"/>
  </p:sldIdLst>
  <p:sldSz cx="9144000" cy="6858000" type="screen4x3"/>
  <p:notesSz cx="9926638" cy="67976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  <p:cmAuthor id="2" name="pochta" initials="p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31E8F1"/>
    <a:srgbClr val="57BDCB"/>
    <a:srgbClr val="D7DAF1"/>
    <a:srgbClr val="E3E2E6"/>
    <a:srgbClr val="304800"/>
    <a:srgbClr val="FF99FF"/>
    <a:srgbClr val="9999FF"/>
    <a:srgbClr val="CCFFFF"/>
    <a:srgbClr val="B2E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107" autoAdjust="0"/>
    <p:restoredTop sz="96339" autoAdjust="0"/>
  </p:normalViewPr>
  <p:slideViewPr>
    <p:cSldViewPr>
      <p:cViewPr varScale="1">
        <p:scale>
          <a:sx n="113" d="100"/>
          <a:sy n="113" d="100"/>
        </p:scale>
        <p:origin x="-15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solidFill>
            <a:schemeClr val="accent6">
              <a:lumMod val="75000"/>
            </a:schemeClr>
          </a:solidFill>
        </a:ln>
      </c:spPr>
    </c:sideWall>
    <c:backWall>
      <c:thickness val="0"/>
      <c:spPr>
        <a:solidFill>
          <a:schemeClr val="accent6">
            <a:lumMod val="75000"/>
            <a:alpha val="4000"/>
          </a:schemeClr>
        </a:solidFill>
        <a:ln>
          <a:solidFill>
            <a:schemeClr val="accent6">
              <a:lumMod val="75000"/>
            </a:schemeClr>
          </a:solidFill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  <c:pt idx="3">
                  <c:v>2026 год 2 чтение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226222.5</c:v>
                </c:pt>
                <c:pt idx="1">
                  <c:v>216857.3</c:v>
                </c:pt>
                <c:pt idx="2">
                  <c:v>100511.1</c:v>
                </c:pt>
                <c:pt idx="3">
                  <c:v>260321.2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  <c:pt idx="3">
                  <c:v>2026 год 2 чтение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39670.199999999997</c:v>
                </c:pt>
                <c:pt idx="1">
                  <c:v>41859.199999999997</c:v>
                </c:pt>
                <c:pt idx="2">
                  <c:v>32203</c:v>
                </c:pt>
                <c:pt idx="3">
                  <c:v>32203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Лист1!$A$2:$A$5</c:f>
              <c:strCache>
                <c:ptCount val="4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  <c:pt idx="3">
                  <c:v>2026 год 2 чтение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65924.3</c:v>
                </c:pt>
                <c:pt idx="1">
                  <c:v>75530.399999999994</c:v>
                </c:pt>
                <c:pt idx="2">
                  <c:v>80723.100000000006</c:v>
                </c:pt>
                <c:pt idx="3">
                  <c:v>60522.5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5420288"/>
        <c:axId val="65442560"/>
        <c:axId val="0"/>
      </c:bar3DChart>
      <c:catAx>
        <c:axId val="65420288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5442560"/>
        <c:crosses val="autoZero"/>
        <c:auto val="1"/>
        <c:lblAlgn val="ctr"/>
        <c:lblOffset val="100"/>
        <c:noMultiLvlLbl val="0"/>
      </c:catAx>
      <c:valAx>
        <c:axId val="6544256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65420288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355240902620375"/>
          <c:y val="0.20653964560303223"/>
          <c:w val="0.26753883738035034"/>
          <c:h val="0.3640117387081464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7558367446352114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55899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2-478C-A125-2D19FF97043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42168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D-43BE-9070-32A7BDF76D3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#,##0.0</c:formatCode>
                <c:ptCount val="1"/>
                <c:pt idx="0">
                  <c:v>18900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#,##0.0</c:formatCode>
                <c:ptCount val="1"/>
                <c:pt idx="0">
                  <c:v>10073.1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0.0</c:formatCode>
                <c:ptCount val="1"/>
                <c:pt idx="0">
                  <c:v>133281.1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54174976"/>
        <c:axId val="154198016"/>
        <c:axId val="0"/>
      </c:bar3DChart>
      <c:catAx>
        <c:axId val="154174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4198016"/>
        <c:crosses val="autoZero"/>
        <c:auto val="1"/>
        <c:lblAlgn val="ctr"/>
        <c:lblOffset val="100"/>
        <c:noMultiLvlLbl val="0"/>
      </c:catAx>
      <c:valAx>
        <c:axId val="15419801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154174976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2872531411228669"/>
          <c:y val="5.5238661843889605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905890384939302E-2"/>
          <c:y val="9.7116141165633579E-2"/>
          <c:w val="0.61084580548759182"/>
          <c:h val="0.837503428074618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AD2-49FD-8490-336FE535205C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D2-49FD-8490-336FE535205C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AD2-49FD-8490-336FE535205C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AD2-49FD-8490-336FE535205C}"/>
              </c:ext>
            </c:extLst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AD2-49FD-8490-336FE535205C}"/>
              </c:ext>
            </c:extLst>
          </c:dPt>
          <c:dPt>
            <c:idx val="6"/>
            <c:bubble3D val="0"/>
            <c:spPr>
              <a:solidFill>
                <a:schemeClr val="accent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AD2-49FD-8490-336FE535205C}"/>
              </c:ext>
            </c:extLst>
          </c:dPt>
          <c:dLbls>
            <c:dLbl>
              <c:idx val="0"/>
              <c:layout>
                <c:manualLayout>
                  <c:x val="-0.20062555773372859"/>
                  <c:y val="-0.20462524068139221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71%</a:t>
                    </a:r>
                  </a:p>
                  <a:p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0943642910644336"/>
                      <c:h val="8.61143628419914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AD2-49FD-8490-336FE535205C}"/>
                </c:ext>
              </c:extLst>
            </c:dLbl>
            <c:dLbl>
              <c:idx val="1"/>
              <c:layout>
                <c:manualLayout>
                  <c:x val="-1.40932804442354E-2"/>
                  <c:y val="0.12023617944670568"/>
                </c:manualLayout>
              </c:layout>
              <c:tx>
                <c:rich>
                  <a:bodyPr/>
                  <a:lstStyle/>
                  <a:p>
                    <a:endParaRPr lang="en-US" baseline="0" dirty="0"/>
                  </a:p>
                  <a:p>
                    <a:r>
                      <a:rPr lang="en-US" baseline="0" dirty="0"/>
                      <a:t>11,1%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2793450674235093"/>
                      <c:h val="0.10538289485657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AD2-49FD-8490-336FE535205C}"/>
                </c:ext>
              </c:extLst>
            </c:dLbl>
            <c:dLbl>
              <c:idx val="2"/>
              <c:layout>
                <c:manualLayout>
                  <c:x val="-1.6442057513322894E-2"/>
                  <c:y val="6.4361722543130745E-2"/>
                </c:manualLayout>
              </c:layout>
              <c:tx>
                <c:rich>
                  <a:bodyPr/>
                  <a:lstStyle/>
                  <a:p>
                    <a:fld id="{37A73BB6-812A-4B95-AAAC-5E494C474FCD}" type="VALUE">
                      <a:rPr lang="en-US" baseline="0" smtClean="0"/>
                      <a:pPr/>
                      <a:t>[ЗНАЧЕНИЕ]</a:t>
                    </a:fld>
                    <a:r>
                      <a:rPr lang="en-US" baseline="0" dirty="0"/>
                      <a:t>%</a:t>
                    </a:r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AD2-49FD-8490-336FE535205C}"/>
                </c:ext>
              </c:extLst>
            </c:dLbl>
            <c:dLbl>
              <c:idx val="3"/>
              <c:layout>
                <c:manualLayout>
                  <c:x val="-3.9825324067935118E-2"/>
                  <c:y val="5.3007797757265218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3,6%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314-4099-97BB-F780494CCB09}"/>
                </c:ext>
              </c:extLst>
            </c:dLbl>
            <c:dLbl>
              <c:idx val="4"/>
              <c:layout>
                <c:manualLayout>
                  <c:x val="-5.5470987094623898E-2"/>
                  <c:y val="3.1641367134276226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3,3%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AD2-49FD-8490-336FE535205C}"/>
                </c:ext>
              </c:extLst>
            </c:dLbl>
            <c:dLbl>
              <c:idx val="5"/>
              <c:layout>
                <c:manualLayout>
                  <c:x val="-0.10846857069644589"/>
                  <c:y val="-1.2057578025549014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2,3%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AD2-49FD-8490-336FE535205C}"/>
                </c:ext>
              </c:extLst>
            </c:dLbl>
            <c:dLbl>
              <c:idx val="6"/>
              <c:layout>
                <c:manualLayout>
                  <c:x val="-6.0378259942443668E-2"/>
                  <c:y val="-1.8046626622400485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</a:t>
                    </a:r>
                    <a:fld id="{6A38DA31-DC58-4781-89C6-D1C2B6D5AF09}" type="PERCENTAGE">
                      <a:rPr lang="en-US" baseline="0"/>
                      <a:pPr/>
                      <a:t>[ПРОЦЕНТ]</a:t>
                    </a:fld>
                    <a:endParaRPr lang="en-US" baseline="0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AD2-49FD-8490-336FE535205C}"/>
                </c:ext>
              </c:extLst>
            </c:dLbl>
            <c:dLbl>
              <c:idx val="7"/>
              <c:layout>
                <c:manualLayout>
                  <c:x val="1.7596667126591668E-2"/>
                  <c:y val="-1.4216993865423119E-2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0,9%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023247640943121"/>
                      <c:h val="4.813467923007541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5314-4099-97BB-F780494CCB09}"/>
                </c:ext>
              </c:extLst>
            </c:dLbl>
            <c:dLbl>
              <c:idx val="8"/>
              <c:layout>
                <c:manualLayout>
                  <c:x val="0.13431684113951486"/>
                  <c:y val="-2.8013394998944521E-3"/>
                </c:manualLayout>
              </c:layout>
              <c:tx>
                <c:rich>
                  <a:bodyPr/>
                  <a:lstStyle/>
                  <a:p>
                    <a:fld id="{9D64E7F1-FD12-4BFE-A8BC-5450DD7DB8F4}" type="VALUE">
                      <a:rPr lang="en-US" smtClean="0"/>
                      <a:pPr/>
                      <a:t>[ЗНАЧЕНИЕ]</a:t>
                    </a:fld>
                    <a:fld id="{0CF7EBC8-CB4D-4E3B-A048-23BB5BD65998}" type="PERCENTAGE">
                      <a:rPr lang="en-US" baseline="0" smtClean="0"/>
                      <a:pPr/>
                      <a:t>[ПРОЦЕНТ]</a:t>
                    </a:fld>
                    <a:endParaRPr lang="ru-RU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D1DF-4F57-8310-A97856C619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Оплата труда и начисления на фот</c:v>
                </c:pt>
                <c:pt idx="1">
                  <c:v>Коммунальные услуги </c:v>
                </c:pt>
                <c:pt idx="2">
                  <c:v>Услуги по содержанию имущества </c:v>
                </c:pt>
                <c:pt idx="3">
                  <c:v>Прочие услуги </c:v>
                </c:pt>
                <c:pt idx="4">
                  <c:v>Иные расходы</c:v>
                </c:pt>
                <c:pt idx="5">
                  <c:v>Увеличение стоимости мат. Запасов (ГСМ, канцтовары, хозтовары и тд </c:v>
                </c:pt>
                <c:pt idx="6">
                  <c:v>Социальное обеспечение </c:v>
                </c:pt>
                <c:pt idx="7">
                  <c:v>Услуги связи </c:v>
                </c:pt>
                <c:pt idx="8">
                  <c:v>Прочие расходы (налоги)</c:v>
                </c:pt>
              </c:strCache>
            </c:strRef>
          </c:cat>
          <c:val>
            <c:numRef>
              <c:f>Лист1!$B$2:$B$10</c:f>
              <c:numCache>
                <c:formatCode>#,##0.0</c:formatCode>
                <c:ptCount val="9"/>
                <c:pt idx="0">
                  <c:v>71</c:v>
                </c:pt>
                <c:pt idx="1">
                  <c:v>11.1</c:v>
                </c:pt>
                <c:pt idx="2">
                  <c:v>5.5</c:v>
                </c:pt>
                <c:pt idx="3">
                  <c:v>3.6</c:v>
                </c:pt>
                <c:pt idx="4">
                  <c:v>3.3</c:v>
                </c:pt>
                <c:pt idx="5">
                  <c:v>2.2999999999999998</c:v>
                </c:pt>
                <c:pt idx="6">
                  <c:v>2</c:v>
                </c:pt>
                <c:pt idx="7">
                  <c:v>0.9</c:v>
                </c:pt>
                <c:pt idx="8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AD2-49FD-8490-336FE53520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1644839641473523"/>
          <c:y val="9.1247833067864159E-2"/>
          <c:w val="0.2750176055707072"/>
          <c:h val="0.86827931195506858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1200" b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313713910761154"/>
          <c:y val="5.3085875984251962E-2"/>
          <c:w val="0.50272227690288718"/>
          <c:h val="0.6740745570866141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муниципальный долг, тыс. рублей</c:v>
                </c:pt>
              </c:strCache>
            </c:strRef>
          </c:tx>
          <c:spPr>
            <a:ln>
              <a:solidFill>
                <a:schemeClr val="tx2">
                  <a:lumMod val="7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3.6938327303407512E-3"/>
                  <c:y val="-0.266885662395536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8F0-4E82-98BA-904AAACD4E8E}"/>
                </c:ext>
              </c:extLst>
            </c:dLbl>
            <c:dLbl>
              <c:idx val="1"/>
              <c:layout>
                <c:manualLayout>
                  <c:x val="6.722682986914451E-3"/>
                  <c:y val="-0.257186701477613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8F0-4E82-98BA-904AAACD4E8E}"/>
                </c:ext>
              </c:extLst>
            </c:dLbl>
            <c:dLbl>
              <c:idx val="2"/>
              <c:layout>
                <c:manualLayout>
                  <c:x val="4.1666062869020991E-3"/>
                  <c:y val="-0.3330517288202545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8F0-4E82-98BA-904AAACD4E8E}"/>
                </c:ext>
              </c:extLst>
            </c:dLbl>
            <c:dLbl>
              <c:idx val="3"/>
              <c:layout>
                <c:manualLayout>
                  <c:x val="6.2500000000000003E-3"/>
                  <c:y val="-4.68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8F0-4E82-98BA-904AAACD4E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m/d/yyyy</c:formatCode>
                <c:ptCount val="4"/>
                <c:pt idx="0">
                  <c:v>45658</c:v>
                </c:pt>
                <c:pt idx="1">
                  <c:v>46023</c:v>
                </c:pt>
                <c:pt idx="2">
                  <c:v>46388</c:v>
                </c:pt>
                <c:pt idx="3">
                  <c:v>46753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9777</c:v>
                </c:pt>
                <c:pt idx="1">
                  <c:v>10900</c:v>
                </c:pt>
                <c:pt idx="2">
                  <c:v>15000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8F0-4E82-98BA-904AAACD4E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6921600"/>
        <c:axId val="216923136"/>
      </c:barChart>
      <c:dateAx>
        <c:axId val="21692160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16923136"/>
        <c:crosses val="autoZero"/>
        <c:auto val="1"/>
        <c:lblOffset val="100"/>
        <c:baseTimeUnit val="years"/>
      </c:dateAx>
      <c:valAx>
        <c:axId val="2169231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16921600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0.12374</cdr:x>
      <cdr:y>0.1282</cdr:y>
    </cdr:from>
    <cdr:to>
      <cdr:x>0.24524</cdr:x>
      <cdr:y>0.20603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21229340">
          <a:off x="953405" y="662881"/>
          <a:ext cx="936104" cy="402431"/>
        </a:xfrm>
        <a:prstGeom xmlns:a="http://schemas.openxmlformats.org/drawingml/2006/main" prst="notchedRightArrow">
          <a:avLst>
            <a:gd name="adj1" fmla="val 50000"/>
            <a:gd name="adj2" fmla="val 59554"/>
          </a:avLst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000" b="1" dirty="0" smtClean="0"/>
            <a:t>+2429,9</a:t>
          </a:r>
          <a:endParaRPr lang="ru-RU" sz="1000" b="1" dirty="0"/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0.03028</cdr:x>
      <cdr:y>0.07745</cdr:y>
    </cdr:from>
    <cdr:to>
      <cdr:x>0.16112</cdr:x>
      <cdr:y>0.15111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33325" y="400439"/>
          <a:ext cx="1008103" cy="3808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331 817,0</a:t>
          </a:r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0.03963</cdr:x>
      <cdr:y>0.08687</cdr:y>
    </cdr:from>
    <cdr:to>
      <cdr:x>0.20714</cdr:x>
      <cdr:y>0.17526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305333" y="449174"/>
          <a:ext cx="1290641" cy="4570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0.20785</cdr:x>
      <cdr:y>0.06208</cdr:y>
    </cdr:from>
    <cdr:to>
      <cdr:x>0.36673</cdr:x>
      <cdr:y>0.14235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601477" y="320989"/>
          <a:ext cx="1224147" cy="415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334 246,9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0.51626</cdr:x>
      <cdr:y>0.29974</cdr:y>
    </cdr:from>
    <cdr:to>
      <cdr:x>0.69897</cdr:x>
      <cdr:y>0.38813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977741" y="1465112"/>
          <a:ext cx="1407755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0.36673</cdr:x>
      <cdr:y>0.07644</cdr:y>
    </cdr:from>
    <cdr:to>
      <cdr:x>0.48534</cdr:x>
      <cdr:y>0.14978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="" xmlns:a16="http://schemas.microsoft.com/office/drawing/2014/main" id="{33A4C4DC-BCEB-4D8F-8300-6C6DC039B9E3}"/>
            </a:ext>
          </a:extLst>
        </cdr:cNvPr>
        <cdr:cNvSpPr/>
      </cdr:nvSpPr>
      <cdr:spPr>
        <a:xfrm xmlns:a="http://schemas.openxmlformats.org/drawingml/2006/main">
          <a:off x="2825613" y="395254"/>
          <a:ext cx="913873" cy="379172"/>
        </a:xfrm>
        <a:prstGeom xmlns:a="http://schemas.openxmlformats.org/drawingml/2006/main" prst="rightArrow">
          <a:avLst>
            <a:gd name="adj1" fmla="val 55494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+ 18799,8 </a:t>
          </a:r>
          <a:r>
            <a:rPr lang="ru-RU" b="1" dirty="0" err="1" smtClean="0">
              <a:solidFill>
                <a:schemeClr val="tx1"/>
              </a:solidFill>
            </a:rPr>
            <a:t>т.р</a:t>
          </a:r>
          <a:r>
            <a:rPr lang="ru-RU" b="1" dirty="0" smtClean="0">
              <a:solidFill>
                <a:schemeClr val="tx1"/>
              </a:solidFill>
            </a:rPr>
            <a:t>.</a:t>
          </a:r>
          <a:endParaRPr lang="ru-RU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0.32836</cdr:x>
      <cdr:y>0.39886</cdr:y>
    </cdr:from>
    <cdr:to>
      <cdr:x>0.504</cdr:x>
      <cdr:y>0.47252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="" xmlns:a16="http://schemas.microsoft.com/office/drawing/2014/main" id="{3CD6BEC1-44C1-4454-89C8-89ACEED4D049}"/>
            </a:ext>
          </a:extLst>
        </cdr:cNvPr>
        <cdr:cNvSpPr/>
      </cdr:nvSpPr>
      <cdr:spPr>
        <a:xfrm xmlns:a="http://schemas.openxmlformats.org/drawingml/2006/main">
          <a:off x="2529998" y="1949574"/>
          <a:ext cx="1353274" cy="360040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b="1" dirty="0">
              <a:solidFill>
                <a:schemeClr val="tx1"/>
              </a:solidFill>
            </a:rPr>
            <a:t>213 437,2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="" xmlns:a16="http://schemas.microsoft.com/office/drawing/2014/main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0.48818</cdr:x>
      <cdr:y>0.42202</cdr:y>
    </cdr:from>
    <cdr:to>
      <cdr:x>0.51182</cdr:x>
      <cdr:y>0.57798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815926" y="2498560"/>
          <a:ext cx="184731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5400" b="1" cap="none" spc="50" dirty="0">
            <a:ln w="12700" cmpd="sng">
              <a:solidFill>
                <a:schemeClr val="accent6">
                  <a:satMod val="120000"/>
                  <a:shade val="80000"/>
                </a:schemeClr>
              </a:solidFill>
              <a:prstDash val="solid"/>
            </a:ln>
            <a:solidFill>
              <a:schemeClr val="accent6">
                <a:tint val="1000"/>
              </a:schemeClr>
            </a:solidFill>
            <a:effectLst>
              <a:glow rad="53100">
                <a:schemeClr val="accent6">
                  <a:satMod val="180000"/>
                  <a:alpha val="30000"/>
                </a:schemeClr>
              </a:glow>
            </a:effectLst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4302625" cy="341297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1697" y="4"/>
            <a:ext cx="4302625" cy="341297"/>
          </a:xfrm>
          <a:prstGeom prst="rect">
            <a:avLst/>
          </a:prstGeom>
        </p:spPr>
        <p:txBody>
          <a:bodyPr vert="horz" lIns="91417" tIns="45708" rIns="91417" bIns="45708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pPr/>
              <a:t>25.12.2025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456381"/>
            <a:ext cx="4302625" cy="341297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1697" y="6456381"/>
            <a:ext cx="4302625" cy="341297"/>
          </a:xfrm>
          <a:prstGeom prst="rect">
            <a:avLst/>
          </a:prstGeom>
        </p:spPr>
        <p:txBody>
          <a:bodyPr vert="horz" lIns="91417" tIns="45708" rIns="91417" bIns="45708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2" y="5"/>
            <a:ext cx="4302625" cy="33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22" tIns="45612" rIns="91222" bIns="45612" numCol="1" anchor="t" anchorCtr="0" compatLnSpc="1">
            <a:prstTxWarp prst="textNoShape">
              <a:avLst/>
            </a:prstTxWarp>
          </a:bodyPr>
          <a:lstStyle>
            <a:lvl1pPr defTabSz="911518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5624023" y="5"/>
            <a:ext cx="4300307" cy="33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22" tIns="45612" rIns="91222" bIns="45612" numCol="1" anchor="t" anchorCtr="0" compatLnSpc="1">
            <a:prstTxWarp prst="textNoShape">
              <a:avLst/>
            </a:prstTxWarp>
          </a:bodyPr>
          <a:lstStyle>
            <a:lvl1pPr algn="r" defTabSz="911518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267075" y="509588"/>
            <a:ext cx="339725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4" tIns="45494" rIns="90984" bIns="45494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994522" y="3229443"/>
            <a:ext cx="7939919" cy="305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22" tIns="45612" rIns="91222" bIns="456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2" y="6456699"/>
            <a:ext cx="4302625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22" tIns="45612" rIns="91222" bIns="45612" numCol="1" anchor="b" anchorCtr="0" compatLnSpc="1">
            <a:prstTxWarp prst="textNoShape">
              <a:avLst/>
            </a:prstTxWarp>
          </a:bodyPr>
          <a:lstStyle>
            <a:lvl1pPr defTabSz="911518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5624023" y="6456699"/>
            <a:ext cx="4300307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22" tIns="45612" rIns="91222" bIns="45612" numCol="1" anchor="b" anchorCtr="0" compatLnSpc="1">
            <a:prstTxWarp prst="textNoShape">
              <a:avLst/>
            </a:prstTxWarp>
          </a:bodyPr>
          <a:lstStyle>
            <a:lvl1pPr algn="r" defTabSz="910876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140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8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589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pPr>
                <a:defRPr/>
              </a:pPr>
              <a:t>25.12.2025</a:t>
            </a:fld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72429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02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3956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966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0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1975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2407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55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538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1662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950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9100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541591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935884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509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3021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106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2037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726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0137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90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8831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9300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4346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316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956986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906312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5031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38050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1709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9840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802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2758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13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3719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5349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7801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0970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966376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70166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pPr>
                <a:defRPr/>
              </a:pPr>
              <a:t>25.12.2025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  <p:sldLayoutId id="2147484213" r:id="rId12"/>
    <p:sldLayoutId id="21474841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673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5" r:id="rId1"/>
    <p:sldLayoutId id="2147484216" r:id="rId2"/>
    <p:sldLayoutId id="2147484217" r:id="rId3"/>
    <p:sldLayoutId id="2147484218" r:id="rId4"/>
    <p:sldLayoutId id="2147484219" r:id="rId5"/>
    <p:sldLayoutId id="2147484220" r:id="rId6"/>
    <p:sldLayoutId id="2147484221" r:id="rId7"/>
    <p:sldLayoutId id="2147484222" r:id="rId8"/>
    <p:sldLayoutId id="2147484223" r:id="rId9"/>
    <p:sldLayoutId id="2147484224" r:id="rId10"/>
    <p:sldLayoutId id="2147484225" r:id="rId11"/>
    <p:sldLayoutId id="2147484226" r:id="rId12"/>
    <p:sldLayoutId id="2147484227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574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9" r:id="rId1"/>
    <p:sldLayoutId id="2147484230" r:id="rId2"/>
    <p:sldLayoutId id="2147484231" r:id="rId3"/>
    <p:sldLayoutId id="2147484232" r:id="rId4"/>
    <p:sldLayoutId id="2147484233" r:id="rId5"/>
    <p:sldLayoutId id="2147484234" r:id="rId6"/>
    <p:sldLayoutId id="2147484235" r:id="rId7"/>
    <p:sldLayoutId id="2147484236" r:id="rId8"/>
    <p:sldLayoutId id="2147484237" r:id="rId9"/>
    <p:sldLayoutId id="2147484238" r:id="rId10"/>
    <p:sldLayoutId id="2147484239" r:id="rId11"/>
    <p:sldLayoutId id="2147484240" r:id="rId12"/>
    <p:sldLayoutId id="214748424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>
                <a:solidFill>
                  <a:srgbClr val="073E87"/>
                </a:solidFill>
              </a:rPr>
              <a:pPr>
                <a:defRPr/>
              </a:pPr>
              <a:t>25.12.2025</a:t>
            </a:fld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496970-5AEB-4DEB-B645-A0985F3D93F4}" type="slidenum">
              <a:rPr lang="ru-RU" altLang="ru-RU" smtClean="0">
                <a:solidFill>
                  <a:srgbClr val="073E87"/>
                </a:solidFill>
              </a:rPr>
              <a:pPr/>
              <a:t>‹#›</a:t>
            </a:fld>
            <a:endParaRPr lang="ru-RU" altLang="ru-RU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377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  <p:sldLayoutId id="2147484254" r:id="rId12"/>
    <p:sldLayoutId id="2147484255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chart" Target="../charts/chart2.xml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467544" y="980728"/>
            <a:ext cx="8424936" cy="5400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mpd="sng">
            <a:solidFill>
              <a:schemeClr val="accent1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b="1" dirty="0"/>
          </a:p>
          <a:p>
            <a:r>
              <a:rPr lang="ru-RU" sz="3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б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юджета муниципального района Алексеевский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 области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2026 год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2027 и 2028 годов</a:t>
            </a:r>
          </a:p>
          <a:p>
            <a:r>
              <a:rPr lang="ru-RU" sz="3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 чтение)</a:t>
            </a:r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2026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2027 и 2028 годов (2 чтение)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404514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353 046,7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231 140,2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212 799,7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367 146,7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216 140,2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212 799,7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3 462,3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7 111,4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- 14 100,0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15 000,0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="" xmlns:a16="http://schemas.microsoft.com/office/drawing/2014/main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0" strike="sngStrike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1 чтение         - 11 100,0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2 чтение         - 14 100,0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79970" y="2089534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32374" y="4737838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8313" y="836711"/>
            <a:ext cx="8424862" cy="556408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2026 год, тыс. рублей</a:t>
            </a:r>
          </a:p>
          <a:p>
            <a:pPr marL="45720" indent="0" algn="ctr">
              <a:buNone/>
            </a:pPr>
            <a:r>
              <a:rPr lang="ru-RU" sz="2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22080" y="2084980"/>
            <a:ext cx="29065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trike="sngStrike" dirty="0"/>
              <a:t>1 чтение    213 437,2</a:t>
            </a:r>
          </a:p>
          <a:p>
            <a:r>
              <a:rPr lang="ru-RU" dirty="0"/>
              <a:t>2 чтение    353 046,7</a:t>
            </a:r>
          </a:p>
          <a:p>
            <a:endParaRPr lang="ru-RU" dirty="0"/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      </a:t>
            </a:r>
            <a:r>
              <a:rPr lang="ru-RU" dirty="0">
                <a:solidFill>
                  <a:schemeClr val="tx2"/>
                </a:solidFill>
              </a:rPr>
              <a:t>ДОХОДЫ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861876" y="2019150"/>
            <a:ext cx="28296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trike="sngStrike" dirty="0"/>
              <a:t>1 чтение   224 537,2</a:t>
            </a:r>
          </a:p>
          <a:p>
            <a:r>
              <a:rPr lang="ru-RU" dirty="0"/>
              <a:t>2 чтение   367 146,7</a:t>
            </a:r>
          </a:p>
          <a:p>
            <a:endParaRPr lang="ru-RU" dirty="0"/>
          </a:p>
          <a:p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      </a:t>
            </a:r>
            <a:r>
              <a:rPr lang="ru-RU" dirty="0">
                <a:solidFill>
                  <a:schemeClr val="tx2"/>
                </a:solidFill>
              </a:rPr>
              <a:t>РАСХОДЫ</a:t>
            </a: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983041"/>
            <a:ext cx="2602306" cy="165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62111" y="3795651"/>
            <a:ext cx="1513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+139609,5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516216" y="3812006"/>
            <a:ext cx="1513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+142609,5</a:t>
            </a:r>
            <a:endParaRPr lang="ru-RU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786210"/>
              </p:ext>
            </p:extLst>
          </p:nvPr>
        </p:nvGraphicFramePr>
        <p:xfrm>
          <a:off x="882291" y="1412776"/>
          <a:ext cx="7704856" cy="5170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="" xmlns:a16="http://schemas.microsoft.com/office/drawing/2014/main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2024-2026</a:t>
            </a:r>
          </a:p>
          <a:p>
            <a:pPr eaLnBrk="1" hangingPunct="1">
              <a:defRPr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годы, тыс. руб.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28105" y="1628800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353046,7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 rot="19269103">
            <a:off x="3870105" y="2510243"/>
            <a:ext cx="1106273" cy="404994"/>
          </a:xfrm>
          <a:prstGeom prst="notched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 smtClean="0">
              <a:solidFill>
                <a:schemeClr val="tx1"/>
              </a:solidFill>
            </a:endParaRP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+</a:t>
            </a:r>
            <a:r>
              <a:rPr 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139609,5</a:t>
            </a:r>
          </a:p>
          <a:p>
            <a:pPr algn="ctr"/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056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4124192149"/>
              </p:ext>
            </p:extLst>
          </p:nvPr>
        </p:nvGraphicFramePr>
        <p:xfrm>
          <a:off x="0" y="1196975"/>
          <a:ext cx="5068888" cy="5287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="" xmlns:a16="http://schemas.microsoft.com/office/drawing/2014/main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35488" y="981075"/>
            <a:ext cx="4608512" cy="730250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ru-RU" alt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обеспеченности, тыс. руб.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337598" y="1569023"/>
            <a:ext cx="1253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itchFamily="34" charset="0"/>
              </a:rPr>
              <a:t>2025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373144" y="1556792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prstClr val="black"/>
                </a:solidFill>
                <a:latin typeface="Calibri" pitchFamily="34" charset="0"/>
              </a:rPr>
              <a:t>2026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168729" y="2299273"/>
            <a:ext cx="1291810" cy="1269944"/>
          </a:xfrm>
          <a:prstGeom prst="cube">
            <a:avLst>
              <a:gd name="adj" fmla="val 25000"/>
            </a:avLst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solidFill>
                  <a:prstClr val="black"/>
                </a:solidFill>
                <a:latin typeface="Arial" charset="0"/>
              </a:rPr>
              <a:t>47 208,0</a:t>
            </a: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73144" y="1922920"/>
            <a:ext cx="1196935" cy="1603349"/>
          </a:xfrm>
          <a:prstGeom prst="cube">
            <a:avLst>
              <a:gd name="adj" fmla="val 25000"/>
            </a:avLst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469048" y="2899937"/>
            <a:ext cx="1166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prstClr val="black"/>
                </a:solidFill>
                <a:latin typeface="Arial" charset="0"/>
              </a:rPr>
              <a:t>55 899,0</a:t>
            </a:r>
          </a:p>
        </p:txBody>
      </p:sp>
      <p:sp>
        <p:nvSpPr>
          <p:cNvPr id="16394" name="Text Box 22"/>
          <p:cNvSpPr txBox="1">
            <a:spLocks noChangeArrowheads="1"/>
          </p:cNvSpPr>
          <p:nvPr/>
        </p:nvSpPr>
        <p:spPr bwMode="auto">
          <a:xfrm>
            <a:off x="7376877" y="2465756"/>
            <a:ext cx="1371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" charset="0"/>
              </a:rPr>
              <a:t>+ 8 691,0</a:t>
            </a: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977687" y="127000"/>
            <a:ext cx="7479355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Алексеевский в 202</a:t>
            </a:r>
            <a:r>
              <a:rPr lang="en-US" altLang="ru-RU" sz="20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0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году </a:t>
            </a:r>
            <a:r>
              <a:rPr lang="en-US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</a:t>
            </a:r>
            <a:r>
              <a:rPr lang="ru-RU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чтение) </a:t>
            </a:r>
            <a:r>
              <a:rPr lang="en-US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altLang="ru-RU" sz="1800" dirty="0" smtClean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110 </a:t>
            </a:r>
            <a:r>
              <a:rPr lang="ru-RU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511,1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rgbClr val="4584D3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2 чтение – 260 321,2 тыс. руб.</a:t>
            </a:r>
          </a:p>
        </p:txBody>
      </p:sp>
      <p:sp>
        <p:nvSpPr>
          <p:cNvPr id="4" name="Цилиндр 3"/>
          <p:cNvSpPr/>
          <p:nvPr/>
        </p:nvSpPr>
        <p:spPr>
          <a:xfrm>
            <a:off x="5506928" y="4582126"/>
            <a:ext cx="914400" cy="1555395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9" name="Цилиндр 18"/>
          <p:cNvSpPr/>
          <p:nvPr/>
        </p:nvSpPr>
        <p:spPr>
          <a:xfrm>
            <a:off x="7715404" y="4377364"/>
            <a:ext cx="914400" cy="1760158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53269" y="3731032"/>
            <a:ext cx="4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31B6FD">
                    <a:lumMod val="50000"/>
                  </a:srgbClr>
                </a:solidFill>
              </a:rPr>
              <a:t>Дотация на поддержку мер по обеспечению сбалансированности бюджетов («стимулирующие дотации»), тыс. руб.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7988" y="5301208"/>
            <a:ext cx="99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</a:rPr>
              <a:t>33 647,0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9204" y="535322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</a:rPr>
              <a:t>42 168,0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500304-C25E-4AD8-8D69-7A66F97A556D}"/>
              </a:ext>
            </a:extLst>
          </p:cNvPr>
          <p:cNvSpPr/>
          <p:nvPr/>
        </p:nvSpPr>
        <p:spPr>
          <a:xfrm>
            <a:off x="5405830" y="618547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</a:rPr>
              <a:t>2025 год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29D4752-0A45-416E-A336-47505D5A83B6}"/>
              </a:ext>
            </a:extLst>
          </p:cNvPr>
          <p:cNvSpPr/>
          <p:nvPr/>
        </p:nvSpPr>
        <p:spPr>
          <a:xfrm>
            <a:off x="7601574" y="618861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</a:rPr>
              <a:t>2026 год</a:t>
            </a:r>
          </a:p>
        </p:txBody>
      </p:sp>
      <p:sp>
        <p:nvSpPr>
          <p:cNvPr id="5" name="Стрелка: изогнутая вверх 4">
            <a:extLst>
              <a:ext uri="{FF2B5EF4-FFF2-40B4-BE49-F238E27FC236}">
                <a16:creationId xmlns="" xmlns:a16="http://schemas.microsoft.com/office/drawing/2014/main" id="{1FA2D633-E45C-4FB5-8738-23D6F0EA85F6}"/>
              </a:ext>
            </a:extLst>
          </p:cNvPr>
          <p:cNvSpPr/>
          <p:nvPr/>
        </p:nvSpPr>
        <p:spPr>
          <a:xfrm rot="21007177">
            <a:off x="6242888" y="2509897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Стрелка: изогнутая вверх 6">
            <a:extLst>
              <a:ext uri="{FF2B5EF4-FFF2-40B4-BE49-F238E27FC236}">
                <a16:creationId xmlns="" xmlns:a16="http://schemas.microsoft.com/office/drawing/2014/main" id="{A67DEEC4-E1F6-4FC8-94BE-9034ADE435DB}"/>
              </a:ext>
            </a:extLst>
          </p:cNvPr>
          <p:cNvSpPr/>
          <p:nvPr/>
        </p:nvSpPr>
        <p:spPr>
          <a:xfrm rot="21048724">
            <a:off x="6420049" y="4703136"/>
            <a:ext cx="1269628" cy="611795"/>
          </a:xfrm>
          <a:prstGeom prst="curvedUpArrow">
            <a:avLst>
              <a:gd name="adj1" fmla="val 28335"/>
              <a:gd name="adj2" fmla="val 62693"/>
              <a:gd name="adj3" fmla="val 266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89204" y="4605697"/>
            <a:ext cx="15292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+ 8 521,0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77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07097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="" xmlns:a16="http://schemas.microsoft.com/office/drawing/2014/main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65545504"/>
              </p:ext>
            </p:extLst>
          </p:nvPr>
        </p:nvGraphicFramePr>
        <p:xfrm>
          <a:off x="251520" y="836712"/>
          <a:ext cx="8639892" cy="5811981"/>
        </p:xfrm>
        <a:graphic>
          <a:graphicData uri="http://schemas.openxmlformats.org/drawingml/2006/table">
            <a:tbl>
              <a:tblPr/>
              <a:tblGrid>
                <a:gridCol w="2808312">
                  <a:extLst>
                    <a:ext uri="{9D8B030D-6E8A-4147-A177-3AD203B41FA5}">
                      <a16:colId xmlns="" xmlns:a16="http://schemas.microsoft.com/office/drawing/2014/main" val="1325949035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846319046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246106019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13204861"/>
                    </a:ext>
                  </a:extLst>
                </a:gridCol>
                <a:gridCol w="791020">
                  <a:extLst>
                    <a:ext uri="{9D8B030D-6E8A-4147-A177-3AD203B41FA5}">
                      <a16:colId xmlns="" xmlns:a16="http://schemas.microsoft.com/office/drawing/2014/main" val="4276401511"/>
                    </a:ext>
                  </a:extLst>
                </a:gridCol>
              </a:tblGrid>
              <a:tr h="6480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2024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 2025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1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2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2026 года (2чт.)  к оценке 2025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04630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4336075"/>
                  </a:ext>
                </a:extLst>
              </a:tr>
              <a:tr h="3579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226 222,5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216 857,3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110 511,1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260 321,2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+ 43 463,9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40187445"/>
                  </a:ext>
                </a:extLst>
              </a:tr>
              <a:tr h="1373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4016069"/>
                  </a:ext>
                </a:extLst>
              </a:tr>
              <a:tr h="34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выравнивание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43 324,8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47 208,0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55 899,0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55 899,0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+ 8 691,0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5059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Прочая дотация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33 933,6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- 899,8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16980048"/>
                  </a:ext>
                </a:extLst>
              </a:tr>
              <a:tr h="4277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стимулирование мобилизации УСН</a:t>
                      </a:r>
                    </a:p>
                    <a:p>
                      <a:pPr algn="l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18 900,0</a:t>
                      </a:r>
                    </a:p>
                    <a:p>
                      <a:pPr algn="ctr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+ 18 900,0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поддержку мер по обеспечению сбалансированности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29 868,6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42 168,0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+ 8 521,0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422302"/>
                  </a:ext>
                </a:extLst>
              </a:tr>
              <a:tr h="202983">
                <a:tc>
                  <a:txBody>
                    <a:bodyPr/>
                    <a:lstStyle/>
                    <a:p>
                      <a:pPr algn="l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т.ч.: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дотация </a:t>
                      </a:r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kumimoji="0" lang="ru-RU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поддержку </a:t>
                      </a: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мер по обеспечению сбалансированности местных бюджетов </a:t>
                      </a:r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29 868,6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18 433,0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- 15 214,0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дотация на частичную компенсацию расходов на оплату </a:t>
                      </a:r>
                      <a:r>
                        <a:rPr lang="ru-RU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труда работникам по Указу Президента</a:t>
                      </a:r>
                      <a:r>
                        <a:rPr lang="en-US" sz="1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23 735,0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+ 23 735,0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54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70 324,6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52 043,8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54 621,7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+ 2 577,9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2742258"/>
                  </a:ext>
                </a:extLst>
              </a:tr>
              <a:tr h="33501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38 943,7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62 568,4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78 659,4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+ 16 091,0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11761446"/>
                  </a:ext>
                </a:extLst>
              </a:tr>
              <a:tr h="340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(спонсорские)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9 266,5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- 9 266,5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3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11 249,9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10 073,1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10 073,1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- 1 176,8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251519" y="188640"/>
            <a:ext cx="85689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 smtClean="0">
                <a:latin typeface="Times New Roman" pitchFamily="18" charset="0"/>
              </a:rPr>
              <a:t>Динамика </a:t>
            </a:r>
            <a:r>
              <a:rPr lang="ru-RU" altLang="ru-RU" sz="1800" dirty="0">
                <a:latin typeface="Times New Roman" pitchFamily="18" charset="0"/>
              </a:rPr>
              <a:t>безвозмездных </a:t>
            </a:r>
            <a:r>
              <a:rPr lang="ru-RU" altLang="ru-RU" sz="1800" dirty="0" smtClean="0">
                <a:latin typeface="Times New Roman" pitchFamily="18" charset="0"/>
              </a:rPr>
              <a:t>поступлений бюджета </a:t>
            </a:r>
            <a:r>
              <a:rPr lang="ru-RU" altLang="ru-RU" sz="1800" dirty="0">
                <a:latin typeface="Times New Roman" pitchFamily="18" charset="0"/>
              </a:rPr>
              <a:t>в 2024-2026 годах, тыс. руб. </a:t>
            </a:r>
          </a:p>
        </p:txBody>
      </p:sp>
    </p:spTree>
    <p:extLst>
      <p:ext uri="{BB962C8B-B14F-4D97-AF65-F5344CB8AC3E}">
        <p14:creationId xmlns:p14="http://schemas.microsoft.com/office/powerpoint/2010/main" val="3184372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86737" y="248937"/>
            <a:ext cx="8821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2026 год и плановый период 2027 и 2028 годов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102838"/>
              </p:ext>
            </p:extLst>
          </p:nvPr>
        </p:nvGraphicFramePr>
        <p:xfrm>
          <a:off x="422102" y="1118141"/>
          <a:ext cx="8550913" cy="54464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78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046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2614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        (1 чтение)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(2чтение)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95 505,9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94 250,1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53 507,7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54 921,5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43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безопасность                                         и правоохранительная деятельность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20,0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492,0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1 663,8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3 978,7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1 886,4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13 779,0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13 349,0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13 349,0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Жилищно-коммунальное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12 000,0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04114561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137,0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482,6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257,6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257,6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21 034,50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84 233,2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31 928,7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18 390,2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77 949,30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75351,0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18 236,7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62 556,8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4 514,50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70 420,9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67 717,4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47 967,50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12 427,6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12 334,6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8 550,0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09947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2 970,0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3 211,3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1 500,0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9343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784618412"/>
                  </a:ext>
                </a:extLst>
              </a:tr>
              <a:tr h="39343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Межбюджетные трансферты общего характера бюджетам поселений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7 892,0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12 392,0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3 717,0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2 717,0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9343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3 462,3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7 111,4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239921497"/>
                  </a:ext>
                </a:extLst>
              </a:tr>
              <a:tr h="55709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1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224 537,2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367 146,7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216 140,2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212 799,7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7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94967" y="188640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b="1" dirty="0"/>
              <a:t>Реализация национальных и региональных проектов </a:t>
            </a:r>
          </a:p>
          <a:p>
            <a:pPr algn="ctr"/>
            <a:r>
              <a:rPr lang="ru-RU" sz="1800" b="1" dirty="0"/>
              <a:t>на 2026 год и плановый период 2027 и 2028 годов 2 чтение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</a:rPr>
              <a:t>                                                                                                                                                            тыс. рублей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031400"/>
              </p:ext>
            </p:extLst>
          </p:nvPr>
        </p:nvGraphicFramePr>
        <p:xfrm>
          <a:off x="558963" y="1556792"/>
          <a:ext cx="8208912" cy="35309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06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592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8079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9182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 год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l"/>
                      <a:r>
                        <a:rPr lang="ru-RU" sz="11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Мероприятия по замене систем противопожарной безопасности со сроком службы 10 и более лет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3 636,4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2 500,0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Государственная программа Самарской области «Строительство, реконструкция и капитальный ремонт образовательных учреждений Самарской области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56 195,4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1 149,4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11 494,3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65938889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Расходы на осуществление мероприятий по проектированию, строительству, реконструкции и модернизации систем водоснабжения, систем водоотведения и канализации муниципальной собственности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12 000,0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50942009"/>
                  </a:ext>
                </a:extLst>
              </a:tr>
              <a:tr h="370615">
                <a:tc>
                  <a:txBody>
                    <a:bodyPr/>
                    <a:lstStyle/>
                    <a:p>
                      <a:pPr indent="21590" algn="just"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2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59 831,8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15 649,4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11 494,3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352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082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Savina\Рабочий стол\Яна Савина\Савина (работа)\СЛАЙДЫ 2013\Бюджет для граждан 2016\картинки\432278_original.jpg"/>
          <p:cNvPicPr>
            <a:picLocks noChangeAspect="1" noChangeArrowheads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50938" cy="54959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9ED5B1-A891-4EC1-A0FA-F733B810D979}" type="slidenum">
              <a:rPr lang="ru-RU"/>
              <a:pPr>
                <a:defRPr/>
              </a:pPr>
              <a:t>9</a:t>
            </a:fld>
            <a:endParaRPr lang="ru-RU" dirty="0"/>
          </a:p>
        </p:txBody>
      </p:sp>
      <p:pic>
        <p:nvPicPr>
          <p:cNvPr id="1030" name="Picture 6" descr="C:\Documents and Settings\Savina\Рабочий стол\Яна Савина\Савина (работа)\СЛАЙДЫ 2013\Бюджет для граждан 2016\картинки\image126791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91" y="4819650"/>
            <a:ext cx="2453833" cy="20072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0" y="2238376"/>
            <a:ext cx="2638425" cy="942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62462" y="23526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90987" y="34099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86537" y="236220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72212" y="48196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1037" y="47529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67362" y="1781175"/>
            <a:ext cx="84296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307" y="2481342"/>
            <a:ext cx="3044142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235221729"/>
              </p:ext>
            </p:extLst>
          </p:nvPr>
        </p:nvGraphicFramePr>
        <p:xfrm>
          <a:off x="122543" y="980728"/>
          <a:ext cx="8721142" cy="584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28250"/>
            <a:ext cx="7013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Структура расходов по средствам местного бюджета в 2026 году, тыс. руб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365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94967" y="188640"/>
            <a:ext cx="81369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Муниципальный долг на 2026 год 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и плановый период  2027 и 2028 годов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</a:rPr>
              <a:t>                                                                                                                                                            тыс. рублей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352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066045111"/>
              </p:ext>
            </p:extLst>
          </p:nvPr>
        </p:nvGraphicFramePr>
        <p:xfrm>
          <a:off x="971600" y="1185855"/>
          <a:ext cx="4968552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Текст 1"/>
          <p:cNvSpPr txBox="1">
            <a:spLocks/>
          </p:cNvSpPr>
          <p:nvPr/>
        </p:nvSpPr>
        <p:spPr>
          <a:xfrm>
            <a:off x="6084167" y="1556791"/>
            <a:ext cx="2808313" cy="482495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1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 представлен кредитом Министерства управления финансами Самарской области. Коммерческих кредитов нет. </a:t>
            </a:r>
          </a:p>
          <a:p>
            <a:pPr fontAlgn="auto">
              <a:spcAft>
                <a:spcPts val="0"/>
              </a:spcAft>
            </a:pPr>
            <a:endParaRPr lang="ru-RU" sz="1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546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112553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района в бюджеты поселений</a:t>
            </a:r>
            <a: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cap="all" dirty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="" xmlns:a16="http://schemas.microsoft.com/office/drawing/2014/main" id="{239B9AAD-C38F-487E-AD29-842DCFC525F1}"/>
              </a:ext>
            </a:extLst>
          </p:cNvPr>
          <p:cNvSpPr/>
          <p:nvPr/>
        </p:nvSpPr>
        <p:spPr>
          <a:xfrm>
            <a:off x="2051720" y="1327240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="" xmlns:a16="http://schemas.microsoft.com/office/drawing/2014/main" id="{2E40F9E7-77F8-44BA-951F-A824F01C3683}"/>
              </a:ext>
            </a:extLst>
          </p:cNvPr>
          <p:cNvSpPr/>
          <p:nvPr/>
        </p:nvSpPr>
        <p:spPr>
          <a:xfrm>
            <a:off x="899593" y="1412875"/>
            <a:ext cx="3312046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7 000,0 – тыс. руб.</a:t>
            </a:r>
            <a:endParaRPr lang="ru-RU" sz="18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="" xmlns:a16="http://schemas.microsoft.com/office/drawing/2014/main" id="{4C4096F4-6453-4292-AF94-2C3D77F00ECE}"/>
              </a:ext>
            </a:extLst>
          </p:cNvPr>
          <p:cNvSpPr/>
          <p:nvPr/>
        </p:nvSpPr>
        <p:spPr>
          <a:xfrm>
            <a:off x="4716462" y="1412875"/>
            <a:ext cx="345593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4 500,0</a:t>
            </a: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="" xmlns:a16="http://schemas.microsoft.com/office/drawing/2014/main" id="{2FD1AE30-BFC5-4DE3-B088-60A773587391}"/>
              </a:ext>
            </a:extLst>
          </p:cNvPr>
          <p:cNvSpPr/>
          <p:nvPr/>
        </p:nvSpPr>
        <p:spPr>
          <a:xfrm>
            <a:off x="899593" y="4278403"/>
            <a:ext cx="331204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892,0 тыс. руб.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B2B93F76-5A33-403A-9D04-B60C4C633845}"/>
              </a:ext>
            </a:extLst>
          </p:cNvPr>
          <p:cNvSpPr/>
          <p:nvPr/>
        </p:nvSpPr>
        <p:spPr>
          <a:xfrm>
            <a:off x="3455863" y="2924944"/>
            <a:ext cx="2232025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12 392,0 тыс. рублей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77581" y="4278403"/>
            <a:ext cx="2913568" cy="188707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факт     - 10 782,7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оценка  - 8 816,4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(1 чтение) – 7 892,0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(2 чтение) – 12 392,0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15"/>
          <p:cNvSpPr txBox="1">
            <a:spLocks noChangeArrowheads="1"/>
          </p:cNvSpPr>
          <p:nvPr/>
        </p:nvSpPr>
        <p:spPr bwMode="auto">
          <a:xfrm>
            <a:off x="466487" y="956403"/>
            <a:ext cx="84259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rgbClr val="05E0DB">
                    <a:lumMod val="75000"/>
                  </a:srgbClr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7030A0"/>
                </a:solidFill>
                <a:latin typeface="Arial Black" pitchFamily="34" charset="0"/>
              </a:rPr>
              <a:t>Доходы – расходы = - дефицит </a:t>
            </a:r>
          </a:p>
        </p:txBody>
      </p:sp>
      <p:sp>
        <p:nvSpPr>
          <p:cNvPr id="31752" name="Text Box 19"/>
          <p:cNvSpPr txBox="1">
            <a:spLocks noChangeArrowheads="1"/>
          </p:cNvSpPr>
          <p:nvPr/>
        </p:nvSpPr>
        <p:spPr bwMode="auto">
          <a:xfrm>
            <a:off x="5194655" y="1766053"/>
            <a:ext cx="7479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rgbClr val="11117F"/>
                </a:solidFill>
                <a:latin typeface="Times New Roman" pitchFamily="18" charset="0"/>
              </a:rPr>
              <a:t>  =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6487" y="1842997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solidFill>
                <a:srgbClr val="073E87">
                  <a:lumMod val="60000"/>
                  <a:lumOff val="40000"/>
                </a:srgbClr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092D005-8751-447D-8C5D-F14CA35E640A}"/>
              </a:ext>
            </a:extLst>
          </p:cNvPr>
          <p:cNvSpPr/>
          <p:nvPr/>
        </p:nvSpPr>
        <p:spPr>
          <a:xfrm>
            <a:off x="1459671" y="1766053"/>
            <a:ext cx="376416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>
                <a:solidFill>
                  <a:srgbClr val="11117F"/>
                </a:solidFill>
              </a:rPr>
              <a:t>3 53 046,7 – 367 146,7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63846"/>
            <a:ext cx="3384376" cy="270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416216"/>
            <a:ext cx="5905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11117F"/>
                </a:solidFill>
              </a:rPr>
              <a:t>СБАЛАНСИРОВАННОСТЬ БЮДЖЕТА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A092D005-8751-447D-8C5D-F14CA35E640A}"/>
              </a:ext>
            </a:extLst>
          </p:cNvPr>
          <p:cNvSpPr/>
          <p:nvPr/>
        </p:nvSpPr>
        <p:spPr>
          <a:xfrm>
            <a:off x="466487" y="2836753"/>
            <a:ext cx="8460433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>
                <a:solidFill>
                  <a:srgbClr val="11117F"/>
                </a:solidFill>
              </a:rPr>
              <a:t>Привлечение кредита на покрытие дефицита + 15 000,0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5A8B4C3-8E35-4C9D-B2DE-23323A67210C}"/>
              </a:ext>
            </a:extLst>
          </p:cNvPr>
          <p:cNvSpPr/>
          <p:nvPr/>
        </p:nvSpPr>
        <p:spPr>
          <a:xfrm>
            <a:off x="617403" y="3339290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7F"/>
                </a:solidFill>
              </a:rPr>
              <a:t>                  Погашение кредита    –  10 900,0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7B765839-6869-41B0-8C1C-C78A43068DC3}"/>
              </a:ext>
            </a:extLst>
          </p:cNvPr>
          <p:cNvSpPr/>
          <p:nvPr/>
        </p:nvSpPr>
        <p:spPr>
          <a:xfrm>
            <a:off x="1907704" y="2375088"/>
            <a:ext cx="58750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7F"/>
                </a:solidFill>
              </a:rPr>
              <a:t>Остаток на начало года + 10 000,0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00400" y="1748151"/>
            <a:ext cx="1651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- 14 100,0</a:t>
            </a:r>
          </a:p>
        </p:txBody>
      </p:sp>
    </p:spTree>
    <p:extLst>
      <p:ext uri="{BB962C8B-B14F-4D97-AF65-F5344CB8AC3E}">
        <p14:creationId xmlns:p14="http://schemas.microsoft.com/office/powerpoint/2010/main" val="31915409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13038</TotalTime>
  <Words>947</Words>
  <Application>Microsoft Office PowerPoint</Application>
  <PresentationFormat>Экран (4:3)</PresentationFormat>
  <Paragraphs>321</Paragraphs>
  <Slides>12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Волна</vt:lpstr>
      <vt:lpstr>1_Волна</vt:lpstr>
      <vt:lpstr>2_Волна</vt:lpstr>
      <vt:lpstr>3_Волна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Расходы на межбюджетные трансферты из бюджета района в бюджеты поселений  </vt:lpstr>
      <vt:lpstr>Презентация PowerPoint</vt:lpstr>
    </vt:vector>
  </TitlesOfParts>
  <Company>Департамент финансов Кировской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Пользователь</cp:lastModifiedBy>
  <cp:revision>1281</cp:revision>
  <cp:lastPrinted>2025-12-25T07:03:29Z</cp:lastPrinted>
  <dcterms:created xsi:type="dcterms:W3CDTF">2013-09-26T11:52:58Z</dcterms:created>
  <dcterms:modified xsi:type="dcterms:W3CDTF">2025-12-25T08:07:45Z</dcterms:modified>
</cp:coreProperties>
</file>