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7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15.png" ContentType="image/png"/>
  <Override PartName="/ppt/media/image2.png" ContentType="image/png"/>
  <Override PartName="/ppt/media/image16.png" ContentType="image/png"/>
  <Override PartName="/ppt/media/image7.png" ContentType="image/png"/>
  <Override PartName="/ppt/media/image8.png" ContentType="image/png"/>
  <Override PartName="/ppt/media/image13.png" ContentType="image/png"/>
  <Override PartName="/ppt/media/image14.png" ContentType="image/png"/>
  <Override PartName="/ppt/media/image12.png" ContentType="image/png"/>
  <Override PartName="/ppt/media/image11.png" ContentType="image/png"/>
  <Override PartName="/ppt/media/image9.png" ContentType="image/png"/>
  <Override PartName="/ppt/media/image10.png" ContentType="image/png"/>
  <Override PartName="/ppt/notesSlides/_rels/notesSlide3.xml.rels" ContentType="application/vnd.openxmlformats-package.relationships+xml"/>
  <Override PartName="/ppt/notesSlides/notesSlide3.xml" ContentType="application/vnd.openxmlformats-officedocument.presentationml.notesSlid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_rels/.rels" ContentType="application/vnd.openxmlformats-package.relationshi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/>
  <p:notesSz cx="6796088" cy="9928225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0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ru-RU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26B98260-00F7-4BED-8C34-F9D32C264D19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917640" y="746280"/>
            <a:ext cx="4953960" cy="371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CustomShape 2"/>
          <p:cNvSpPr/>
          <p:nvPr/>
        </p:nvSpPr>
        <p:spPr>
          <a:xfrm>
            <a:off x="906480" y="4716000"/>
            <a:ext cx="4979160" cy="446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16000" indent="-21024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216000" indent="-21024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0" y="6598800"/>
            <a:ext cx="6012000" cy="360"/>
          </a:xfrm>
          <a:prstGeom prst="line">
            <a:avLst/>
          </a:prstGeom>
          <a:ln w="63360">
            <a:solidFill>
              <a:srgbClr val="0070c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Line 2"/>
          <p:cNvSpPr/>
          <p:nvPr/>
        </p:nvSpPr>
        <p:spPr>
          <a:xfrm>
            <a:off x="6012000" y="6598800"/>
            <a:ext cx="3132000" cy="360"/>
          </a:xfrm>
          <a:prstGeom prst="line">
            <a:avLst/>
          </a:prstGeom>
          <a:ln w="63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0" y="-27000"/>
            <a:ext cx="9137160" cy="756000"/>
          </a:xfrm>
          <a:prstGeom prst="rect">
            <a:avLst/>
          </a:prstGeom>
          <a:solidFill>
            <a:srgbClr val="0070c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ffffff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" name="CustomShape 4"/>
          <p:cNvSpPr/>
          <p:nvPr/>
        </p:nvSpPr>
        <p:spPr>
          <a:xfrm>
            <a:off x="108000" y="44280"/>
            <a:ext cx="568800" cy="61956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Line 5"/>
          <p:cNvSpPr/>
          <p:nvPr/>
        </p:nvSpPr>
        <p:spPr>
          <a:xfrm>
            <a:off x="0" y="6598800"/>
            <a:ext cx="6012000" cy="360"/>
          </a:xfrm>
          <a:prstGeom prst="line">
            <a:avLst/>
          </a:prstGeom>
          <a:ln w="63360">
            <a:solidFill>
              <a:srgbClr val="0070c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2050920" y="6598800"/>
            <a:ext cx="596916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898989"/>
                </a:solidFill>
                <a:latin typeface="Arial"/>
                <a:ea typeface="Arial"/>
              </a:rPr>
              <a:t>Правительство Самарской области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6" name="Line 7"/>
          <p:cNvSpPr/>
          <p:nvPr/>
        </p:nvSpPr>
        <p:spPr>
          <a:xfrm>
            <a:off x="6012000" y="6598800"/>
            <a:ext cx="3132000" cy="360"/>
          </a:xfrm>
          <a:prstGeom prst="line">
            <a:avLst/>
          </a:prstGeom>
          <a:ln w="63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108000" y="44280"/>
            <a:ext cx="568800" cy="61956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Line 9"/>
          <p:cNvSpPr/>
          <p:nvPr/>
        </p:nvSpPr>
        <p:spPr>
          <a:xfrm>
            <a:off x="684000" y="3284640"/>
            <a:ext cx="8460000" cy="360"/>
          </a:xfrm>
          <a:prstGeom prst="line">
            <a:avLst/>
          </a:prstGeom>
          <a:ln w="63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2124000" y="6670800"/>
            <a:ext cx="5609160" cy="136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Line 1"/>
          <p:cNvSpPr/>
          <p:nvPr/>
        </p:nvSpPr>
        <p:spPr>
          <a:xfrm>
            <a:off x="0" y="6598800"/>
            <a:ext cx="6012000" cy="360"/>
          </a:xfrm>
          <a:prstGeom prst="line">
            <a:avLst/>
          </a:prstGeom>
          <a:ln w="63360">
            <a:solidFill>
              <a:srgbClr val="0070c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Line 2"/>
          <p:cNvSpPr/>
          <p:nvPr/>
        </p:nvSpPr>
        <p:spPr>
          <a:xfrm>
            <a:off x="6012000" y="6598800"/>
            <a:ext cx="3132000" cy="360"/>
          </a:xfrm>
          <a:prstGeom prst="line">
            <a:avLst/>
          </a:prstGeom>
          <a:ln w="63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3"/>
          <p:cNvSpPr/>
          <p:nvPr/>
        </p:nvSpPr>
        <p:spPr>
          <a:xfrm>
            <a:off x="0" y="-27000"/>
            <a:ext cx="9137160" cy="756000"/>
          </a:xfrm>
          <a:prstGeom prst="rect">
            <a:avLst/>
          </a:prstGeom>
          <a:solidFill>
            <a:srgbClr val="0070c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ffffff"/>
                </a:solidFill>
                <a:latin typeface="Arial"/>
                <a:ea typeface="Arial"/>
              </a:rPr>
              <a:t>Образец заголовка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1" name="CustomShape 4"/>
          <p:cNvSpPr/>
          <p:nvPr/>
        </p:nvSpPr>
        <p:spPr>
          <a:xfrm>
            <a:off x="108000" y="44280"/>
            <a:ext cx="568800" cy="61956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Line 5"/>
          <p:cNvSpPr/>
          <p:nvPr/>
        </p:nvSpPr>
        <p:spPr>
          <a:xfrm>
            <a:off x="0" y="6598800"/>
            <a:ext cx="6012000" cy="360"/>
          </a:xfrm>
          <a:prstGeom prst="line">
            <a:avLst/>
          </a:prstGeom>
          <a:ln w="63360">
            <a:solidFill>
              <a:srgbClr val="0070c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CustomShape 6"/>
          <p:cNvSpPr/>
          <p:nvPr/>
        </p:nvSpPr>
        <p:spPr>
          <a:xfrm>
            <a:off x="2050920" y="6598800"/>
            <a:ext cx="596916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Line 7"/>
          <p:cNvSpPr/>
          <p:nvPr/>
        </p:nvSpPr>
        <p:spPr>
          <a:xfrm>
            <a:off x="6012000" y="6598800"/>
            <a:ext cx="3132000" cy="360"/>
          </a:xfrm>
          <a:prstGeom prst="line">
            <a:avLst/>
          </a:prstGeom>
          <a:ln w="63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CustomShape 8"/>
          <p:cNvSpPr/>
          <p:nvPr/>
        </p:nvSpPr>
        <p:spPr>
          <a:xfrm>
            <a:off x="0" y="-27000"/>
            <a:ext cx="9137160" cy="756000"/>
          </a:xfrm>
          <a:prstGeom prst="rect">
            <a:avLst/>
          </a:prstGeom>
          <a:solidFill>
            <a:srgbClr val="0070c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9"/>
          <p:cNvSpPr/>
          <p:nvPr/>
        </p:nvSpPr>
        <p:spPr>
          <a:xfrm>
            <a:off x="108000" y="44280"/>
            <a:ext cx="568800" cy="61956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467640" y="1556640"/>
            <a:ext cx="8449560" cy="1605960"/>
          </a:xfrm>
          <a:prstGeom prst="rect">
            <a:avLst/>
          </a:prstGeom>
          <a:solidFill>
            <a:srgbClr val="0070c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500" spc="-1" strike="noStrike">
                <a:solidFill>
                  <a:srgbClr val="ffffff"/>
                </a:solidFill>
                <a:latin typeface="Arial"/>
                <a:ea typeface="Arial"/>
              </a:rPr>
              <a:t>ИНФОРМАЦИЯ О РЕАЛИЗАЦИИ НАЦИОНАЛЬНЫХ ПРОЕКТОВ НА ТЕРРИТОРИИ МУНИЦИПАЛЬНОГО РАЙОНА АЛЕКСЕЕВСКИЙ САМАРСКОЙ ОБЛАСТИ</a:t>
            </a:r>
            <a:r>
              <a:rPr b="1" lang="ru-RU" sz="10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500" spc="-1" strike="noStrike">
                <a:solidFill>
                  <a:srgbClr val="ffffff"/>
                </a:solidFill>
                <a:latin typeface="Arial"/>
                <a:ea typeface="Arial"/>
              </a:rPr>
              <a:t>4 квартал 2022 год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5868000" y="333360"/>
            <a:ext cx="318384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03" name="CustomShape 3"/>
          <p:cNvSpPr/>
          <p:nvPr/>
        </p:nvSpPr>
        <p:spPr>
          <a:xfrm>
            <a:off x="3996000" y="3573360"/>
            <a:ext cx="4529160" cy="1456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«Согласовано»</a:t>
            </a: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Первый заместитель Главы муниципального района Алексеевский</a:t>
            </a: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___________ В.А.Устинов</a:t>
            </a:r>
            <a:endParaRPr b="0" lang="ru-RU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Arial"/>
              </a:rPr>
              <a:t>«___»___________ 2023 г.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04" name="Рисунок 4" descr=""/>
          <p:cNvPicPr/>
          <p:nvPr/>
        </p:nvPicPr>
        <p:blipFill>
          <a:blip r:embed="rId1"/>
          <a:stretch/>
        </p:blipFill>
        <p:spPr>
          <a:xfrm>
            <a:off x="8100000" y="25560"/>
            <a:ext cx="951120" cy="708480"/>
          </a:xfrm>
          <a:prstGeom prst="rect">
            <a:avLst/>
          </a:prstGeom>
          <a:ln w="0">
            <a:noFill/>
          </a:ln>
        </p:spPr>
      </p:pic>
      <p:sp>
        <p:nvSpPr>
          <p:cNvPr id="105" name="CustomShape 4"/>
          <p:cNvSpPr/>
          <p:nvPr/>
        </p:nvSpPr>
        <p:spPr>
          <a:xfrm>
            <a:off x="1872000" y="144000"/>
            <a:ext cx="5465520" cy="497520"/>
          </a:xfrm>
          <a:prstGeom prst="rect">
            <a:avLst/>
          </a:prstGeom>
          <a:solidFill>
            <a:srgbClr val="1461c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CustomShape 5"/>
          <p:cNvSpPr/>
          <p:nvPr/>
        </p:nvSpPr>
        <p:spPr>
          <a:xfrm>
            <a:off x="720000" y="25560"/>
            <a:ext cx="7373520" cy="713520"/>
          </a:xfrm>
          <a:prstGeom prst="rect">
            <a:avLst/>
          </a:prstGeom>
          <a:solidFill>
            <a:srgbClr val="1461c5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647640" y="0"/>
            <a:ext cx="8381160" cy="75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1168560" y="907920"/>
            <a:ext cx="84600" cy="36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3"/>
          <p:cNvSpPr/>
          <p:nvPr/>
        </p:nvSpPr>
        <p:spPr>
          <a:xfrm>
            <a:off x="654120" y="73080"/>
            <a:ext cx="7763040" cy="32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Arial"/>
              </a:rPr>
              <a:t>  </a:t>
            </a: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Arial"/>
              </a:rPr>
              <a:t>ПОЯСНЕНИЯ К СЛАЙДАМ ПО РЕАЛИЗАЦИИ НАЦИОНАЛЬНЫХ ПРОЕКТОВ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10" name="CustomShape 4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747CE39B-FF33-4E29-9F15-C7EFDB243BAC}" type="slidenum">
              <a:rPr b="0" lang="ru-RU" sz="1000" spc="-1" strike="noStrike">
                <a:solidFill>
                  <a:srgbClr val="073e87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11" name="CustomShape 5"/>
          <p:cNvSpPr/>
          <p:nvPr/>
        </p:nvSpPr>
        <p:spPr>
          <a:xfrm>
            <a:off x="3190680" y="981000"/>
            <a:ext cx="264132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Arial"/>
              </a:rPr>
              <a:t>СХЕМА ЦВЕТОВОЙ ИНДИКАЦИИ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12" name="CustomShape 6"/>
          <p:cNvSpPr/>
          <p:nvPr/>
        </p:nvSpPr>
        <p:spPr>
          <a:xfrm>
            <a:off x="1525680" y="1413000"/>
            <a:ext cx="6329160" cy="29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1. Достижение целевых показателей/ реализация мероприятий</a:t>
            </a:r>
            <a:endParaRPr b="0" lang="ru-RU" sz="1400" spc="-1" strike="noStrike">
              <a:latin typeface="Arial"/>
            </a:endParaRPr>
          </a:p>
        </p:txBody>
      </p:sp>
      <p:graphicFrame>
        <p:nvGraphicFramePr>
          <p:cNvPr id="113" name="Table 7"/>
          <p:cNvGraphicFramePr/>
          <p:nvPr/>
        </p:nvGraphicFramePr>
        <p:xfrm>
          <a:off x="554040" y="1844640"/>
          <a:ext cx="8279640" cy="1231920"/>
        </p:xfrm>
        <a:graphic>
          <a:graphicData uri="http://schemas.openxmlformats.org/drawingml/2006/table">
            <a:tbl>
              <a:tblPr/>
              <a:tblGrid>
                <a:gridCol w="1441440"/>
                <a:gridCol w="6838560"/>
              </a:tblGrid>
              <a:tr h="309960">
                <a:tc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34920" algn="ctr">
                        <a:lnSpc>
                          <a:spcPct val="102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плановые значения показателя достигнуты/ мероприятие успешно завершено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64040">
                <a:tc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34920" algn="ctr">
                        <a:lnSpc>
                          <a:spcPct val="102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значения показателя будут уточнены или получены по результатам предоставления статистической информации/ исполнение мероприятия в процессе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8280">
                <a:tc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solidFill>
                      <a:srgbClr val="dea3a2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34920" algn="ctr">
                        <a:lnSpc>
                          <a:spcPct val="102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не достигнуты плановые годовые значения показателей/ мероприятие не исполнено в установленный срок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4" name="CustomShape 8"/>
          <p:cNvSpPr/>
          <p:nvPr/>
        </p:nvSpPr>
        <p:spPr>
          <a:xfrm>
            <a:off x="1525680" y="3429360"/>
            <a:ext cx="7265160" cy="29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  <a:ea typeface="Arial"/>
              </a:rPr>
              <a:t>2. Строительство и реконструкция объектов инфраструктуры</a:t>
            </a:r>
            <a:endParaRPr b="0" lang="ru-RU" sz="1400" spc="-1" strike="noStrike">
              <a:latin typeface="Arial"/>
            </a:endParaRPr>
          </a:p>
        </p:txBody>
      </p:sp>
      <p:graphicFrame>
        <p:nvGraphicFramePr>
          <p:cNvPr id="115" name="Table 9"/>
          <p:cNvGraphicFramePr/>
          <p:nvPr/>
        </p:nvGraphicFramePr>
        <p:xfrm>
          <a:off x="577800" y="4006800"/>
          <a:ext cx="8279640" cy="999360"/>
        </p:xfrm>
        <a:graphic>
          <a:graphicData uri="http://schemas.openxmlformats.org/drawingml/2006/table">
            <a:tbl>
              <a:tblPr/>
              <a:tblGrid>
                <a:gridCol w="1428480"/>
                <a:gridCol w="6851520"/>
              </a:tblGrid>
              <a:tr h="274320">
                <a:tc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объект введен в срок, проблемы  отсутствуют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4320">
                <a:tc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объект введен/ будет введен в срок, однако имеются проблемы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1080">
                <a:tc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 объект введен с нарушением установленного срока/ существует риск несвоевременного ввода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anchor="t" marL="90000" marR="90000">
                    <a:lnL w="24480">
                      <a:solidFill>
                        <a:srgbClr val="000000"/>
                      </a:solidFill>
                    </a:lnL>
                    <a:lnR w="24480">
                      <a:solidFill>
                        <a:srgbClr val="000000"/>
                      </a:solidFill>
                    </a:lnR>
                    <a:lnT w="24480">
                      <a:solidFill>
                        <a:srgbClr val="000000"/>
                      </a:solidFill>
                    </a:lnT>
                    <a:lnB w="24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6" name="Рисунок 10" descr=""/>
          <p:cNvPicPr/>
          <p:nvPr/>
        </p:nvPicPr>
        <p:blipFill>
          <a:blip r:embed="rId1"/>
          <a:stretch/>
        </p:blipFill>
        <p:spPr>
          <a:xfrm>
            <a:off x="8175600" y="0"/>
            <a:ext cx="951120" cy="70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250920" y="-7920"/>
            <a:ext cx="6836760" cy="76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1168560" y="907920"/>
            <a:ext cx="84600" cy="362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ustomShape 3"/>
          <p:cNvSpPr/>
          <p:nvPr/>
        </p:nvSpPr>
        <p:spPr>
          <a:xfrm>
            <a:off x="395280" y="130320"/>
            <a:ext cx="834516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  <a:ea typeface="Arial"/>
              </a:rPr>
              <a:t>СТРАТЕГИЧЕСКОЕ ПЛАНИРОВАНИЕ НА МУНИЦИПАЛЬНОМ УРОВНЕ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182520" y="863640"/>
            <a:ext cx="2872440" cy="1252800"/>
          </a:xfrm>
          <a:prstGeom prst="rect">
            <a:avLst/>
          </a:prstGeom>
          <a:solidFill>
            <a:srgbClr val="ffffff"/>
          </a:solidFill>
          <a:ln w="25560">
            <a:solidFill>
              <a:srgbClr val="31b6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Стратегия социально-экономического развития МО Самарской области на период до 2030 года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900" spc="-1" strike="noStrike">
                <a:solidFill>
                  <a:srgbClr val="000000"/>
                </a:solidFill>
                <a:latin typeface="Arial"/>
                <a:ea typeface="Arial"/>
              </a:rPr>
              <a:t>Утверждена решением Собрания представителей муниципального района Алексеевский Самарской области от 30.01.2018 № 222</a:t>
            </a:r>
            <a:endParaRPr b="0" lang="ru-RU" sz="900" spc="-1" strike="noStrike">
              <a:latin typeface="Arial"/>
            </a:endParaRPr>
          </a:p>
        </p:txBody>
      </p:sp>
      <p:sp>
        <p:nvSpPr>
          <p:cNvPr id="121" name="CustomShape 5"/>
          <p:cNvSpPr/>
          <p:nvPr/>
        </p:nvSpPr>
        <p:spPr>
          <a:xfrm>
            <a:off x="3132360" y="863640"/>
            <a:ext cx="2872440" cy="1252800"/>
          </a:xfrm>
          <a:prstGeom prst="rect">
            <a:avLst/>
          </a:prstGeom>
          <a:solidFill>
            <a:srgbClr val="ffffff"/>
          </a:solidFill>
          <a:ln w="25560">
            <a:solidFill>
              <a:srgbClr val="31b6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План по реализации Стратегии социально-экономического развития МО Самарской области 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на период до 2030 года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900" spc="-1" strike="noStrike">
                <a:solidFill>
                  <a:srgbClr val="000000"/>
                </a:solidFill>
                <a:latin typeface="Arial"/>
                <a:ea typeface="Arial"/>
              </a:rPr>
              <a:t>Принят постановлением администрации муниципального района Алексеевский Самарской от 30.10.2018 № 344(в  ред. от 20.12.2019 №352)</a:t>
            </a:r>
            <a:endParaRPr b="0" lang="ru-RU" sz="900" spc="-1" strike="noStrike">
              <a:latin typeface="Arial"/>
            </a:endParaRPr>
          </a:p>
        </p:txBody>
      </p:sp>
      <p:sp>
        <p:nvSpPr>
          <p:cNvPr id="122" name="CustomShape 6"/>
          <p:cNvSpPr/>
          <p:nvPr/>
        </p:nvSpPr>
        <p:spPr>
          <a:xfrm>
            <a:off x="6145200" y="873000"/>
            <a:ext cx="2872440" cy="1252800"/>
          </a:xfrm>
          <a:prstGeom prst="rect">
            <a:avLst/>
          </a:prstGeom>
          <a:solidFill>
            <a:srgbClr val="ffffff"/>
          </a:solidFill>
          <a:ln w="25560">
            <a:solidFill>
              <a:srgbClr val="31b6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Корректировка Стратегии социально-экономического МО Самарской области на период до 2030 года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900" spc="-1" strike="noStrike">
                <a:solidFill>
                  <a:srgbClr val="000000"/>
                </a:solidFill>
                <a:latin typeface="Arial"/>
                <a:ea typeface="Arial"/>
              </a:rPr>
              <a:t>(не проводилась)</a:t>
            </a:r>
            <a:endParaRPr b="0" lang="ru-RU" sz="9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900" spc="-1" strike="noStrike">
              <a:latin typeface="Arial"/>
            </a:endParaRPr>
          </a:p>
        </p:txBody>
      </p:sp>
      <p:sp>
        <p:nvSpPr>
          <p:cNvPr id="123" name="CustomShape 7"/>
          <p:cNvSpPr/>
          <p:nvPr/>
        </p:nvSpPr>
        <p:spPr>
          <a:xfrm>
            <a:off x="97200" y="2276640"/>
            <a:ext cx="8751960" cy="713160"/>
          </a:xfrm>
          <a:prstGeom prst="downArrow">
            <a:avLst>
              <a:gd name="adj1" fmla="val 82624"/>
              <a:gd name="adj2" fmla="val 52643"/>
            </a:avLst>
          </a:prstGeom>
          <a:solidFill>
            <a:srgbClr val="5bd078"/>
          </a:solidFill>
          <a:ln w="38160">
            <a:solidFill>
              <a:srgbClr val="ffffff"/>
            </a:solidFill>
            <a:round/>
          </a:ln>
          <a:effectLst>
            <a:outerShdw dir="1064680" dist="75596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Arial"/>
              </a:rPr>
              <a:t>Стратегические направления и задачи Стратегии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24" name="CustomShape 8"/>
          <p:cNvSpPr/>
          <p:nvPr/>
        </p:nvSpPr>
        <p:spPr>
          <a:xfrm>
            <a:off x="3204000" y="4154400"/>
            <a:ext cx="2800800" cy="2362680"/>
          </a:xfrm>
          <a:prstGeom prst="rect">
            <a:avLst/>
          </a:prstGeom>
          <a:solidFill>
            <a:srgbClr val="ffffff"/>
          </a:solidFill>
          <a:ln w="25560">
            <a:solidFill>
              <a:srgbClr val="185b7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создание новых высокопроизводительных рабочих мест, улучшение условий труда работников и процессов управления профессиональными рисками;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повышение уровня доходов населения;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развитие социальной инфраструктуры и создание благоустроенной среды проживания;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улучшение экологической ситуации;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развитие СТА.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25" name="CustomShape 9"/>
          <p:cNvSpPr/>
          <p:nvPr/>
        </p:nvSpPr>
        <p:spPr>
          <a:xfrm>
            <a:off x="6228000" y="4154400"/>
            <a:ext cx="2789640" cy="2351520"/>
          </a:xfrm>
          <a:prstGeom prst="rect">
            <a:avLst/>
          </a:prstGeom>
          <a:solidFill>
            <a:srgbClr val="ffffff"/>
          </a:solidFill>
          <a:ln w="25560">
            <a:solidFill>
              <a:srgbClr val="185b7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увеличение доходной базы, сохранение сбалансированности бюджета и повышение эффективности бюджетных расходов;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снижение административных барьеров и повышение качества муниципальных и государственных услуг;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обеспечение эффективного взаимодействия с Правительством Самарской области и межмуниципального взаимодействия.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26" name="CustomShape 10"/>
          <p:cNvSpPr/>
          <p:nvPr/>
        </p:nvSpPr>
        <p:spPr>
          <a:xfrm>
            <a:off x="120600" y="4154400"/>
            <a:ext cx="2859840" cy="2362680"/>
          </a:xfrm>
          <a:prstGeom prst="rect">
            <a:avLst/>
          </a:prstGeom>
          <a:solidFill>
            <a:srgbClr val="ffffff"/>
          </a:solidFill>
          <a:ln w="25560">
            <a:solidFill>
              <a:srgbClr val="185b7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повышение производительности труда;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развитие МСП;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повышение инвестиционной активности и привлечение новых инвесторов;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поддержка экспортно- ориентированных предприятий;</a:t>
            </a:r>
            <a:endParaRPr b="0" lang="ru-RU" sz="1000" spc="-1" strike="noStrike">
              <a:latin typeface="Arial"/>
            </a:endParaRPr>
          </a:p>
          <a:p>
            <a:pPr marL="285840" indent="-279720" algn="just">
              <a:lnSpc>
                <a:spcPct val="100000"/>
              </a:lnSpc>
              <a:buClr>
                <a:srgbClr val="376092"/>
              </a:buClr>
              <a:buFont typeface="Arial"/>
              <a:buChar char="•"/>
            </a:pPr>
            <a:r>
              <a:rPr b="1" lang="ru-RU" sz="1000" spc="-1" strike="noStrike">
                <a:solidFill>
                  <a:srgbClr val="376092"/>
                </a:solidFill>
                <a:latin typeface="Arial"/>
                <a:ea typeface="Arial"/>
              </a:rPr>
              <a:t>обеспечение доступа к профессиональным кадрам и финансовым ресурсам.</a:t>
            </a:r>
            <a:endParaRPr b="0" lang="ru-RU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000" spc="-1" strike="noStrike">
              <a:latin typeface="Arial"/>
            </a:endParaRPr>
          </a:p>
          <a:p>
            <a:pPr marL="285840" indent="-27972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  <a:p>
            <a:pPr marL="285840" indent="-27972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  <a:p>
            <a:pPr marL="285840" indent="-27972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  <a:p>
            <a:pPr marL="285840" indent="-27972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  <a:p>
            <a:pPr marL="285840" indent="-27972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  <a:p>
            <a:pPr marL="285840" indent="-279720"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000" spc="-1" strike="noStrike">
              <a:latin typeface="Arial"/>
            </a:endParaRPr>
          </a:p>
        </p:txBody>
      </p:sp>
      <p:sp>
        <p:nvSpPr>
          <p:cNvPr id="127" name="CustomShape 11"/>
          <p:cNvSpPr/>
          <p:nvPr/>
        </p:nvSpPr>
        <p:spPr>
          <a:xfrm flipH="1" rot="16200000">
            <a:off x="1203840" y="2272680"/>
            <a:ext cx="660600" cy="2853360"/>
          </a:xfrm>
          <a:prstGeom prst="homePlate">
            <a:avLst>
              <a:gd name="adj" fmla="val 19608"/>
            </a:avLst>
          </a:prstGeom>
          <a:solidFill>
            <a:srgbClr val="31b6fd"/>
          </a:solidFill>
          <a:ln w="38160">
            <a:solidFill>
              <a:srgbClr val="ffffff"/>
            </a:solidFill>
            <a:round/>
          </a:ln>
          <a:effectLst>
            <a:outerShdw dir="1064680" dist="75596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 vert="vert" rot="5400000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75" strike="noStrike">
                <a:solidFill>
                  <a:srgbClr val="ffffff"/>
                </a:solidFill>
                <a:latin typeface="Arial"/>
                <a:ea typeface="Tahoma"/>
              </a:rPr>
              <a:t>Обеспечение  экономического роста и повышение конкурентоспособности экономики МО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28" name="CustomShape 12"/>
          <p:cNvSpPr/>
          <p:nvPr/>
        </p:nvSpPr>
        <p:spPr>
          <a:xfrm flipH="1" rot="16200000">
            <a:off x="4235760" y="2315520"/>
            <a:ext cx="702720" cy="2839320"/>
          </a:xfrm>
          <a:prstGeom prst="homePlate">
            <a:avLst>
              <a:gd name="adj" fmla="val 19608"/>
            </a:avLst>
          </a:prstGeom>
          <a:solidFill>
            <a:srgbClr val="31b6fd"/>
          </a:solidFill>
          <a:ln w="38160">
            <a:solidFill>
              <a:srgbClr val="ffffff"/>
            </a:solidFill>
            <a:round/>
          </a:ln>
          <a:effectLst>
            <a:outerShdw dir="1064680" dist="75596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vert="vert" rot="5400000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75" strike="noStrike">
                <a:solidFill>
                  <a:srgbClr val="ffffff"/>
                </a:solidFill>
                <a:latin typeface="Arial"/>
                <a:ea typeface="Tahoma"/>
              </a:rPr>
              <a:t>Улучшение качества жизни населения МО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29" name="CustomShape 13"/>
          <p:cNvSpPr/>
          <p:nvPr/>
        </p:nvSpPr>
        <p:spPr>
          <a:xfrm flipH="1" rot="16200000">
            <a:off x="7269840" y="2387880"/>
            <a:ext cx="713160" cy="2740320"/>
          </a:xfrm>
          <a:prstGeom prst="homePlate">
            <a:avLst>
              <a:gd name="adj" fmla="val 19608"/>
            </a:avLst>
          </a:prstGeom>
          <a:solidFill>
            <a:srgbClr val="31b6fd"/>
          </a:solidFill>
          <a:ln w="38160">
            <a:solidFill>
              <a:srgbClr val="ffffff"/>
            </a:solidFill>
            <a:round/>
          </a:ln>
          <a:effectLst>
            <a:outerShdw dir="1064680" dist="75596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vert="vert" rot="5400000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75" strike="noStrike">
                <a:solidFill>
                  <a:srgbClr val="ffffff"/>
                </a:solidFill>
                <a:latin typeface="Arial"/>
                <a:ea typeface="Tahoma"/>
              </a:rPr>
              <a:t>Повышение эффективности деятельности органов местного самоуправления  МО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30" name="CustomShape 14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A6CBF861-5E4E-4C5E-A8E6-A5ACA9C87816}" type="slidenum">
              <a:rPr b="0" lang="ru-RU" sz="1000" spc="-1" strike="noStrike">
                <a:solidFill>
                  <a:srgbClr val="073e87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31" name="CustomShape 15"/>
          <p:cNvSpPr/>
          <p:nvPr/>
        </p:nvSpPr>
        <p:spPr>
          <a:xfrm>
            <a:off x="9144000" y="1196640"/>
            <a:ext cx="84960" cy="3618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2" name="Рисунок 17" descr=""/>
          <p:cNvPicPr/>
          <p:nvPr/>
        </p:nvPicPr>
        <p:blipFill>
          <a:blip r:embed="rId1"/>
          <a:stretch/>
        </p:blipFill>
        <p:spPr>
          <a:xfrm>
            <a:off x="8424000" y="-4680"/>
            <a:ext cx="787680" cy="586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Table 1"/>
          <p:cNvGraphicFramePr/>
          <p:nvPr/>
        </p:nvGraphicFramePr>
        <p:xfrm>
          <a:off x="168120" y="1192320"/>
          <a:ext cx="8816040" cy="3299400"/>
        </p:xfrm>
        <a:graphic>
          <a:graphicData uri="http://schemas.openxmlformats.org/drawingml/2006/table">
            <a:tbl>
              <a:tblPr/>
              <a:tblGrid>
                <a:gridCol w="363240"/>
                <a:gridCol w="3606480"/>
                <a:gridCol w="495000"/>
                <a:gridCol w="493560"/>
                <a:gridCol w="617400"/>
                <a:gridCol w="811080"/>
                <a:gridCol w="809280"/>
                <a:gridCol w="811080"/>
                <a:gridCol w="80928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711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оценка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48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142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marL="71280"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Tahoma"/>
                        </a:rPr>
                        <a:t>Значение общего коэффициента рождаемости (в промилле)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7,6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 </a:t>
                      </a:r>
                      <a:r>
                        <a:rPr b="0" lang="ru-RU" sz="900" spc="-1" strike="noStrike">
                          <a:latin typeface="Tinos"/>
                        </a:rPr>
                        <a:t>7,9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7,4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8,3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8,2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8,6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9,7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5119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2.1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marL="71280"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граждан пожилого возраста, вовлеченных в добровольческую деятельность и движение «Серебрянные волонтеры», проживающие на территории МО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  <a:ea typeface="Tahoma"/>
                        </a:rPr>
                        <a:t>15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19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4028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  </a:t>
                      </a:r>
                      <a:r>
                        <a:rPr b="0" lang="ru-RU" sz="900" spc="-1" strike="noStrike">
                          <a:latin typeface="Tinos"/>
                        </a:rPr>
                        <a:t>2.2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marL="71280"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Количество проведенных мероприятий,направленных на Активное долголетие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  <a:ea typeface="Tahoma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56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582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ctr">
                        <a:lnSpc>
                          <a:spcPts val="1049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Доступность дошкольного образования для детей в возрасте от полутора до трех лет (%)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100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6487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Доля населения в возрасте от 3 до 79 лет, систематически занимающегося физической культурой и спортом, в общей численности населения в возрасте от 3 до 79 лет (в процентах)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47,8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47,8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50,4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48,5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49,1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49,8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50,4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10800">
                      <a:solidFill>
                        <a:srgbClr val="000000"/>
                      </a:solidFill>
                    </a:lnT>
                    <a:lnB w="108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34" name="CustomShape 2"/>
          <p:cNvSpPr/>
          <p:nvPr/>
        </p:nvSpPr>
        <p:spPr>
          <a:xfrm>
            <a:off x="684360" y="57240"/>
            <a:ext cx="834516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НАЦИОНАЛЬНЫЙ ПРОЕКТ «ДЕМОГРАФИЯ»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2011320" y="803160"/>
            <a:ext cx="49431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8558280" y="649368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B679E324-7838-4EC8-8722-069630A0A16D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37" name="CustomShape 5"/>
          <p:cNvSpPr/>
          <p:nvPr/>
        </p:nvSpPr>
        <p:spPr>
          <a:xfrm>
            <a:off x="127080" y="5950800"/>
            <a:ext cx="8183160" cy="4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DejaVu Sans"/>
              </a:rPr>
              <a:t>Петрова Татьяна Кузьминична, руководитель комитета по вопросам семьи, материнства и детства, тел.(84671) 22597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138" name="Рисунок 8" descr=""/>
          <p:cNvPicPr/>
          <p:nvPr/>
        </p:nvPicPr>
        <p:blipFill>
          <a:blip r:embed="rId1"/>
          <a:stretch/>
        </p:blipFill>
        <p:spPr>
          <a:xfrm>
            <a:off x="8316000" y="-4680"/>
            <a:ext cx="892440" cy="66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Table 1"/>
          <p:cNvGraphicFramePr/>
          <p:nvPr/>
        </p:nvGraphicFramePr>
        <p:xfrm>
          <a:off x="137160" y="961560"/>
          <a:ext cx="8816040" cy="5357160"/>
        </p:xfrm>
        <a:graphic>
          <a:graphicData uri="http://schemas.openxmlformats.org/drawingml/2006/table">
            <a:tbl>
              <a:tblPr/>
              <a:tblGrid>
                <a:gridCol w="316440"/>
                <a:gridCol w="5316120"/>
                <a:gridCol w="480600"/>
                <a:gridCol w="452160"/>
                <a:gridCol w="527760"/>
                <a:gridCol w="389520"/>
                <a:gridCol w="445680"/>
                <a:gridCol w="424080"/>
                <a:gridCol w="46404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5108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3948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ts val="1049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граждан, ежегодно проходящих профилактический медицинский осмотр и (или) диспансеризацию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2602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2937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4804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2175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4133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4744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</a:tr>
              <a:tr h="57312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ts val="1049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волонтёров, привлечённых к процессам организации оказания медицинской помощи (помощь при проведении вакцинации, диспансеризации, обзвоне пациентов)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Обслуживается Нефтегорской ЦБГиР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62460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ts val="1049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массовых мероприятий (очных и в формате on-line), проведённых администрацией муниципального образования с целью информирования граждан о профилактике заболеваний и популяризации ЗОЖ, информирования граждан о созданных в муниципальном образовании условиях для привлечения медицинских кадров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7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9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5244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Охват населения вакцинопрофилактикой от гриппа (не менее 60% от всего населения муниципального образования), %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68,65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60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69,9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70,55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4,55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55,8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</a:tr>
              <a:tr h="35244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Охват населения вакцинопрофилактикой от новой коронавирусной инфекции COVID-19 (не менее 60% от всего населения муниципального образования), %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89,12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80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93,18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71,02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отменён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960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1.6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Число посещений сельскими жителями ФП, ФАПов и ВА в расчете на 1 сельского жителя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1,86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1,9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0,91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1,92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3,2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4,17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5820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ts val="1049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основных медицинских работников, оказывающих медицинскую помощь в амбулаторных условиях, врачей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24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19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20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</a:tr>
              <a:tr h="35820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2.2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ts val="1049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основных медицинских работников, оказывающих медицинскую помощь в амбулаторных условиях, средних медработников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75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66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65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65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</a:tr>
              <a:tr h="61740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2.3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% нарастающим итогом: врачами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98,2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95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94,7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95,5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80,77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98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61344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2.4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% нарастающим итогом: средними медицинскими работниками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97,8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98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97,8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98,14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900" spc="-1" strike="noStrike">
                          <a:latin typeface="Tinos"/>
                        </a:rPr>
                        <a:t>100</a:t>
                      </a:r>
                      <a:endParaRPr b="0" lang="ru-RU" sz="9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40" name="CustomShape 2"/>
          <p:cNvSpPr/>
          <p:nvPr/>
        </p:nvSpPr>
        <p:spPr>
          <a:xfrm>
            <a:off x="684360" y="89280"/>
            <a:ext cx="773280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НАЦИОНАЛЬНЫЙ ПРОЕКТ «ЗДРАВООХРАНЕНИЕ»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EDE082F0-33A6-4648-9847-C6AE795AD93C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42" name="CustomShape 4"/>
          <p:cNvSpPr/>
          <p:nvPr/>
        </p:nvSpPr>
        <p:spPr>
          <a:xfrm>
            <a:off x="1955880" y="720000"/>
            <a:ext cx="50583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</a:t>
            </a:r>
            <a:endParaRPr b="0" lang="ru-RU" sz="1100" spc="-1" strike="noStrike">
              <a:latin typeface="Arial"/>
            </a:endParaRPr>
          </a:p>
        </p:txBody>
      </p:sp>
      <p:pic>
        <p:nvPicPr>
          <p:cNvPr id="143" name="Рисунок 7" descr=""/>
          <p:cNvPicPr/>
          <p:nvPr/>
        </p:nvPicPr>
        <p:blipFill>
          <a:blip r:embed="rId1"/>
          <a:stretch/>
        </p:blipFill>
        <p:spPr>
          <a:xfrm>
            <a:off x="8316000" y="-4680"/>
            <a:ext cx="892440" cy="663840"/>
          </a:xfrm>
          <a:prstGeom prst="rect">
            <a:avLst/>
          </a:prstGeom>
          <a:ln w="0">
            <a:noFill/>
          </a:ln>
        </p:spPr>
      </p:pic>
      <p:sp>
        <p:nvSpPr>
          <p:cNvPr id="144" name="CustomShape 5"/>
          <p:cNvSpPr/>
          <p:nvPr/>
        </p:nvSpPr>
        <p:spPr>
          <a:xfrm>
            <a:off x="403920" y="6192000"/>
            <a:ext cx="7655040" cy="13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39680" bIns="139680" anchor="t">
            <a:noAutofit/>
          </a:bodyPr>
          <a:p>
            <a:pPr algn="just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45" name="CustomShape 6"/>
          <p:cNvSpPr/>
          <p:nvPr/>
        </p:nvSpPr>
        <p:spPr>
          <a:xfrm>
            <a:off x="89640" y="6336000"/>
            <a:ext cx="681732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r>
              <a:rPr b="0" lang="ru-RU" sz="800" spc="-1" strike="noStrike">
                <a:solidFill>
                  <a:srgbClr val="000000"/>
                </a:solidFill>
                <a:latin typeface="Arial"/>
                <a:ea typeface="DejaVu Sans"/>
              </a:rPr>
              <a:t>Баталова Наталья Валентиновна, заместитель главы района по социальным вопросам, тел. (84671) 21344.</a:t>
            </a:r>
            <a:endParaRPr b="0" lang="ru-RU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" name="Table 1"/>
          <p:cNvGraphicFramePr/>
          <p:nvPr/>
        </p:nvGraphicFramePr>
        <p:xfrm>
          <a:off x="100080" y="1041480"/>
          <a:ext cx="8726040" cy="5131800"/>
        </p:xfrm>
        <a:graphic>
          <a:graphicData uri="http://schemas.openxmlformats.org/drawingml/2006/table">
            <a:tbl>
              <a:tblPr/>
              <a:tblGrid>
                <a:gridCol w="335520"/>
                <a:gridCol w="4473000"/>
                <a:gridCol w="507240"/>
                <a:gridCol w="498960"/>
                <a:gridCol w="519840"/>
                <a:gridCol w="598320"/>
                <a:gridCol w="596880"/>
                <a:gridCol w="598320"/>
                <a:gridCol w="59832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5108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18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Образовательные организации обеспечены материально-технической базой по предметной области «Технология»,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5119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1.1.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718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Доля детей в возрасте от 5 до 18 лет, охваченных дополнительным образованием, %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60,67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55,3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59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59,39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55,82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800" spc="-1" strike="noStrike">
                          <a:latin typeface="Tinos"/>
                        </a:rPr>
                        <a:t>59,39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2318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2.2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Образовательные организации обеспечены детскими мини-технопарками,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718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Образовательные организации обеспечены материально-техни-ческой базой для внедрения цифровой образовательной среды,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7920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Общая численность граждан РФ, вовлеченных центрами (сообществами, объединениями) поддержки добровольчества (волонтерства) на базе образовательных организаций, 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некоммерческих организаций, государственных и муниципальных учреждений, в добровольческую (волонтерскую) деятельность, чел.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610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1000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387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701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839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800" spc="-1" strike="noStrike">
                          <a:latin typeface="Tinos"/>
                        </a:rPr>
                        <a:t>1090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5119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5.1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Обеспечено увеличение численности детей и молодежи в возрасте до 30 лет, вовлеченных в социально активную деятельность через увеличение охвата патриотическими проектами, чел.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647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1000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264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521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617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800" spc="-1" strike="noStrike">
                          <a:latin typeface="Tinos"/>
                        </a:rPr>
                        <a:t>1004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6519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5.2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Создание условий для развития системы межпоколенческого взаимодействия и обеспечения преемственности поколений, поддержки общественных инициатив и проектов, направленных на гражданское и патриотическое воспитание детей и молодежи, чел.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85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800" spc="-1" strike="noStrike">
                          <a:latin typeface="Tinos"/>
                        </a:rPr>
                        <a:t>137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682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Эффективность мер по созданию возможностей для образования детей,%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119,41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119,41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141,25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119,41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119,41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141,51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800" spc="-1" strike="noStrike">
                          <a:latin typeface="Tinos"/>
                        </a:rPr>
                        <a:t>141,51</a:t>
                      </a:r>
                      <a:endParaRPr b="0" lang="ru-RU" sz="800" spc="-1" strike="noStrike">
                        <a:latin typeface="Tinos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47" name="CustomShape 2"/>
          <p:cNvSpPr/>
          <p:nvPr/>
        </p:nvSpPr>
        <p:spPr>
          <a:xfrm>
            <a:off x="684360" y="57240"/>
            <a:ext cx="834516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НАЦИОНАЛЬНЫЙ ПРОЕКТ «ОБРАЗОВАНИЕ»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48" name="CustomShape 3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808DEE58-18DC-4A07-B79E-CBE4FCAE01ED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49" name="CustomShape 4"/>
          <p:cNvSpPr/>
          <p:nvPr/>
        </p:nvSpPr>
        <p:spPr>
          <a:xfrm>
            <a:off x="1955880" y="765000"/>
            <a:ext cx="50583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</a:t>
            </a:r>
            <a:endParaRPr b="0" lang="ru-RU" sz="1200" spc="-1" strike="noStrike">
              <a:latin typeface="Arial"/>
            </a:endParaRPr>
          </a:p>
        </p:txBody>
      </p:sp>
      <p:pic>
        <p:nvPicPr>
          <p:cNvPr id="150" name="Рисунок 8" descr=""/>
          <p:cNvPicPr/>
          <p:nvPr/>
        </p:nvPicPr>
        <p:blipFill>
          <a:blip r:embed="rId1"/>
          <a:stretch/>
        </p:blipFill>
        <p:spPr>
          <a:xfrm>
            <a:off x="8316000" y="-4680"/>
            <a:ext cx="892440" cy="663840"/>
          </a:xfrm>
          <a:prstGeom prst="rect">
            <a:avLst/>
          </a:prstGeom>
          <a:ln w="0">
            <a:noFill/>
          </a:ln>
        </p:spPr>
      </p:pic>
      <p:sp>
        <p:nvSpPr>
          <p:cNvPr id="151" name="CustomShape 5"/>
          <p:cNvSpPr/>
          <p:nvPr/>
        </p:nvSpPr>
        <p:spPr>
          <a:xfrm>
            <a:off x="72000" y="6336000"/>
            <a:ext cx="8705160" cy="22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r>
              <a:rPr b="0" lang="ru-RU" sz="800" spc="-1" strike="noStrike">
                <a:solidFill>
                  <a:srgbClr val="000000"/>
                </a:solidFill>
                <a:latin typeface="Arial"/>
                <a:ea typeface="DejaVu Sans"/>
              </a:rPr>
              <a:t>Баталова Наталья Валентиновна, заместитель главы района по социальным вопросам, тел. (84671) 21344.</a:t>
            </a:r>
            <a:endParaRPr b="0" lang="ru-RU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Table 1"/>
          <p:cNvGraphicFramePr/>
          <p:nvPr/>
        </p:nvGraphicFramePr>
        <p:xfrm>
          <a:off x="168120" y="1484280"/>
          <a:ext cx="8576640" cy="1695240"/>
        </p:xfrm>
        <a:graphic>
          <a:graphicData uri="http://schemas.openxmlformats.org/drawingml/2006/table">
            <a:tbl>
              <a:tblPr/>
              <a:tblGrid>
                <a:gridCol w="393120"/>
                <a:gridCol w="2889360"/>
                <a:gridCol w="749520"/>
                <a:gridCol w="635040"/>
                <a:gridCol w="698760"/>
                <a:gridCol w="852480"/>
                <a:gridCol w="825480"/>
                <a:gridCol w="725760"/>
                <a:gridCol w="80748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№ </a:t>
                      </a:r>
                      <a:r>
                        <a:rPr b="0" lang="ru-RU" sz="1000" spc="-1" strike="noStrike">
                          <a:latin typeface="Tinos"/>
                        </a:rPr>
                        <a:t>п/п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Наименование показателя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2021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2022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План 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Факт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План 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Факт 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992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I кв.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II кв.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III кв.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IV кв.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000">
                <a:tc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факт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факт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факт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факт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976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1.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Число посещений культурных мероприятий, (тыс. ед.)</a:t>
                      </a:r>
                      <a:endParaRPr b="0" lang="ru-RU" sz="1000" spc="-1" strike="noStrike">
                        <a:latin typeface="Tinos"/>
                      </a:endParaRPr>
                    </a:p>
                    <a:p>
                      <a:pPr algn="ctr">
                        <a:buNone/>
                      </a:pP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68400" marR="684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219,37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220,26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241,307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54,59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128,97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196,47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r>
                        <a:rPr b="0" lang="ru-RU" sz="1000" spc="-1" strike="noStrike">
                          <a:latin typeface="Tinos"/>
                        </a:rPr>
                        <a:t>245</a:t>
                      </a:r>
                      <a:endParaRPr b="0" lang="ru-RU" sz="1000" spc="-1" strike="noStrike">
                        <a:latin typeface="Tinos"/>
                      </a:endParaRPr>
                    </a:p>
                  </a:txBody>
                  <a:tcPr anchor="t" marL="90000" marR="90000">
                    <a:lnL w="14400">
                      <a:solidFill>
                        <a:srgbClr val="000000"/>
                      </a:solidFill>
                    </a:lnL>
                    <a:lnR w="14400">
                      <a:solidFill>
                        <a:srgbClr val="000000"/>
                      </a:solidFill>
                    </a:lnR>
                    <a:lnT w="14400">
                      <a:solidFill>
                        <a:srgbClr val="000000"/>
                      </a:solidFill>
                    </a:lnT>
                    <a:lnB w="1440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53" name="CustomShape 2"/>
          <p:cNvSpPr/>
          <p:nvPr/>
        </p:nvSpPr>
        <p:spPr>
          <a:xfrm>
            <a:off x="684360" y="89280"/>
            <a:ext cx="834516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НАЦИОНАЛЬНЫЙ ПРОЕКТ «КУЛЬТУРА»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24715FB8-2AD2-41E8-981B-68BBEF006FBC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55" name="CustomShape 4"/>
          <p:cNvSpPr/>
          <p:nvPr/>
        </p:nvSpPr>
        <p:spPr>
          <a:xfrm>
            <a:off x="2023200" y="809640"/>
            <a:ext cx="49863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 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56" name="CustomShape 5"/>
          <p:cNvSpPr/>
          <p:nvPr/>
        </p:nvSpPr>
        <p:spPr>
          <a:xfrm>
            <a:off x="72000" y="5904000"/>
            <a:ext cx="5465160" cy="56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DejaVu Sans"/>
              </a:rPr>
              <a:t>Бочарова Елена Викторовна, руководитель управления культуры, тел. (84671)22524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157" name="Рисунок 8_2" descr=""/>
          <p:cNvPicPr/>
          <p:nvPr/>
        </p:nvPicPr>
        <p:blipFill>
          <a:blip r:embed="rId1"/>
          <a:stretch/>
        </p:blipFill>
        <p:spPr>
          <a:xfrm>
            <a:off x="8316000" y="-4320"/>
            <a:ext cx="892440" cy="66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" name="Table 1"/>
          <p:cNvGraphicFramePr/>
          <p:nvPr/>
        </p:nvGraphicFramePr>
        <p:xfrm>
          <a:off x="151560" y="1611720"/>
          <a:ext cx="8888040" cy="3020040"/>
        </p:xfrm>
        <a:graphic>
          <a:graphicData uri="http://schemas.openxmlformats.org/drawingml/2006/table">
            <a:tbl>
              <a:tblPr/>
              <a:tblGrid>
                <a:gridCol w="444240"/>
                <a:gridCol w="4057560"/>
                <a:gridCol w="653760"/>
                <a:gridCol w="620640"/>
                <a:gridCol w="620640"/>
                <a:gridCol w="622080"/>
                <a:gridCol w="623880"/>
                <a:gridCol w="622080"/>
                <a:gridCol w="62352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711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10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904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ts val="1049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Объем жилищного строительства, тыс. кв. м в год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2,897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2,925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3,187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38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0,023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38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0,364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38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0,550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</a:tr>
              <a:tr h="72540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общественных простанств), ед.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986040"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дворовых территорий), ед.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	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59" name="CustomShape 2"/>
          <p:cNvSpPr/>
          <p:nvPr/>
        </p:nvSpPr>
        <p:spPr>
          <a:xfrm>
            <a:off x="684360" y="57240"/>
            <a:ext cx="834516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НАЦИОНАЛЬНЫЙ ПРОЕКТ «ЖИЛЬЁ И ГОРОДСКАЯ СРЕДА»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00161FCD-4E3F-43B4-910B-09ED5F0A7B3C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2011320" y="1054080"/>
            <a:ext cx="49431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62" name="CustomShape 5"/>
          <p:cNvSpPr/>
          <p:nvPr/>
        </p:nvSpPr>
        <p:spPr>
          <a:xfrm>
            <a:off x="276120" y="5904000"/>
            <a:ext cx="7383960" cy="49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DejaVu Sans"/>
              </a:rPr>
              <a:t>Попов Владимир Алексеевич, руководитель комитета по строительству, ЖКХ (84671) 21637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163" name="Рисунок 8_4" descr=""/>
          <p:cNvPicPr/>
          <p:nvPr/>
        </p:nvPicPr>
        <p:blipFill>
          <a:blip r:embed="rId1"/>
          <a:stretch/>
        </p:blipFill>
        <p:spPr>
          <a:xfrm>
            <a:off x="8316000" y="-4320"/>
            <a:ext cx="892440" cy="66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Table 1"/>
          <p:cNvGraphicFramePr/>
          <p:nvPr/>
        </p:nvGraphicFramePr>
        <p:xfrm>
          <a:off x="254520" y="1720800"/>
          <a:ext cx="8711640" cy="1393200"/>
        </p:xfrm>
        <a:graphic>
          <a:graphicData uri="http://schemas.openxmlformats.org/drawingml/2006/table">
            <a:tbl>
              <a:tblPr/>
              <a:tblGrid>
                <a:gridCol w="396720"/>
                <a:gridCol w="2803680"/>
                <a:gridCol w="863280"/>
                <a:gridCol w="792000"/>
                <a:gridCol w="877680"/>
                <a:gridCol w="744480"/>
                <a:gridCol w="744480"/>
                <a:gridCol w="742680"/>
                <a:gridCol w="74700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711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72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474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marL="71280"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погибших в ДТП на 100 тыс.чел. Населения, % от плана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9,22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7a19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7a19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28,8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17,2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17,2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65" name="CustomShape 2"/>
          <p:cNvSpPr/>
          <p:nvPr/>
        </p:nvSpPr>
        <p:spPr>
          <a:xfrm>
            <a:off x="684360" y="57240"/>
            <a:ext cx="834516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НАЦИОНАЛЬНЫЙ ПРОЕКТ «БЕЗОПАСНЫЕ КАЧЕСТВЕННЫЕ ДОРОГИ»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муниципальный район Алексеевский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780BEA3A-3E9D-4F5C-9573-09B207B39CA9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67" name="CustomShape 4"/>
          <p:cNvSpPr/>
          <p:nvPr/>
        </p:nvSpPr>
        <p:spPr>
          <a:xfrm>
            <a:off x="2011320" y="1054080"/>
            <a:ext cx="49431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68" name="CustomShape 5"/>
          <p:cNvSpPr/>
          <p:nvPr/>
        </p:nvSpPr>
        <p:spPr>
          <a:xfrm>
            <a:off x="144000" y="5832000"/>
            <a:ext cx="7372080" cy="56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DejaVu Sans"/>
              </a:rPr>
              <a:t>Попов Владимир Алексеевич, руководитель комитета по строительству, ЖКХ (84671) 21637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169" name="Рисунок 9" descr=""/>
          <p:cNvPicPr/>
          <p:nvPr/>
        </p:nvPicPr>
        <p:blipFill>
          <a:blip r:embed="rId1"/>
          <a:stretch/>
        </p:blipFill>
        <p:spPr>
          <a:xfrm>
            <a:off x="8316000" y="-4680"/>
            <a:ext cx="892440" cy="66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311040" y="14400"/>
            <a:ext cx="8345160" cy="75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500" spc="-1" strike="noStrike">
                <a:solidFill>
                  <a:srgbClr val="ffffff"/>
                </a:solidFill>
                <a:latin typeface="Tinos"/>
                <a:ea typeface="DejaVu Sans"/>
              </a:rPr>
              <a:t>НАЦИОНАЛЬНЫЙ ПРОЕКТ «МАЛОЕ И СРЕДНЕЕ ПРЕДПРИНИМАТЕЛЬСТВО И ПОДДЕРЖКА ИНДИВИДУАЛЬНОЙ ПРЕДПРИНИМАТЕЛЬСКОЙ ИНИЦИАТИВЫ» </a:t>
            </a:r>
            <a:endParaRPr b="0" lang="ru-RU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1500" spc="-1" strike="noStrike"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519A0560-DF0A-43B2-9AD3-BAF26652C5C5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72" name="CustomShape 3"/>
          <p:cNvSpPr/>
          <p:nvPr/>
        </p:nvSpPr>
        <p:spPr>
          <a:xfrm>
            <a:off x="1990080" y="824400"/>
            <a:ext cx="50043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ГОДАХ*</a:t>
            </a:r>
            <a:endParaRPr b="0" lang="ru-RU" sz="1200" spc="-1" strike="noStrike">
              <a:latin typeface="Arial"/>
            </a:endParaRPr>
          </a:p>
        </p:txBody>
      </p:sp>
      <p:graphicFrame>
        <p:nvGraphicFramePr>
          <p:cNvPr id="173" name="Table 4"/>
          <p:cNvGraphicFramePr/>
          <p:nvPr/>
        </p:nvGraphicFramePr>
        <p:xfrm>
          <a:off x="168120" y="1268280"/>
          <a:ext cx="8816040" cy="4762440"/>
        </p:xfrm>
        <a:graphic>
          <a:graphicData uri="http://schemas.openxmlformats.org/drawingml/2006/table">
            <a:tbl>
              <a:tblPr/>
              <a:tblGrid>
                <a:gridCol w="363240"/>
                <a:gridCol w="3814200"/>
                <a:gridCol w="471600"/>
                <a:gridCol w="453600"/>
                <a:gridCol w="571320"/>
                <a:gridCol w="712800"/>
                <a:gridCol w="809280"/>
                <a:gridCol w="811080"/>
                <a:gridCol w="809280"/>
              </a:tblGrid>
              <a:tr h="22176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ts val="1001"/>
                        </a:lnSpc>
                        <a:buNone/>
                      </a:pP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711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11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самозанятых граждан, зафиксировавших свой статус с учетом введения налогового режима для самозанятых, человек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133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273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311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311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359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387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highlight>
                            <a:srgbClr val="afd095"/>
                          </a:highlight>
                          <a:latin typeface="Tinos"/>
                        </a:rPr>
                        <a:t>420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2610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Численность занятых в сфере МСП, человек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867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1010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998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1052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1104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1028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highlight>
                            <a:srgbClr val="afd095"/>
                          </a:highlight>
                          <a:latin typeface="Tinos"/>
                        </a:rPr>
                        <a:t>1062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711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легализованных в сфере малого и среднего предпринимательства, человек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highlight>
                            <a:srgbClr val="afd095"/>
                          </a:highlight>
                          <a:latin typeface="Tinos"/>
                        </a:rPr>
                        <a:t>25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4885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СМСП, отвечающих критериям отнесения к социальному предпринимательству, направленных в МЭР СО (ИКАСО),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highlight>
                            <a:srgbClr val="afd095"/>
                          </a:highlight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711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публикаций в муниципальных СМИ,  официальных сайтах, наружная реклама,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50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549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направленных в АО "ГФСО" данных о СМСП и самозанятых,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2610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3.5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 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СМСП, получивших услуги ЦПЭ,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26100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3.6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 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СМСП, получивших услуги центра «Мой бизнес», ед.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69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9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549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3.7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Количество СМСП, участников региональных предпринимательских конкурсов,ед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  <a:tr h="3711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3.8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Объём поддержанного экспорта СМСП -экспортёров, заключивших экспортные контракты по результатам услуг ЦПЭ,тыс.долл.США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104,2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0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b66c"/>
                    </a:solidFill>
                  </a:tcPr>
                </a:tc>
              </a:tr>
              <a:tr h="4849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4.1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1560" rIns="61560" anchor="t">
                      <a:noAutofit/>
                    </a:bodyPr>
                    <a:p>
                      <a:pPr algn="just">
                        <a:lnSpc>
                          <a:spcPts val="11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В сельскохозяйственную потребительскую кооперацию вовлечены новые члены из числа субъектов МСП в АПК и личных подсобных хозяйств граждан, единиц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61560" marR="6156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3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8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6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0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6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74" name="CustomShape 5"/>
          <p:cNvSpPr/>
          <p:nvPr/>
        </p:nvSpPr>
        <p:spPr>
          <a:xfrm>
            <a:off x="144360" y="6101280"/>
            <a:ext cx="7833960" cy="4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1" lang="ru-RU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DejaVu Sans"/>
              </a:rPr>
              <a:t>Марченко Татьяна Ивановна, начальник отдела по поддержке предпринимательства и малого бизнеса, (84671)22278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175" name="Рисунок 8_6" descr=""/>
          <p:cNvPicPr/>
          <p:nvPr/>
        </p:nvPicPr>
        <p:blipFill>
          <a:blip r:embed="rId1"/>
          <a:stretch/>
        </p:blipFill>
        <p:spPr>
          <a:xfrm>
            <a:off x="8316000" y="-4320"/>
            <a:ext cx="892440" cy="66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" name="Table 1"/>
          <p:cNvGraphicFramePr/>
          <p:nvPr/>
        </p:nvGraphicFramePr>
        <p:xfrm>
          <a:off x="195120" y="1707480"/>
          <a:ext cx="8711640" cy="1557720"/>
        </p:xfrm>
        <a:graphic>
          <a:graphicData uri="http://schemas.openxmlformats.org/drawingml/2006/table">
            <a:tbl>
              <a:tblPr/>
              <a:tblGrid>
                <a:gridCol w="396720"/>
                <a:gridCol w="2803680"/>
                <a:gridCol w="863280"/>
                <a:gridCol w="792000"/>
                <a:gridCol w="877680"/>
                <a:gridCol w="744480"/>
                <a:gridCol w="744480"/>
                <a:gridCol w="742680"/>
                <a:gridCol w="747000"/>
              </a:tblGrid>
              <a:tr h="218880"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№ </a:t>
                      </a: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п/п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3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1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Наименование показателя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5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2022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18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План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gridSpan="4"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Факт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711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III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ts val="1001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IV кв.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72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5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6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9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119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1.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solidFill>
                            <a:srgbClr val="000000"/>
                          </a:solidFill>
                          <a:latin typeface="Tinos"/>
                        </a:rPr>
                        <a:t>Количество мероприятий, направленных на популяризацию туризма для детей школьного возраста, ед.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-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-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000" spc="-1" strike="noStrike">
                          <a:latin typeface="Tinos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afd095"/>
                    </a:solidFill>
                  </a:tcPr>
                </a:tc>
              </a:tr>
            </a:tbl>
          </a:graphicData>
        </a:graphic>
      </p:graphicFrame>
      <p:sp>
        <p:nvSpPr>
          <p:cNvPr id="177" name="CustomShape 2"/>
          <p:cNvSpPr/>
          <p:nvPr/>
        </p:nvSpPr>
        <p:spPr>
          <a:xfrm>
            <a:off x="684360" y="57240"/>
            <a:ext cx="834516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800" spc="-1" strike="noStrike">
                <a:solidFill>
                  <a:srgbClr val="ffffff"/>
                </a:solidFill>
                <a:latin typeface="Tinos"/>
                <a:ea typeface="DejaVu Sans"/>
              </a:rPr>
              <a:t>НАЦИОНАЛЬНЫЙ ПРОЕКТ « Туризм и индустрия гостеприимства  »</a:t>
            </a: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муниципальный район Алексеевский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8600400" y="6494400"/>
            <a:ext cx="506880" cy="3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9A4D00BE-7304-421A-96CC-C2581963BCC8}" type="slidenum">
              <a:rPr b="0" lang="ru-RU" sz="1000" spc="-1" strike="noStrike">
                <a:solidFill>
                  <a:srgbClr val="073e87"/>
                </a:solidFill>
                <a:latin typeface="Arial"/>
                <a:ea typeface="DejaVu Sans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  <p:sp>
        <p:nvSpPr>
          <p:cNvPr id="179" name="CustomShape 4"/>
          <p:cNvSpPr/>
          <p:nvPr/>
        </p:nvSpPr>
        <p:spPr>
          <a:xfrm>
            <a:off x="2011320" y="1054080"/>
            <a:ext cx="49431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1. ДОСТИЖЕНИЕ ЦЕЛЕВЫХ ПОКАЗАТЕЛЕЙ В 2021-2022 ГОДАХ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180" name="CustomShape 5"/>
          <p:cNvSpPr/>
          <p:nvPr/>
        </p:nvSpPr>
        <p:spPr>
          <a:xfrm>
            <a:off x="144000" y="5832000"/>
            <a:ext cx="7372080" cy="56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Ответственный исполнитель:</a:t>
            </a:r>
            <a:endParaRPr b="0" lang="ru-RU" sz="1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buNone/>
            </a:pPr>
            <a:endParaRPr b="0" lang="ru-RU" sz="1000" spc="-1" strike="noStrike">
              <a:latin typeface="Arial"/>
            </a:endParaRPr>
          </a:p>
        </p:txBody>
      </p:sp>
      <p:pic>
        <p:nvPicPr>
          <p:cNvPr id="181" name="Рисунок 9_1" descr=""/>
          <p:cNvPicPr/>
          <p:nvPr/>
        </p:nvPicPr>
        <p:blipFill>
          <a:blip r:embed="rId1"/>
          <a:stretch/>
        </p:blipFill>
        <p:spPr>
          <a:xfrm>
            <a:off x="8316000" y="-4680"/>
            <a:ext cx="892440" cy="663840"/>
          </a:xfrm>
          <a:prstGeom prst="rect">
            <a:avLst/>
          </a:prstGeom>
          <a:ln w="0">
            <a:noFill/>
          </a:ln>
        </p:spPr>
      </p:pic>
      <p:sp>
        <p:nvSpPr>
          <p:cNvPr id="182" name="CustomShape 6"/>
          <p:cNvSpPr/>
          <p:nvPr/>
        </p:nvSpPr>
        <p:spPr>
          <a:xfrm>
            <a:off x="72000" y="6048000"/>
            <a:ext cx="5136120" cy="201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rgbClr val="000000"/>
                </a:solidFill>
                <a:latin typeface="Arial"/>
                <a:ea typeface="DejaVu Sans"/>
              </a:rPr>
              <a:t>Бочарова Елена Викторовна, руководитель управления культуры, тел. (84671)22524</a:t>
            </a:r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1187280" y="-27000"/>
            <a:ext cx="7265160" cy="7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ЛУЧШИЕ МУНИЦИПАЛЬНЫЕ ПРАКТИКИ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395640" y="980640"/>
            <a:ext cx="8057160" cy="3589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Arial"/>
                <a:ea typeface="Arial"/>
              </a:rPr>
              <a:t>1. Муниципальные практики, реализуемые в качестве автора*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185" name="Table 3"/>
          <p:cNvGraphicFramePr/>
          <p:nvPr/>
        </p:nvGraphicFramePr>
        <p:xfrm>
          <a:off x="236520" y="1349280"/>
          <a:ext cx="8640000" cy="861840"/>
        </p:xfrm>
        <a:graphic>
          <a:graphicData uri="http://schemas.openxmlformats.org/drawingml/2006/table">
            <a:tbl>
              <a:tblPr/>
              <a:tblGrid>
                <a:gridCol w="544320"/>
                <a:gridCol w="1836720"/>
                <a:gridCol w="2803320"/>
                <a:gridCol w="1728720"/>
                <a:gridCol w="1727280"/>
              </a:tblGrid>
              <a:tr h="51588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№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Наименование НП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Краткое описание практики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Источник отбора (РПО/ОИВ)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Статус размещения на цифровой платформе «Смартека»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</a:tr>
              <a:tr h="3463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-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6" name="CustomShape 4"/>
          <p:cNvSpPr/>
          <p:nvPr/>
        </p:nvSpPr>
        <p:spPr>
          <a:xfrm>
            <a:off x="378720" y="2376000"/>
            <a:ext cx="8579160" cy="425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Arial"/>
              </a:rPr>
              <a:t>2. Муниципальные практики других ОМСУ, тиражируемые на </a:t>
            </a:r>
            <a:r>
              <a:rPr b="0" lang="ru-RU" sz="1300" spc="-1" strike="noStrike">
                <a:solidFill>
                  <a:srgbClr val="000000"/>
                </a:solidFill>
                <a:latin typeface="Arial"/>
                <a:ea typeface="Arial"/>
              </a:rPr>
              <a:t>территории</a:t>
            </a:r>
            <a:r>
              <a:rPr b="0" lang="ru-RU" sz="1500" spc="-1" strike="noStrike">
                <a:solidFill>
                  <a:srgbClr val="000000"/>
                </a:solidFill>
                <a:latin typeface="Arial"/>
                <a:ea typeface="Arial"/>
              </a:rPr>
              <a:t> МО** </a:t>
            </a:r>
            <a:endParaRPr b="0" lang="ru-RU" sz="1500" spc="-1" strike="noStrike">
              <a:latin typeface="Arial"/>
            </a:endParaRPr>
          </a:p>
        </p:txBody>
      </p:sp>
      <p:graphicFrame>
        <p:nvGraphicFramePr>
          <p:cNvPr id="187" name="Table 5"/>
          <p:cNvGraphicFramePr/>
          <p:nvPr/>
        </p:nvGraphicFramePr>
        <p:xfrm>
          <a:off x="216000" y="2736000"/>
          <a:ext cx="8639640" cy="1941480"/>
        </p:xfrm>
        <a:graphic>
          <a:graphicData uri="http://schemas.openxmlformats.org/drawingml/2006/table">
            <a:tbl>
              <a:tblPr/>
              <a:tblGrid>
                <a:gridCol w="678240"/>
                <a:gridCol w="1793520"/>
                <a:gridCol w="2992680"/>
                <a:gridCol w="3175560"/>
              </a:tblGrid>
              <a:tr h="27576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№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Наименование НП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Краткое описание практики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МО - автор практики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d7e4bd"/>
                    </a:solidFill>
                  </a:tcPr>
                </a:tc>
              </a:tr>
              <a:tr h="10796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Демография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Tahoma"/>
                        </a:rPr>
                        <a:t>В рамках реализации муниципальной программы«Здоровое поколение детей муниципального района Алексеевский на 2021-2024 годы и на период до 2027 года» предусмотрена дополнительная финансовая мера социальной поддержки «Единовременное денежное вознаграждение семьям, родившим третьего ребенка в текущем году».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Tahoma"/>
                        </a:rPr>
                        <a:t>Заместитель Главы муниципального района Алексеевский по социальным вопросам, Баталова Наталья Валентиновна 8(84671)2-13-44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864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Демография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  <a:ea typeface="Tahoma"/>
                        </a:rPr>
                        <a:t>Проведение мероприятий с чествованием многодетных, приемных, опекаемых талантливых семей.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01"/>
                        </a:spcBef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DejaVu Sans"/>
                        </a:rPr>
                        <a:t>Руководитель комитета по вопросам семьи, материнства и детства Петрова Татьяна Кузьминична  тел.(84671) 22597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8" name="CustomShape 6"/>
          <p:cNvSpPr/>
          <p:nvPr/>
        </p:nvSpPr>
        <p:spPr>
          <a:xfrm>
            <a:off x="8629200" y="6613200"/>
            <a:ext cx="240120" cy="236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240FEDCE-93FE-4009-8769-C61F6E6B3B7E}" type="slidenum">
              <a:rPr b="0" lang="ru-RU" sz="1000" spc="-1" strike="noStrike">
                <a:solidFill>
                  <a:srgbClr val="808080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882720" y="-20520"/>
            <a:ext cx="7265160" cy="7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ОТВЕТСТВЕННЫЕ ДОЛЖНОСТНЫЕ ЛИЦА ЗА РЕАЛИЗАЦИЮ НАЦИОНАЛЬНЫХ ПРОЕКТОВ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190" name="Table 2"/>
          <p:cNvGraphicFramePr/>
          <p:nvPr/>
        </p:nvGraphicFramePr>
        <p:xfrm>
          <a:off x="324000" y="1268280"/>
          <a:ext cx="8711640" cy="3256920"/>
        </p:xfrm>
        <a:graphic>
          <a:graphicData uri="http://schemas.openxmlformats.org/drawingml/2006/table">
            <a:tbl>
              <a:tblPr/>
              <a:tblGrid>
                <a:gridCol w="465480"/>
                <a:gridCol w="2377080"/>
                <a:gridCol w="2368800"/>
                <a:gridCol w="2035080"/>
                <a:gridCol w="1465560"/>
              </a:tblGrid>
              <a:tr h="38772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№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Направление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ФИО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Должность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Тел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</a:tr>
              <a:tr h="7106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1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Общая координация реализации национальных проектов на территории МО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Бузыкина Наталья Петровна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Руководитель Комитета по экономике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(846) 2-22-78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538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2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Информационное сопровождение реализации национальных проектов (работа в АИС «Контента»)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Бузыкина Наталья Петровна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Паренская Валентина Васильевна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Захарова Оксана Руслановна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Руководитель Комитета по экономике 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Начальник отдела прогнозирования и мониторинга социально-экономических показателей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Ведущий специалист Аппарата Администрации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(846) 2-22-78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(846) 2-16-38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42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3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Внедрение бренда «Национальные проекты России»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Баталова Наталья Валентиновна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Заместитель Главы по социальным вопросам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(846) 2-13-44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8708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4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solidFill>
                      <a:srgbClr val="ccc1da"/>
                    </a:solidFill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 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9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Выявление и масштабирование лучших практик в рамках реализации национальных проектов </a:t>
                      </a: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Устинов Василий Александрович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Баталова Наталья Валентиновна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Первый Заместитель Главы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Заместитель Главы по социальным вопросам 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(846) 2-11-31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900" spc="-1" strike="noStrike">
                          <a:latin typeface="Tinos"/>
                        </a:rPr>
                        <a:t>(846) 2-13-44</a:t>
                      </a: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b="0" lang="ru-RU" sz="9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91" name="Рисунок 5" descr=""/>
          <p:cNvPicPr/>
          <p:nvPr/>
        </p:nvPicPr>
        <p:blipFill>
          <a:blip r:embed="rId1"/>
          <a:stretch/>
        </p:blipFill>
        <p:spPr>
          <a:xfrm>
            <a:off x="8175600" y="0"/>
            <a:ext cx="951120" cy="708480"/>
          </a:xfrm>
          <a:prstGeom prst="rect">
            <a:avLst/>
          </a:prstGeom>
          <a:ln w="0">
            <a:noFill/>
          </a:ln>
        </p:spPr>
      </p:pic>
      <p:sp>
        <p:nvSpPr>
          <p:cNvPr id="192" name="CustomShape 3"/>
          <p:cNvSpPr/>
          <p:nvPr/>
        </p:nvSpPr>
        <p:spPr>
          <a:xfrm>
            <a:off x="8830800" y="6613200"/>
            <a:ext cx="240120" cy="236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A1450BB2-8B09-4143-A861-C12131391842}" type="slidenum">
              <a:rPr b="0" lang="ru-RU" sz="1000" spc="-1" strike="noStrike">
                <a:solidFill>
                  <a:srgbClr val="808080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792000" y="-27000"/>
            <a:ext cx="8201160" cy="7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ffffff"/>
                </a:solidFill>
                <a:latin typeface="Arial"/>
                <a:ea typeface="Arial"/>
              </a:rPr>
              <a:t>НОРМАТИВНЫЕ ПРАВОВЫЕ И ПРАВОВЫЕ АКТЫ ПО ОРГАНИЗАЦИИ ПРОЕКТНОЙ ДЕЯТЕЛЬНОСТИ </a:t>
            </a:r>
            <a:endParaRPr b="0" lang="ru-RU" sz="2000" spc="-1" strike="noStrike">
              <a:latin typeface="Arial"/>
            </a:endParaRPr>
          </a:p>
        </p:txBody>
      </p:sp>
      <p:graphicFrame>
        <p:nvGraphicFramePr>
          <p:cNvPr id="194" name="Table 2"/>
          <p:cNvGraphicFramePr/>
          <p:nvPr/>
        </p:nvGraphicFramePr>
        <p:xfrm>
          <a:off x="72000" y="792000"/>
          <a:ext cx="8989200" cy="5650560"/>
        </p:xfrm>
        <a:graphic>
          <a:graphicData uri="http://schemas.openxmlformats.org/drawingml/2006/table">
            <a:tbl>
              <a:tblPr/>
              <a:tblGrid>
                <a:gridCol w="219960"/>
                <a:gridCol w="2694240"/>
                <a:gridCol w="4093200"/>
                <a:gridCol w="909720"/>
                <a:gridCol w="1072440"/>
              </a:tblGrid>
              <a:tr h="836280"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№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800" spc="-1" strike="noStrike">
                          <a:latin typeface="Tinos"/>
                        </a:rPr>
                        <a:t>Документы об организации проектной деятельности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Вид и наименование НПА/ПА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Реквизиты НПА/ПА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1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Сведения об актуализации ( реквизиты НПА, которым внесены изменения в основной документ) 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dbeef4"/>
                    </a:solidFill>
                  </a:tcPr>
                </a:tc>
              </a:tr>
              <a:tr h="607320"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1. 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Положение об организации проектной деятельности в муниципальном образовании Самарской области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Постановление Администрации О создании Проектного офиса по координации и реализации национальных и федеральных проектов в части, касающейся муниципального района Алексеевский Самарской области (Положение об организации проектной деятельности в муниципальном образовании )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06.10.2021 № 244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867240"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2. 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Об образовании коллегиального органа при главе муниципального образования по вопросам реализации муниципальных составляющих НП (при наличии)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и Положение о коллегиальном органе при главе муниципального образования по вопросам реализации муниципальных составляющих НП (при наличии)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Постановление Администрации муниципального района Самарской области «О координации реализации национальных проектов в муниципальном районе Алексеевский Самарской области »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 08.04.2019 № 107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607320"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3. 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 возложении функций муниципального проектного офиса  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Постановление Администрации О создании Проектного офиса по координации и реализации национальных и федеральных проектов в части, касающейся муниципального района Алексеевский Самарской области (Положение об организации проектной деятельности в муниципальном образовании )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06.10.2021 № 244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479520"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4.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 закреплении должностного лица, осуществляющего общую координацию реализации муниципальных составляющих НП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Постановление Администрации муниципального района Самарской области «О координации реализации национальных проектов в муниципальном районе Алексеевский Самарской области »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 08.04.2019 № 107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428400"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5.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 закреплении ответственных должностных лиц за реализацию муниципальных составляющих НП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Постановление Администрации муниципального района Самарской области «О координации реализации национальных проектов в муниципальном районе Алексеевский Самарской области »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 08.04.2019 № 107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738000"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6.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 назначении ответственного должностного лица за взаимодействие информационного сопровождения национальных проектов и размещение информационных поводов в автоматизированной информационной системе «Сбор и размещение контента»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Распоряжение Администрации муниципального района Алексеевский Самарской области О назначении должностного лица,ответственного за взаимодействие с АНО «Национальные приоритеты» и ответственных за работу в автоматизированной информационной системе, предназначенной для обмена новостным контентом между участниками национальных проектов и средствами массовой информации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20.08.2020 № 76-Р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607320"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7.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 назначении ответственного должностного лица за реализацию брендирования объектов «Национальные проекты России»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Постановление Администрации О создании Проектного офиса по координации и реализации национальных и федеральных проектов в части, касающейся муниципального района Алексеевский Самарской области (Положение об организации проектной деятельности в муниципальном образовании )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От 06.10.2021 № 244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 </a:t>
                      </a:r>
                      <a:endParaRPr b="0" lang="ru-RU" sz="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  <a:tr h="479520"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8.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latin typeface="Tinos"/>
                          <a:ea typeface="Arial"/>
                        </a:rPr>
                        <a:t>О назначении ответственного должностного лица за внедрение и масштабировании лучших муниципальных практик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НПА отсутствует 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  <a:tc>
                  <a:txBody>
                    <a:bodyPr lIns="58680" rIns="58680" anchor="t">
                      <a:noAutofit/>
                    </a:bodyPr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b="0" lang="ru-RU" sz="800" spc="-1" strike="noStrike">
                          <a:latin typeface="Tinos"/>
                        </a:rPr>
                        <a:t>-</a:t>
                      </a:r>
                      <a:endParaRPr b="0" lang="ru-RU" sz="800" spc="-1" strike="noStrike">
                        <a:latin typeface="Arial"/>
                      </a:endParaRPr>
                    </a:p>
                  </a:txBody>
                  <a:tcPr anchor="t" marL="58680" marR="58680">
                    <a:lnL w="14400">
                      <a:solidFill>
                        <a:srgbClr val="1c1c1c"/>
                      </a:solidFill>
                    </a:lnL>
                    <a:lnR w="14400">
                      <a:solidFill>
                        <a:srgbClr val="1c1c1c"/>
                      </a:solidFill>
                    </a:lnR>
                    <a:lnT w="14400">
                      <a:solidFill>
                        <a:srgbClr val="1c1c1c"/>
                      </a:solidFill>
                    </a:lnT>
                    <a:lnB w="14400">
                      <a:solidFill>
                        <a:srgbClr val="1c1c1c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5" name="CustomShape 3"/>
          <p:cNvSpPr/>
          <p:nvPr/>
        </p:nvSpPr>
        <p:spPr>
          <a:xfrm>
            <a:off x="8654400" y="6613200"/>
            <a:ext cx="240120" cy="236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100000"/>
              </a:lnSpc>
              <a:buNone/>
            </a:pPr>
            <a:fld id="{1648D00F-A187-4C2E-A881-DCBA98D56FED}" type="slidenum">
              <a:rPr b="0" lang="ru-RU" sz="1000" spc="-1" strike="noStrike">
                <a:solidFill>
                  <a:srgbClr val="808080"/>
                </a:solidFill>
                <a:latin typeface="Arial"/>
                <a:ea typeface="Arial"/>
              </a:rPr>
              <a:t>&lt;номер&gt;</a:t>
            </a:fld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1208</TotalTime>
  <Application>LibreOffice/7.3.6.2$Linux_X86_64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cp:lastPrinted>2022-01-26T13:37:08Z</cp:lastPrinted>
  <dcterms:modified xsi:type="dcterms:W3CDTF">2023-01-31T11:30:48Z</dcterms:modified>
  <cp:revision>48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