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9" r:id="rId2"/>
    <p:sldMasterId id="2147483683" r:id="rId3"/>
  </p:sldMasterIdLst>
  <p:notesMasterIdLst>
    <p:notesMasterId r:id="rId16"/>
  </p:notesMasterIdLst>
  <p:sldIdLst>
    <p:sldId id="344" r:id="rId4"/>
    <p:sldId id="553" r:id="rId5"/>
    <p:sldId id="589" r:id="rId6"/>
    <p:sldId id="554" r:id="rId7"/>
    <p:sldId id="568" r:id="rId8"/>
    <p:sldId id="583" r:id="rId9"/>
    <p:sldId id="585" r:id="rId10"/>
    <p:sldId id="584" r:id="rId11"/>
    <p:sldId id="558" r:id="rId12"/>
    <p:sldId id="573" r:id="rId13"/>
    <p:sldId id="574" r:id="rId14"/>
    <p:sldId id="582" r:id="rId15"/>
  </p:sldIdLst>
  <p:sldSz cx="9144000" cy="6858000" type="screen4x3"/>
  <p:notesSz cx="6858000" cy="994727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486" autoAdjust="0"/>
  </p:normalViewPr>
  <p:slideViewPr>
    <p:cSldViewPr>
      <p:cViewPr varScale="1">
        <p:scale>
          <a:sx n="96" d="100"/>
          <a:sy n="96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80" y="-7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  <a:prstGeom prst="rect">
            <a:avLst/>
          </a:prstGeom>
        </p:spPr>
        <p:txBody>
          <a:bodyPr lIns="91870" tIns="45935" rIns="91870" bIns="45935"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xfrm>
            <a:off x="914401" y="4724957"/>
            <a:ext cx="5029200" cy="4476275"/>
          </a:xfrm>
          <a:prstGeom prst="rect">
            <a:avLst/>
          </a:prstGeom>
        </p:spPr>
        <p:txBody>
          <a:bodyPr lIns="91870" tIns="45935" rIns="91870" bIns="45935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231769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305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Слайд заполняется в разрезе рег. составляющей НАЦИОНАЛЬНОГО проекта администраторами региональной составляющей НАЦИОНАЛЬНОГО проекта. Слайд единый для всех МО. 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Указывается общая информация о нац.  проекте по региону в целом (основные цели/задачи национального проекта, </a:t>
            </a:r>
            <a:r>
              <a:rPr lang="ru-RU" b="1" i="1" dirty="0" err="1">
                <a:solidFill>
                  <a:srgbClr val="FF0000"/>
                </a:solidFill>
              </a:rPr>
              <a:t>верхнеуровневые</a:t>
            </a:r>
            <a:r>
              <a:rPr lang="ru-RU" b="1" i="1" dirty="0">
                <a:solidFill>
                  <a:srgbClr val="FF0000"/>
                </a:solidFill>
              </a:rPr>
              <a:t> показатели со значениями за 2018 г. и планом на 2019 г.).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2051719" y="6597352"/>
            <a:ext cx="5976666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r>
              <a:t>Правительство Самарской области</a:t>
            </a:r>
          </a:p>
        </p:txBody>
      </p:sp>
      <p:sp>
        <p:nvSpPr>
          <p:cNvPr id="18" name="Shape 18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685800" y="1628799"/>
            <a:ext cx="8458200" cy="1470026"/>
          </a:xfrm>
          <a:prstGeom prst="rect">
            <a:avLst/>
          </a:prstGeom>
        </p:spPr>
        <p:txBody>
          <a:bodyPr/>
          <a:lstStyle>
            <a:lvl1pPr indent="0">
              <a:defRPr sz="2800" b="1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sz="quarter" idx="1"/>
          </p:nvPr>
        </p:nvSpPr>
        <p:spPr>
          <a:xfrm>
            <a:off x="2555775" y="4077072"/>
            <a:ext cx="6400801" cy="720081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400"/>
              </a:spcBef>
              <a:buSzTx/>
              <a:buFontTx/>
              <a:buNone/>
              <a:defRPr sz="2000"/>
            </a:lvl1pPr>
          </a:lstStyle>
          <a:p>
            <a:r>
              <a:t>ПОДЗАГОЛОВОК ПРЕЗЕНТАЦИИ</a:t>
            </a:r>
          </a:p>
        </p:txBody>
      </p:sp>
      <p:pic>
        <p:nvPicPr>
          <p:cNvPr id="21" name="image1.tif" descr="самара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/>
          <p:nvPr/>
        </p:nvSpPr>
        <p:spPr>
          <a:xfrm>
            <a:off x="683568" y="3284983"/>
            <a:ext cx="8460432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2123727" y="6669360"/>
            <a:ext cx="5616626" cy="14401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xfrm>
            <a:off x="6553200" y="598805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" name="Shape 32"/>
          <p:cNvSpPr/>
          <p:nvPr/>
        </p:nvSpPr>
        <p:spPr>
          <a:xfrm>
            <a:off x="2051719" y="6597352"/>
            <a:ext cx="597666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dirty="0"/>
          </a:p>
        </p:txBody>
      </p:sp>
      <p:sp>
        <p:nvSpPr>
          <p:cNvPr id="33" name="Shape 33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0" y="-27385"/>
            <a:ext cx="9144000" cy="764706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</p:spPr>
        <p:txBody>
          <a:bodyPr lIns="45719" rIns="45719" anchor="ctr"/>
          <a:lstStyle/>
          <a:p>
            <a:pPr indent="450000" algn="ctr">
              <a:defRPr sz="4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5" name="image1.tif" descr="самара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Образец</a:t>
            </a:r>
            <a:r>
              <a:rPr dirty="0"/>
              <a:t> </a:t>
            </a:r>
            <a:r>
              <a:rPr dirty="0" err="1"/>
              <a:t>текста</a:t>
            </a:r>
            <a:endParaRPr dirty="0"/>
          </a:p>
          <a:p>
            <a:pPr lvl="1"/>
            <a:r>
              <a:rPr dirty="0" err="1"/>
              <a:t>Второй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2"/>
            <a:r>
              <a:rPr dirty="0" err="1"/>
              <a:t>Третий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3"/>
            <a:r>
              <a:rPr dirty="0" err="1"/>
              <a:t>Четвертый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4"/>
            <a:r>
              <a:rPr dirty="0" err="1"/>
              <a:t>Пятый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</p:txBody>
      </p:sp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187624" y="-27384"/>
            <a:ext cx="7270577" cy="737321"/>
          </a:xfrm>
          <a:prstGeom prst="rect">
            <a:avLst/>
          </a:prstGeom>
          <a:noFill/>
        </p:spPr>
        <p:txBody>
          <a:bodyPr/>
          <a:lstStyle>
            <a:lvl1pPr indent="0">
              <a:defRPr sz="2000" b="1"/>
            </a:lvl1pPr>
          </a:lstStyle>
          <a:p>
            <a:r>
              <a:t>ОБРАЗЕЦ ЗАГОЛОВКА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0C1"/>
          </a:solidFill>
        </p:spPr>
        <p:txBody>
          <a:bodyPr vert="horz" lIns="91440" tIns="45720" rIns="91440" bIns="45720" rtlCol="0"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6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576064" cy="62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00" y="6513863"/>
            <a:ext cx="514400" cy="365125"/>
          </a:xfrm>
          <a:prstGeom prst="rect">
            <a:avLst/>
          </a:prstGeom>
        </p:spPr>
        <p:txBody>
          <a:bodyPr anchor="b"/>
          <a:lstStyle/>
          <a:p>
            <a:fld id="{33D78B8A-58FF-4BB4-B6B6-A98D4AC5AC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92646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1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46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50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72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169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30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723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6873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550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908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0C1"/>
          </a:solidFill>
        </p:spPr>
        <p:txBody>
          <a:bodyPr vert="horz" lIns="91440" tIns="45720" rIns="91440" bIns="45720" rtlCol="0"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6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576064" cy="62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00" y="6513863"/>
            <a:ext cx="514400" cy="365125"/>
          </a:xfrm>
          <a:prstGeom prst="rect">
            <a:avLst/>
          </a:prstGeom>
        </p:spPr>
        <p:txBody>
          <a:bodyPr anchor="b"/>
          <a:lstStyle/>
          <a:p>
            <a:fld id="{33D78B8A-58FF-4BB4-B6B6-A98D4AC5AC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12349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pPr hangingPunct="1"/>
            <a:endParaRPr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" name="Shape 32"/>
          <p:cNvSpPr/>
          <p:nvPr/>
        </p:nvSpPr>
        <p:spPr>
          <a:xfrm>
            <a:off x="2051719" y="6597352"/>
            <a:ext cx="597666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hangingPunct="1"/>
            <a:endParaRPr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33" name="Shape 33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pPr hangingPunct="1"/>
            <a:endParaRPr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4" name="Shape 34"/>
          <p:cNvSpPr/>
          <p:nvPr/>
        </p:nvSpPr>
        <p:spPr>
          <a:xfrm>
            <a:off x="0" y="-27385"/>
            <a:ext cx="9144000" cy="764706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</p:spPr>
        <p:txBody>
          <a:bodyPr lIns="45719" rIns="45719" anchor="ctr"/>
          <a:lstStyle/>
          <a:p>
            <a:pPr indent="450000" algn="ctr" hangingPunct="1">
              <a:defRPr sz="4400">
                <a:solidFill>
                  <a:srgbClr val="FFFFFF"/>
                </a:solidFill>
              </a:defRPr>
            </a:pPr>
            <a:endParaRPr sz="4400" kern="120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5" name="image1.tif" descr="самара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Образец</a:t>
            </a:r>
            <a:r>
              <a:rPr dirty="0"/>
              <a:t> </a:t>
            </a:r>
            <a:r>
              <a:rPr dirty="0" err="1"/>
              <a:t>текста</a:t>
            </a:r>
            <a:endParaRPr dirty="0"/>
          </a:p>
          <a:p>
            <a:pPr lvl="1"/>
            <a:r>
              <a:rPr dirty="0" err="1"/>
              <a:t>Второй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2"/>
            <a:r>
              <a:rPr dirty="0" err="1"/>
              <a:t>Третий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3"/>
            <a:r>
              <a:rPr dirty="0" err="1"/>
              <a:t>Четвертый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4"/>
            <a:r>
              <a:rPr dirty="0" err="1"/>
              <a:t>Пятый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</p:txBody>
      </p:sp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187624" y="-27384"/>
            <a:ext cx="7270577" cy="737321"/>
          </a:xfrm>
          <a:prstGeom prst="rect">
            <a:avLst/>
          </a:prstGeom>
          <a:noFill/>
        </p:spPr>
        <p:txBody>
          <a:bodyPr/>
          <a:lstStyle>
            <a:lvl1pPr indent="0">
              <a:defRPr sz="2000" b="1"/>
            </a:lvl1pPr>
          </a:lstStyle>
          <a:p>
            <a: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4611875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2051719" y="6597352"/>
            <a:ext cx="5976666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r>
              <a:t>Правительство Самарской области</a:t>
            </a:r>
          </a:p>
        </p:txBody>
      </p:sp>
      <p:sp>
        <p:nvSpPr>
          <p:cNvPr id="18" name="Shape 18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685800" y="1628799"/>
            <a:ext cx="8458200" cy="1470026"/>
          </a:xfrm>
          <a:prstGeom prst="rect">
            <a:avLst/>
          </a:prstGeom>
        </p:spPr>
        <p:txBody>
          <a:bodyPr/>
          <a:lstStyle>
            <a:lvl1pPr indent="0">
              <a:defRPr sz="2800" b="1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sz="quarter" idx="1"/>
          </p:nvPr>
        </p:nvSpPr>
        <p:spPr>
          <a:xfrm>
            <a:off x="2555775" y="4077072"/>
            <a:ext cx="6400801" cy="720081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400"/>
              </a:spcBef>
              <a:buSzTx/>
              <a:buFontTx/>
              <a:buNone/>
              <a:defRPr sz="2000"/>
            </a:lvl1pPr>
          </a:lstStyle>
          <a:p>
            <a:r>
              <a:t>ПОДЗАГОЛОВОК ПРЕЗЕНТАЦИИ</a:t>
            </a:r>
          </a:p>
        </p:txBody>
      </p:sp>
      <p:pic>
        <p:nvPicPr>
          <p:cNvPr id="21" name="image1.tif" descr="самара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/>
          <p:nvPr/>
        </p:nvSpPr>
        <p:spPr>
          <a:xfrm>
            <a:off x="683568" y="3284983"/>
            <a:ext cx="8460432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2123727" y="6669360"/>
            <a:ext cx="5616626" cy="14401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xfrm>
            <a:off x="6553200" y="598805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958345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" name="Shape 32"/>
          <p:cNvSpPr/>
          <p:nvPr/>
        </p:nvSpPr>
        <p:spPr>
          <a:xfrm>
            <a:off x="2051719" y="6597352"/>
            <a:ext cx="597666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dirty="0"/>
          </a:p>
        </p:txBody>
      </p:sp>
      <p:sp>
        <p:nvSpPr>
          <p:cNvPr id="33" name="Shape 33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0" y="-27385"/>
            <a:ext cx="9144000" cy="764706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</p:spPr>
        <p:txBody>
          <a:bodyPr lIns="45719" rIns="45719" anchor="ctr"/>
          <a:lstStyle/>
          <a:p>
            <a:pPr indent="450000" algn="ctr">
              <a:defRPr sz="4400">
                <a:solidFill>
                  <a:srgbClr val="FFFFFF"/>
                </a:solidFill>
              </a:defRPr>
            </a:pPr>
            <a:endParaRPr sz="4400">
              <a:solidFill>
                <a:srgbClr val="FFFFFF"/>
              </a:solidFill>
            </a:endParaRPr>
          </a:p>
        </p:txBody>
      </p:sp>
      <p:pic>
        <p:nvPicPr>
          <p:cNvPr id="35" name="image1.tif" descr="самара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Образец</a:t>
            </a:r>
            <a:r>
              <a:rPr dirty="0"/>
              <a:t> </a:t>
            </a:r>
            <a:r>
              <a:rPr dirty="0" err="1"/>
              <a:t>текста</a:t>
            </a:r>
            <a:endParaRPr dirty="0"/>
          </a:p>
          <a:p>
            <a:pPr lvl="1"/>
            <a:r>
              <a:rPr dirty="0" err="1"/>
              <a:t>Второй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2"/>
            <a:r>
              <a:rPr dirty="0" err="1"/>
              <a:t>Третий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3"/>
            <a:r>
              <a:rPr dirty="0" err="1"/>
              <a:t>Четвертый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4"/>
            <a:r>
              <a:rPr dirty="0" err="1"/>
              <a:t>Пятый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</p:txBody>
      </p:sp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187624" y="-27384"/>
            <a:ext cx="7270577" cy="737321"/>
          </a:xfrm>
          <a:prstGeom prst="rect">
            <a:avLst/>
          </a:prstGeom>
          <a:noFill/>
        </p:spPr>
        <p:txBody>
          <a:bodyPr/>
          <a:lstStyle>
            <a:lvl1pPr indent="0">
              <a:defRPr sz="2000" b="1"/>
            </a:lvl1pPr>
          </a:lstStyle>
          <a:p>
            <a: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6312380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0C1"/>
          </a:solidFill>
        </p:spPr>
        <p:txBody>
          <a:bodyPr vert="horz" lIns="91440" tIns="45720" rIns="91440" bIns="45720" rtlCol="0"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6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576064" cy="62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00" y="6513863"/>
            <a:ext cx="514400" cy="365125"/>
          </a:xfrm>
          <a:prstGeom prst="rect">
            <a:avLst/>
          </a:prstGeom>
        </p:spPr>
        <p:txBody>
          <a:bodyPr anchor="b"/>
          <a:lstStyle/>
          <a:p>
            <a:fld id="{33D78B8A-58FF-4BB4-B6B6-A98D4AC5AC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9858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Shape 4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Shape 5"/>
          <p:cNvSpPr/>
          <p:nvPr/>
        </p:nvSpPr>
        <p:spPr>
          <a:xfrm>
            <a:off x="0" y="-27384"/>
            <a:ext cx="9144000" cy="764705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indent="450000" algn="ctr">
              <a:defRPr sz="4400">
                <a:solidFill>
                  <a:srgbClr val="FFFFFF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pic>
        <p:nvPicPr>
          <p:cNvPr id="6" name="image1.png" descr="самара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245404" cy="2269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>
              <a:defRPr sz="10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468312" y="981075"/>
            <a:ext cx="8424863" cy="5400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B4C71EC6-210F-42DE-9C53-41977AD35B3D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hangingPunct="1"/>
              <a:t>27.12.2019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B19B0651-EE4F-4900-A07F-96A6BFA9D0F0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15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Shape 4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Shape 5"/>
          <p:cNvSpPr/>
          <p:nvPr/>
        </p:nvSpPr>
        <p:spPr>
          <a:xfrm>
            <a:off x="0" y="-27384"/>
            <a:ext cx="9144000" cy="764705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indent="450000" algn="ctr">
              <a:defRPr sz="4400">
                <a:solidFill>
                  <a:srgbClr val="FFFFFF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pic>
        <p:nvPicPr>
          <p:cNvPr id="6" name="image1.png" descr="самара2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245404" cy="2269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>
              <a:defRPr sz="10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468312" y="981075"/>
            <a:ext cx="8424863" cy="5400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9134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</p:sldLayoutIdLst>
  <p:transition spd="med"/>
  <p:txStyles>
    <p:titleStyle>
      <a:lvl1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>
            <a:spLocks noGrp="1"/>
          </p:cNvSpPr>
          <p:nvPr>
            <p:ph type="title"/>
          </p:nvPr>
        </p:nvSpPr>
        <p:spPr>
          <a:xfrm>
            <a:off x="685800" y="1340768"/>
            <a:ext cx="7990656" cy="183006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 smtClean="0"/>
              <a:t>ИНФОРМАЦИЯ О РЕАЛИЗАЦИИ </a:t>
            </a:r>
            <a:r>
              <a:rPr dirty="0" smtClean="0"/>
              <a:t>НАЦИОНАЛЬНЫ</a:t>
            </a:r>
            <a:r>
              <a:rPr lang="ru-RU" dirty="0" smtClean="0"/>
              <a:t>Х</a:t>
            </a:r>
            <a:r>
              <a:rPr dirty="0" smtClean="0"/>
              <a:t> ПРОЕКТ</a:t>
            </a:r>
            <a:r>
              <a:rPr lang="ru-RU" dirty="0" smtClean="0"/>
              <a:t>ОВ </a:t>
            </a:r>
            <a:r>
              <a:rPr lang="ru-RU" dirty="0"/>
              <a:t>НА </a:t>
            </a:r>
            <a:r>
              <a:rPr lang="ru-RU" dirty="0" smtClean="0"/>
              <a:t>ТЕРРИТОРИИ                       МУНИЦИПАЛЬНОГО РАЙОНА АЛЕКСЕЕВСКИЙ</a:t>
            </a: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067944" y="6178801"/>
            <a:ext cx="8306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2019 г.</a:t>
            </a:r>
          </a:p>
        </p:txBody>
      </p:sp>
    </p:spTree>
    <p:extLst>
      <p:ext uri="{BB962C8B-B14F-4D97-AF65-F5344CB8AC3E}">
        <p14:creationId xmlns:p14="http://schemas.microsoft.com/office/powerpoint/2010/main" val="1483400012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hangingPunct="1"/>
            <a:endParaRPr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63484" y="744351"/>
            <a:ext cx="5044820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ОСНОВНЫЕ ЦЕЛЕВЫЕ ПОКАЗАТЕЛИ</a:t>
            </a:r>
            <a:endPara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435"/>
          <p:cNvSpPr/>
          <p:nvPr/>
        </p:nvSpPr>
        <p:spPr>
          <a:xfrm>
            <a:off x="683568" y="61724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ru-RU" sz="1600" kern="0" dirty="0">
                <a:latin typeface="Arial"/>
                <a:cs typeface="Arial"/>
              </a:rPr>
              <a:t>НАЦИОНАЛЬНЫЙ ПРОЕКТ «ДЕМОГРАФИЯ»</a:t>
            </a:r>
          </a:p>
          <a:p>
            <a:r>
              <a:rPr lang="ru-RU" sz="1600" kern="0" dirty="0" smtClean="0">
                <a:latin typeface="Arial"/>
                <a:cs typeface="Arial"/>
              </a:rPr>
              <a:t>муниципальный район Алексеевский</a:t>
            </a:r>
            <a:endParaRPr lang="ru-RU" sz="1600" kern="0" dirty="0">
              <a:latin typeface="Arial"/>
              <a:cs typeface="Arial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312732"/>
              </p:ext>
            </p:extLst>
          </p:nvPr>
        </p:nvGraphicFramePr>
        <p:xfrm>
          <a:off x="179512" y="1093385"/>
          <a:ext cx="8784976" cy="5374072"/>
        </p:xfrm>
        <a:graphic>
          <a:graphicData uri="http://schemas.openxmlformats.org/drawingml/2006/table">
            <a:tbl>
              <a:tblPr firstRow="1" firstCol="1" bandRow="1"/>
              <a:tblGrid>
                <a:gridCol w="7272808"/>
                <a:gridCol w="864096"/>
                <a:gridCol w="648072"/>
              </a:tblGrid>
              <a:tr h="3798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Показатель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A7A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План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 г. 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A7A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Факт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2019г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A7A7">
                        <a:lumMod val="20000"/>
                        <a:lumOff val="80000"/>
                      </a:srgbClr>
                    </a:solidFill>
                  </a:tcPr>
                </a:tc>
              </a:tr>
              <a:tr h="3900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Доступность дошкольного образования для детей в возрасте от полутора до трех лет (проценты)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 fontAlgn="ctr"/>
                      <a:r>
                        <a:rPr lang="ru-RU" sz="11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100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100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2694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Оказание материальной помощи нуждающимся гражданам пожилого возраста (0 – нет, 1- есть)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1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1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673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Доля детей и молодежи Самарской области (возраст от 3 до 29 лет), систематически занимающихся физической культурой и спортом, в общей численности детей и молодежи Самарской области (возраст от 3 до 29 лет)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79,8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87,8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8979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Доля населения Самарской области среднего возраста (женщины от 30 до 54 лет, мужчины от 30 до 59 лет), систематически занимающихся физической культурой и спортом, в общей численности населения Самарской области среднего возраста (женщины от 30 до 54 лет, мужчины от 30 до 59 лет)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27,1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28,4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8979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Доля населения Самарской области старшего возраста (женщины от 55 до 79 лет, мужчины от 60 до 79 лет), систематически занимающихся физической культурой и спортом в общей численности населения Самарской области старшего возраста (женщины от 55 до 79 лет, мужчины от 60 до 79 лет)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12,8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15,4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8979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Количество проведенных мероприятий по организации социального туризма, позволяющего гражданам пожилого возраста ближе познакомиться с историей родного края, его природными ресурсами, традициями, культурным наследием (посещение музеев, театров, галерей, выставок, исторических и святых мест)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Не менее 2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13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9046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Количество проведенных мероприятий по привлечению пожилых людей с активной жизненной позицией к воспитанию подрастающего поколения (встречи со старшеклассниками, направленные на патриотическое воспитание молодежи, сохранение семейных, культурных и исторических ценностей, пропаганду здорового образа жизни)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Не менее 4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12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8530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hangingPunct="1"/>
            <a:endParaRPr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Shape 435"/>
          <p:cNvSpPr/>
          <p:nvPr/>
        </p:nvSpPr>
        <p:spPr>
          <a:xfrm>
            <a:off x="683568" y="61724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ru-RU" sz="1600" kern="0" dirty="0">
                <a:latin typeface="Arial"/>
                <a:cs typeface="Arial"/>
              </a:rPr>
              <a:t>НАЦИОНАЛЬНЫЙ ПРОЕКТ «ДЕМОГРАФИЯ»</a:t>
            </a:r>
          </a:p>
          <a:p>
            <a:r>
              <a:rPr lang="ru-RU" sz="1600" kern="0" dirty="0" smtClean="0">
                <a:latin typeface="Arial"/>
                <a:cs typeface="Arial"/>
              </a:rPr>
              <a:t>муниципальный район Алексеевский</a:t>
            </a:r>
            <a:endParaRPr lang="ru-RU" sz="1600" kern="0" dirty="0">
              <a:latin typeface="Arial"/>
              <a:cs typeface="Arial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70029"/>
              </p:ext>
            </p:extLst>
          </p:nvPr>
        </p:nvGraphicFramePr>
        <p:xfrm>
          <a:off x="827584" y="1412776"/>
          <a:ext cx="7632848" cy="2808312"/>
        </p:xfrm>
        <a:graphic>
          <a:graphicData uri="http://schemas.openxmlformats.org/drawingml/2006/table">
            <a:tbl>
              <a:tblPr firstRow="1" firstCol="1" bandRow="1"/>
              <a:tblGrid>
                <a:gridCol w="7632848"/>
              </a:tblGrid>
              <a:tr h="5086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Наименование основных мероприятий и контрольных точек</a:t>
                      </a:r>
                      <a:endParaRPr kumimoji="0" lang="ru-RU" sz="14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A7A7">
                        <a:lumMod val="20000"/>
                        <a:lumOff val="80000"/>
                      </a:srgbClr>
                    </a:solidFill>
                  </a:tcPr>
                </a:tc>
              </a:tr>
              <a:tr h="2299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Arial"/>
                        </a:rPr>
                        <a:t>В рамках Нацпроекта «Старшее поколение 65+» получен автомобиль Газель NEKST для доставки граждан возрастом старше 65 лет в медицинские учреждения.</a:t>
                      </a:r>
                      <a:endParaRPr lang="ru-RU" sz="20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44176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8787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2263484" y="816389"/>
            <a:ext cx="4824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 smtClean="0"/>
              <a:t>1. ОСНОВНЫЕ ЦЕЛЕВЫЕ ПОКАЗАТЕЛИ</a:t>
            </a:r>
            <a:endParaRPr lang="ru-RU" sz="1200" b="1" dirty="0"/>
          </a:p>
        </p:txBody>
      </p:sp>
      <p:sp>
        <p:nvSpPr>
          <p:cNvPr id="8" name="Shape 435"/>
          <p:cNvSpPr/>
          <p:nvPr/>
        </p:nvSpPr>
        <p:spPr>
          <a:xfrm>
            <a:off x="683568" y="57256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hangingPunct="0"/>
            <a:r>
              <a:rPr lang="ru-RU" sz="1600" kern="0" dirty="0" smtClean="0">
                <a:latin typeface="Arial"/>
                <a:cs typeface="Arial"/>
                <a:sym typeface="Arial"/>
              </a:rPr>
              <a:t>НАЦИОНАЛЬНЫЙ ПРОЕКТ «ЗДРАВООХРАНЕНИЕ»</a:t>
            </a:r>
          </a:p>
          <a:p>
            <a:r>
              <a:rPr lang="ru-RU" sz="1600" dirty="0"/>
              <a:t>муниципальный район </a:t>
            </a:r>
            <a:r>
              <a:rPr lang="ru-RU" sz="1600" dirty="0" smtClean="0"/>
              <a:t>Алексеевский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57423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2.ОСНОВНЫЕ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МЕРОПРИЯТИЯ И КОНТРОЛЬНЫЕ ТОЧКИ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729315"/>
              </p:ext>
            </p:extLst>
          </p:nvPr>
        </p:nvGraphicFramePr>
        <p:xfrm>
          <a:off x="107504" y="1229865"/>
          <a:ext cx="8897145" cy="186651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92771"/>
                <a:gridCol w="6469229"/>
                <a:gridCol w="971957"/>
                <a:gridCol w="1163188"/>
              </a:tblGrid>
              <a:tr h="5257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целевого п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оказателя, ед. изм.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Плановое значение на 2019 </a:t>
                      </a: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Факт. </a:t>
                      </a: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на </a:t>
                      </a:r>
                      <a:endParaRPr lang="ru-RU" sz="105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</a:tr>
              <a:tr h="550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Укомплектованность врачебных должностей в подразделениях, оказывающих медицинскую помощь в амбулаторных условиях (физическими лицами при коэффициенте совместительства не более  1,2) в Самарской области,  %</a:t>
                      </a: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71,8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36195" marR="36195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77,8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50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Укомплектованность должностей среднего медицинского персонала в подразделениях, оказывающих медицинскую помощь в амбулаторных условиях (физическими лицами при коэффициенте совместительства не более  1,2), в Самарской области, %</a:t>
                      </a: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87,8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36195" marR="36195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91,9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211955"/>
              </p:ext>
            </p:extLst>
          </p:nvPr>
        </p:nvGraphicFramePr>
        <p:xfrm>
          <a:off x="179512" y="3598278"/>
          <a:ext cx="8784976" cy="273630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08809"/>
                <a:gridCol w="5595847"/>
                <a:gridCol w="792088"/>
                <a:gridCol w="2088232"/>
              </a:tblGrid>
              <a:tr h="5321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основных мероприятий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контрольных точек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Срок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 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</a:tr>
              <a:tr h="52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Охват граждан профилактическими медицинскими осмотрами, включая диспансеризацию, профилактические осмотры и отдельные методы исследования, всего – </a:t>
                      </a:r>
                      <a:r>
                        <a:rPr kumimoji="0" lang="ru-RU" sz="11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2600 </a:t>
                      </a: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чел. в 2019 году 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31.12.2019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выполненно</a:t>
                      </a:r>
                      <a:endParaRPr kumimoji="0" lang="ru-RU" sz="10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931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Осуществление единовременных компенсационных выплат медицинским работникам (врачам и фельдшерам) в возрасте до 50 лет, прибывшим (переехавшим) на работу в сельские населенные пункты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31.12.2019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выполнено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выплачено 0,5 млн. рублей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фельдшеру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0865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Организация целевого обучения, в том числе обеспечение стипендиями за счет средств ГБУЗСО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105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Нефтегорская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ЦРБ»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лиц с высшим медицинским и (или) фармацевтическим образованием в ординатуре для государственных медицинских организаций Самарской области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31.12.2019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выполнено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(на 01.12.2019 организовано целевое обучение 36 специалистов и 4 клинических ординаторов в Самарском </a:t>
                      </a:r>
                      <a:r>
                        <a:rPr lang="ru-RU" sz="9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медуниверситете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14672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2263484" y="744351"/>
            <a:ext cx="482453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1. ОСНОВНЫЕ ЦЕЛЕВЫЕ</a:t>
            </a:r>
            <a:r>
              <a:rPr kumimoji="0" lang="ru-RU" sz="12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ПОКАЗАТЕЛИ</a:t>
            </a:r>
            <a:endParaRPr kumimoji="0" lang="ru-RU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435"/>
          <p:cNvSpPr/>
          <p:nvPr/>
        </p:nvSpPr>
        <p:spPr>
          <a:xfrm>
            <a:off x="683568" y="57256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hangingPunct="0"/>
            <a:r>
              <a:rPr lang="ru-RU" sz="1600" kern="0" dirty="0" smtClean="0">
                <a:latin typeface="Arial"/>
                <a:cs typeface="Arial"/>
                <a:sym typeface="Arial"/>
              </a:rPr>
              <a:t>НАЦИОНАЛЬНЫЙ ПРОЕКТ «ОБРАЗОВАНИЕ»</a:t>
            </a:r>
          </a:p>
          <a:p>
            <a:r>
              <a:rPr lang="ru-RU" sz="1600" dirty="0"/>
              <a:t>муниципальный район </a:t>
            </a:r>
            <a:r>
              <a:rPr lang="ru-RU" sz="1600" dirty="0" smtClean="0"/>
              <a:t>Алексеевский</a:t>
            </a:r>
            <a:endParaRPr lang="ru-RU" sz="16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478039"/>
              </p:ext>
            </p:extLst>
          </p:nvPr>
        </p:nvGraphicFramePr>
        <p:xfrm>
          <a:off x="251520" y="1412775"/>
          <a:ext cx="8492683" cy="4401690"/>
        </p:xfrm>
        <a:graphic>
          <a:graphicData uri="http://schemas.openxmlformats.org/drawingml/2006/table">
            <a:tbl>
              <a:tblPr firstRow="1" firstCol="1" bandRow="1"/>
              <a:tblGrid>
                <a:gridCol w="6167279"/>
                <a:gridCol w="1202504"/>
                <a:gridCol w="1122900"/>
              </a:tblGrid>
              <a:tr h="86409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Показатель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Факт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2019 год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205562"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Число школ, расположенных в сельской местности и малых городах, в которых создана  материально-техническая база для реализации основных и дополнительных общеобразовательных программ цифрового и гуманитарного профилей, единиц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04857"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граждан, вовлеченных в добровольческую деятельность, % </a:t>
                      </a:r>
                    </a:p>
                    <a:p>
                      <a:pPr marL="304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none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(от числа проживающих в муниципальном образовании)</a:t>
                      </a: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14,2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427174"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молодежи, задействованной в мероприятиях по вовлечению в творческую деятельность, % </a:t>
                      </a:r>
                    </a:p>
                    <a:p>
                      <a:pPr marL="304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(от общего числа молодежи в муниципальном образовании)</a:t>
                      </a: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30,4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8988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270577" cy="593305"/>
          </a:xfrm>
        </p:spPr>
        <p:txBody>
          <a:bodyPr>
            <a:normAutofit fontScale="90000"/>
          </a:bodyPr>
          <a:lstStyle/>
          <a:p>
            <a:r>
              <a:rPr lang="ru-RU" dirty="0"/>
              <a:t>НАЦИОНАЛЬНЫЙ ПРОЕКТ «ОБРАЗОВАНИЕ»</a:t>
            </a:r>
            <a:br>
              <a:rPr lang="ru-RU" dirty="0"/>
            </a:br>
            <a:r>
              <a:rPr lang="ru-RU" dirty="0"/>
              <a:t>муниципальный район Алексеевский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387414"/>
              </p:ext>
            </p:extLst>
          </p:nvPr>
        </p:nvGraphicFramePr>
        <p:xfrm>
          <a:off x="179513" y="966155"/>
          <a:ext cx="8712968" cy="5313326"/>
        </p:xfrm>
        <a:graphic>
          <a:graphicData uri="http://schemas.openxmlformats.org/drawingml/2006/table">
            <a:tbl>
              <a:tblPr firstRow="1" firstCol="1" bandRow="1"/>
              <a:tblGrid>
                <a:gridCol w="6408711"/>
                <a:gridCol w="1048999"/>
                <a:gridCol w="1255258"/>
              </a:tblGrid>
              <a:tr h="662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показателя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План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2019 год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Факт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2019 год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108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родителей (законных представителей) детей, получивших услуги психолого-педагогической, методической и консультативной помощи, а также гражданам, желающим принять на воспитание в свои семьи детей, оставшихся без попечения родителей, которым оказана поддержка, %</a:t>
                      </a: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69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граждан, положительно оценивших качество услуг психолого-педагогической, методической и консультативной помощи, от общего числа обратившихся за получением услуги, %</a:t>
                      </a: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82</a:t>
                      </a: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</a:t>
                      </a:r>
                      <a:r>
                        <a:rPr lang="ru-RU" sz="11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настоящее время результатов опроса нет</a:t>
                      </a:r>
                      <a:r>
                        <a:rPr lang="ru-RU" sz="12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121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Число школ, расположенных в сельской местности и малых городах, в которых создана материально-техническая база для реализации основных и дополнительных общеобразовательных программ цифрового и гуманитарного профилей, </a:t>
                      </a: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единиц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5513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образовательных организаций, расположенных на территории Самарской области, обеспеченных Интернет-соединением со скоростью соединения не менее 100 Мб/с – для образовательных организаций, расположенных в городах, 50 Мб/с – для образовательных организаций, расположенных в сельской местности и поселках городского типа, а также гарантированным Интернет-трафиком, %</a:t>
                      </a: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42,9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087846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270577" cy="521297"/>
          </a:xfrm>
        </p:spPr>
        <p:txBody>
          <a:bodyPr>
            <a:normAutofit fontScale="90000"/>
          </a:bodyPr>
          <a:lstStyle/>
          <a:p>
            <a:r>
              <a:rPr lang="ru-RU" dirty="0"/>
              <a:t>НАЦИОНАЛЬНЫЙ ПРОЕКТ «ОБРАЗОВАНИЕ»</a:t>
            </a:r>
            <a:br>
              <a:rPr lang="ru-RU" dirty="0"/>
            </a:br>
            <a:r>
              <a:rPr lang="ru-RU" dirty="0"/>
              <a:t>муниципальный район Алексеевский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054103"/>
              </p:ext>
            </p:extLst>
          </p:nvPr>
        </p:nvGraphicFramePr>
        <p:xfrm>
          <a:off x="251521" y="980728"/>
          <a:ext cx="8712968" cy="5472607"/>
        </p:xfrm>
        <a:graphic>
          <a:graphicData uri="http://schemas.openxmlformats.org/drawingml/2006/table">
            <a:tbl>
              <a:tblPr firstRow="1" firstCol="1" bandRow="1"/>
              <a:tblGrid>
                <a:gridCol w="5904655"/>
                <a:gridCol w="1440160"/>
                <a:gridCol w="1368153"/>
              </a:tblGrid>
              <a:tr h="745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показателя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План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г.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Факт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2019 г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386" marR="583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45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детей в возрасте от 5 до 18 лет, охваченных дополнительным образованием, % (с учетом занятости в учреждениях сферы образования, культуры и спорта)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64%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(чел.)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60,6%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(чел.)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743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Число детей, охваченных деятельностью детских технопарков «</a:t>
                      </a:r>
                      <a:r>
                        <a:rPr lang="ru-RU" sz="1400" b="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Кванториум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 (мобильных технопарков «</a:t>
                      </a:r>
                      <a:r>
                        <a:rPr lang="ru-RU" sz="1400" b="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Канториум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») и других проектов, направленных на обеспечение доступности дополнительных общеобразовательных программ естественнонаучной и технической направленностей, соответствующих приоритетным направлениям технологического развития Российской Федерации, человек, нарастающим итогом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945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Число участников открытых онлайн-уроков, реализуемых с учетом опыта цикла открытых уроков «</a:t>
                      </a:r>
                      <a:r>
                        <a:rPr lang="ru-RU" sz="1400" b="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Проектория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», «Уроки настоящего» или иных аналогичных по возможностям, функциям и результатам проектах, направленных на раннюю профориентацию, </a:t>
                      </a:r>
                      <a:r>
                        <a:rPr lang="ru-RU" sz="1400" b="0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тыс.чел</a:t>
                      </a: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0,184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0,299</a:t>
                      </a:r>
                      <a:endParaRPr lang="ru-RU" sz="1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243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Число детей, получивших рекомендации по построению индивидуального учебного плана в соответствии с выбранными профессиональными компетенциями (профессиональными областями деятельности) с учетом реализации проекта «Билет в будущее», нарастающим итогом, человек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70816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8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8" name="Shape 435"/>
          <p:cNvSpPr/>
          <p:nvPr/>
        </p:nvSpPr>
        <p:spPr>
          <a:xfrm>
            <a:off x="683568" y="57256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hangingPunct="0"/>
            <a:r>
              <a:rPr lang="ru-RU" sz="1600" kern="0" dirty="0" smtClean="0">
                <a:latin typeface="Arial"/>
                <a:cs typeface="Arial"/>
                <a:sym typeface="Arial"/>
              </a:rPr>
              <a:t>НАЦИОНАЛЬНЫЙ ПРОЕКТ «ОБРАЗОВАНИЕ»</a:t>
            </a:r>
          </a:p>
          <a:p>
            <a:r>
              <a:rPr lang="ru-RU" sz="1600" dirty="0"/>
              <a:t>муниципальный район </a:t>
            </a:r>
            <a:r>
              <a:rPr lang="ru-RU" sz="1600" dirty="0" smtClean="0"/>
              <a:t>Алексеевский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1499" y="1093386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ОСНОВНЫЕ МЕРОПРИЯТИЯ И КОНТРОЛЬНЫЕ ТОЧКИ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43531"/>
              </p:ext>
            </p:extLst>
          </p:nvPr>
        </p:nvGraphicFramePr>
        <p:xfrm>
          <a:off x="683568" y="1916832"/>
          <a:ext cx="7668852" cy="338437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8032"/>
                <a:gridCol w="4822155"/>
                <a:gridCol w="927684"/>
                <a:gridCol w="1630981"/>
              </a:tblGrid>
              <a:tr h="909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основных мероприятий</a:t>
                      </a:r>
                      <a:r>
                        <a:rPr lang="ru-RU" sz="14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контрольных точек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Срок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Факт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</a:tr>
              <a:tr h="2475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Создание в 2019 году в ГБОУ СОШ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</a:rPr>
                        <a:t>с.Алексеевка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 центра цифрового и гуманитарного профилей «Точка роста», включая обновление материально-технической базы 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для реализации основных и дополнительных общеобразовательных программ цифрового и гуманитарного профилей</a:t>
                      </a:r>
                      <a:endParaRPr lang="ru-RU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24.09.2019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Выполнено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63569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2263484" y="895848"/>
            <a:ext cx="4824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 smtClean="0"/>
              <a:t>1. ОСНОВНЫЕ ЦЕЛЕВЫЕ ПОКАЗАТЕЛИ</a:t>
            </a:r>
            <a:endParaRPr lang="ru-RU" sz="1200" b="1" dirty="0"/>
          </a:p>
        </p:txBody>
      </p:sp>
      <p:sp>
        <p:nvSpPr>
          <p:cNvPr id="12" name="Shape 435"/>
          <p:cNvSpPr/>
          <p:nvPr/>
        </p:nvSpPr>
        <p:spPr>
          <a:xfrm>
            <a:off x="683568" y="57256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hangingPunct="0"/>
            <a:r>
              <a:rPr lang="ru-RU" sz="1600" kern="0" dirty="0" smtClean="0">
                <a:latin typeface="Arial"/>
                <a:cs typeface="Arial"/>
                <a:sym typeface="Arial"/>
              </a:rPr>
              <a:t>НАЦИОНАЛЬНЫЙ ПРОЕКТ «</a:t>
            </a:r>
            <a:r>
              <a:rPr lang="ru-RU" sz="1600" dirty="0" smtClean="0"/>
              <a:t>ЖИЛЬЕ И ГОРОДСКАЯ СРЕДА</a:t>
            </a:r>
            <a:r>
              <a:rPr lang="ru-RU" sz="1600" kern="0" dirty="0" smtClean="0">
                <a:latin typeface="Arial"/>
                <a:cs typeface="Arial"/>
                <a:sym typeface="Arial"/>
              </a:rPr>
              <a:t>»</a:t>
            </a:r>
          </a:p>
          <a:p>
            <a:r>
              <a:rPr lang="ru-RU" sz="1600" dirty="0"/>
              <a:t>муниципальный район </a:t>
            </a:r>
            <a:r>
              <a:rPr lang="ru-RU" sz="1600" dirty="0" smtClean="0"/>
              <a:t>Алексеевский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3941053"/>
            <a:ext cx="8820472" cy="254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964761"/>
              </p:ext>
            </p:extLst>
          </p:nvPr>
        </p:nvGraphicFramePr>
        <p:xfrm>
          <a:off x="395537" y="1278051"/>
          <a:ext cx="8424935" cy="4891386"/>
        </p:xfrm>
        <a:graphic>
          <a:graphicData uri="http://schemas.openxmlformats.org/drawingml/2006/table">
            <a:tbl>
              <a:tblPr firstRow="1" firstCol="1" bandRow="1"/>
              <a:tblGrid>
                <a:gridCol w="5976663"/>
                <a:gridCol w="1224136"/>
                <a:gridCol w="1224136"/>
              </a:tblGrid>
              <a:tr h="49476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План 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Факт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65621">
                <a:tc>
                  <a:txBody>
                    <a:bodyPr/>
                    <a:lstStyle/>
                    <a:p>
                      <a:pPr marL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Увеличение объема жилищного строительства, млн. кв. метров</a:t>
                      </a:r>
                      <a:endParaRPr lang="ru-RU" sz="1600" b="1" u="none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2620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(100,77 %)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36000"/>
                      </a:schemeClr>
                    </a:solidFill>
                  </a:tcPr>
                </a:tc>
              </a:tr>
              <a:tr h="913468">
                <a:tc>
                  <a:txBody>
                    <a:bodyPr/>
                    <a:lstStyle/>
                    <a:p>
                      <a:pPr marL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Количество квадратных метров, расселенного непригодного для проживания жилищного фонда, тыс. кв. м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0,06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0,06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1436694">
                <a:tc>
                  <a:txBody>
                    <a:bodyPr/>
                    <a:lstStyle/>
                    <a:p>
                      <a:pPr marL="3048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Федеральный показатель «Реализованы мероприятия по благоустройству, предусмотренные государственными (муниципальными) программами формирования современной городской среды (количество обустроенных общественных пространств)» </a:t>
                      </a:r>
                      <a:endParaRPr lang="ru-RU" sz="14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1197245">
                <a:tc>
                  <a:txBody>
                    <a:bodyPr/>
                    <a:lstStyle/>
                    <a:p>
                      <a:pPr marL="3048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Региональный показатель «Реализованы мероприятия по благоустройству, предусмотренные государственными (муниципальными) программами формирования современной городской среды (количество обустроенных дворовых территорий)»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4086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2263484" y="744351"/>
            <a:ext cx="4824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/>
              <a:t>1. ОСНОВНЫЕ ЦЕЛЕВЫЕ ПОКАЗАТЕЛИ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110831"/>
              </p:ext>
            </p:extLst>
          </p:nvPr>
        </p:nvGraphicFramePr>
        <p:xfrm>
          <a:off x="74846" y="1103407"/>
          <a:ext cx="8961650" cy="5205915"/>
        </p:xfrm>
        <a:graphic>
          <a:graphicData uri="http://schemas.openxmlformats.org/drawingml/2006/table">
            <a:tbl>
              <a:tblPr firstRow="1" firstCol="1" bandRow="1"/>
              <a:tblGrid>
                <a:gridCol w="6860793"/>
                <a:gridCol w="1020737"/>
                <a:gridCol w="1080120"/>
              </a:tblGrid>
              <a:tr h="7470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Наименование целевого показателя, ед. изм.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8894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Прирост численности занятых в сфере МСП на уровне МО (человек) до 2024 года, в том числе за счет легализации</a:t>
                      </a:r>
                      <a:endParaRPr lang="ru-RU" sz="1200" dirty="0">
                        <a:effectLst/>
                        <a:latin typeface="Helvetica" panose="020B0604020202020204" pitchFamily="34" charset="0"/>
                        <a:ea typeface="Times New Roman"/>
                        <a:cs typeface="Helvetica" panose="020B0604020202020204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8557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Количество субъектов малого и среднего предпринимательства, получивших информационную поддержку, единиц</a:t>
                      </a:r>
                      <a:endParaRPr lang="ru-RU" sz="1200" dirty="0">
                        <a:effectLst/>
                        <a:latin typeface="Helvetica" panose="020B0604020202020204" pitchFamily="34" charset="0"/>
                        <a:ea typeface="Times New Roman"/>
                        <a:cs typeface="Helvetica" panose="020B0604020202020204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Helvetica" panose="020B0604020202020204" pitchFamily="34" charset="0"/>
                        </a:rPr>
                        <a:t>30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Helvetica" panose="020B0604020202020204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60046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Количество СМСП, отвечающих требованиям и условиям оказания финансовой поддержки (</a:t>
                      </a:r>
                      <a:r>
                        <a:rPr lang="ru-RU" sz="1200" dirty="0" err="1" smtClean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микрозаймы</a:t>
                      </a:r>
                      <a:r>
                        <a:rPr lang="ru-RU" sz="1200" dirty="0" smtClean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 и поручительства), направленных в МЭР СО (АО «ГФСО»), ед.</a:t>
                      </a:r>
                      <a:endParaRPr lang="ru-RU" sz="1200" dirty="0">
                        <a:effectLst/>
                        <a:latin typeface="Helvetica" panose="020B0604020202020204" pitchFamily="34" charset="0"/>
                        <a:ea typeface="Times New Roman"/>
                        <a:cs typeface="Helvetica" panose="020B0604020202020204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889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субъектов МСП и </a:t>
                      </a:r>
                      <a:r>
                        <a:rPr lang="ru-RU" sz="1200" dirty="0" err="1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самозанятых</a:t>
                      </a:r>
                      <a:r>
                        <a:rPr lang="ru-RU" sz="12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граждан, получивших поддержку в рамках федерального проекта, человек</a:t>
                      </a:r>
                      <a:endParaRPr lang="ru-RU" sz="12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13923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физических лиц-участников ФП "Популяризация предпринимательства", человек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45688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обученных основам ведения бизнеса, финансовой грамотности и иным навыкам предпринимательской деятельности, человек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45688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вновь созданных субъектов МСП по итогам реализации ФП "Популяризация предпринимательства", ед.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45688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физических лиц - участников федерального проекта, занятых в сфере малого и среднего предпринимательства, по итогам участия в федеральном проект, человек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45688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вовлеченных в субъекты МСП, осуществляющих деятельность в сфере сельского хозяйства, человек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45688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принятых членов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СПоК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(кроме кредитных) из числа субъектов МСП, включая ЛПХ и К(Ф)Х, в году предоставления господдержки, единиц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Shape 435"/>
          <p:cNvSpPr/>
          <p:nvPr/>
        </p:nvSpPr>
        <p:spPr>
          <a:xfrm>
            <a:off x="611560" y="-27384"/>
            <a:ext cx="8352928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kern="0" dirty="0">
                <a:latin typeface="Arial" panose="020B0604020202020204" pitchFamily="34" charset="0"/>
                <a:ea typeface="MS Mincho" pitchFamily="49" charset="-128"/>
                <a:cs typeface="Arial"/>
                <a:sym typeface="Arial"/>
              </a:rPr>
              <a:t>НАЦИОНАЛЬНЫЙ ПРОЕКТ «МАЛОЕ И СРЕДНЕЕ ПРЕДПРИНИМАТЕЛЬСТВО</a:t>
            </a:r>
          </a:p>
          <a:p>
            <a:r>
              <a:rPr lang="ru-RU" altLang="ru-RU" sz="1600" kern="0" dirty="0">
                <a:latin typeface="Arial" panose="020B0604020202020204" pitchFamily="34" charset="0"/>
                <a:ea typeface="MS Mincho" pitchFamily="49" charset="-128"/>
                <a:cs typeface="Arial"/>
                <a:sym typeface="Arial"/>
              </a:rPr>
              <a:t> И ПОДДЕРЖКА ИНДИВИДУАЛЬНОЙ ПРЕДПРИНИМАТЕЛЬСКОЙ ИНИЦИАТИВЫ </a:t>
            </a:r>
            <a:r>
              <a:rPr lang="ru-RU" sz="1600" dirty="0"/>
              <a:t>муниципальный район </a:t>
            </a:r>
            <a:r>
              <a:rPr lang="ru-RU" sz="1600" dirty="0" smtClean="0"/>
              <a:t>Алексеевский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051693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7" name="Shape 435"/>
          <p:cNvSpPr/>
          <p:nvPr/>
        </p:nvSpPr>
        <p:spPr>
          <a:xfrm>
            <a:off x="683568" y="57256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ru-RU" sz="1600" dirty="0" smtClean="0"/>
              <a:t>НАЦИОНАЛЬНЫЙ ПРОЕКТ «МЕЖДУНАРОДНАЯ КООПЕРАЦИЯ И ЭКСПОРТ»</a:t>
            </a:r>
          </a:p>
          <a:p>
            <a:r>
              <a:rPr lang="ru-RU" sz="1600" dirty="0"/>
              <a:t>муниципальный район </a:t>
            </a:r>
            <a:r>
              <a:rPr lang="ru-RU" sz="1600" dirty="0" smtClean="0"/>
              <a:t>Алексеевский</a:t>
            </a:r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700425"/>
              </p:ext>
            </p:extLst>
          </p:nvPr>
        </p:nvGraphicFramePr>
        <p:xfrm>
          <a:off x="107504" y="1293868"/>
          <a:ext cx="8928992" cy="9036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4841"/>
                <a:gridCol w="6011200"/>
                <a:gridCol w="1240138"/>
                <a:gridCol w="1322813"/>
              </a:tblGrid>
              <a:tr h="406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целевого п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оказателя, ед. изм.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endParaRPr lang="ru-RU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</a:tr>
              <a:tr h="3577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1.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marL="30480" marR="0" lvl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Прирост количества экспортеров (нарастающим итогом)</a:t>
                      </a:r>
                    </a:p>
                  </a:txBody>
                  <a:tcPr marL="61587" marR="615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1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0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18724" y="908720"/>
            <a:ext cx="4824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 smtClean="0"/>
              <a:t>1. ОСНОВНЫЕ ЦЕЛЕВЫЕ ПОКАЗАТЕЛИ</a:t>
            </a:r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930692" y="2348880"/>
            <a:ext cx="540060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400" b="1" dirty="0" smtClean="0"/>
              <a:t>2. </a:t>
            </a:r>
            <a:r>
              <a:rPr lang="ru-RU" sz="1200" b="1" dirty="0" smtClean="0"/>
              <a:t>ОСНОВНЫЕ МЕРОПРИЯТИЯ</a:t>
            </a:r>
            <a:endParaRPr lang="ru-RU" sz="1200" b="1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27498"/>
              </p:ext>
            </p:extLst>
          </p:nvPr>
        </p:nvGraphicFramePr>
        <p:xfrm>
          <a:off x="107504" y="2656655"/>
          <a:ext cx="8928992" cy="366212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2191"/>
                <a:gridCol w="5697699"/>
                <a:gridCol w="1080120"/>
                <a:gridCol w="189898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основных мероприятий</a:t>
                      </a:r>
                      <a:r>
                        <a:rPr lang="ru-RU" sz="11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контрольных точек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Срок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 </a:t>
                      </a: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выполнено/в </a:t>
                      </a: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процессе/ведется подготовка)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</a:tr>
              <a:tr h="5052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1.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Совершенствование структуры посевных площадей в сторону увеличения доли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экспортно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 ориентированной продукции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постоянно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выполнено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822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2.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Ввод в оборот неиспользуемых земель и повышение интенсивности производства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постоянно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выполнено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(</a:t>
                      </a: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введено в оборот 2850га. неиспользуемых земель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)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3073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3.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Создание условий для реализации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экспортно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 ориентированных инвестиционных проектов на территории муниципальных районов (подбор инвестиционных площадок, содействие в обеспечении объектов транспортно-инженерной инфраструктурой)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постоянно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Выполнено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(</a:t>
                      </a: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подана заявка в Центр по поддержке экспорта в Самарской области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)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5722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4.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Информирование экспортеров об актуальных мерах поддержки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постоянно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проинформированы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5632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5.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Содействие в подготовке и проведении образовательных семинаров для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экспортно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 ориентированных компаний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постоянно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выполнено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(</a:t>
                      </a: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проведено 3 семинара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)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21940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t>12</a:t>
            </a:fld>
            <a:endParaRPr lang="ru-RU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BE282341-7461-4278-8440-05D20DE090ED}"/>
              </a:ext>
            </a:extLst>
          </p:cNvPr>
          <p:cNvSpPr/>
          <p:nvPr/>
        </p:nvSpPr>
        <p:spPr>
          <a:xfrm>
            <a:off x="177717" y="4875763"/>
            <a:ext cx="3000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 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sp>
        <p:nvSpPr>
          <p:cNvPr id="14" name="Shape 435"/>
          <p:cNvSpPr/>
          <p:nvPr/>
        </p:nvSpPr>
        <p:spPr>
          <a:xfrm>
            <a:off x="4729014" y="167352"/>
            <a:ext cx="207523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ea typeface="MS Mincho" pitchFamily="49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649344"/>
              </p:ext>
            </p:extLst>
          </p:nvPr>
        </p:nvGraphicFramePr>
        <p:xfrm>
          <a:off x="177717" y="1214279"/>
          <a:ext cx="8786771" cy="2385546"/>
        </p:xfrm>
        <a:graphic>
          <a:graphicData uri="http://schemas.openxmlformats.org/drawingml/2006/table">
            <a:tbl>
              <a:tblPr firstRow="1" firstCol="1" bandRow="1"/>
              <a:tblGrid>
                <a:gridCol w="5738299"/>
                <a:gridCol w="1620673"/>
                <a:gridCol w="1427799"/>
              </a:tblGrid>
              <a:tr h="34251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Целевой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План.</a:t>
                      </a:r>
                      <a:endParaRPr lang="ru-RU" sz="12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Факт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13057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числа посещений организаций культуры </a:t>
                      </a:r>
                      <a:r>
                        <a:rPr lang="ru-RU" sz="1400" b="1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1400" b="1" u="none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4327">
                <a:tc>
                  <a:txBody>
                    <a:bodyPr/>
                    <a:lstStyle/>
                    <a:p>
                      <a:pPr marL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Библиотек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79,16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79,16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41410"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Музеев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6,26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6,27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07632">
                <a:tc>
                  <a:txBody>
                    <a:bodyPr/>
                    <a:lstStyle/>
                    <a:p>
                      <a:pPr marL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Платных культурно-массовых мероприятий КДУ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12,45</a:t>
                      </a: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12,46</a:t>
                      </a: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53548">
                <a:tc>
                  <a:txBody>
                    <a:bodyPr/>
                    <a:lstStyle/>
                    <a:p>
                      <a:pPr marL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Передвижных культурных центров (</a:t>
                      </a:r>
                      <a:r>
                        <a:rPr lang="ru-RU" sz="14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библиобус</a:t>
                      </a:r>
                      <a:r>
                        <a:rPr lang="ru-RU" sz="14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)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1,57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2,07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99592" y="9862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НАЦИОНАЛЬНЫЙ ПРОЕКТ «Культура»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муниципальный район Алексеевский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59219" y="937280"/>
            <a:ext cx="32255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200" b="1" dirty="0"/>
              <a:t>1. ОСНОВНЫЕ ЦЕЛЕВЫЕ ПОКАЗАТЕЛИ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44987" y="3841303"/>
            <a:ext cx="4559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endParaRPr lang="ru-RU" sz="1400" b="1" dirty="0" smtClean="0"/>
          </a:p>
          <a:p>
            <a:pPr lvl="0" algn="ctr"/>
            <a:r>
              <a:rPr lang="ru-RU" sz="1400" b="1" dirty="0" smtClean="0"/>
              <a:t>2</a:t>
            </a:r>
            <a:r>
              <a:rPr lang="ru-RU" sz="1400" b="1" dirty="0"/>
              <a:t>. </a:t>
            </a:r>
            <a:r>
              <a:rPr lang="ru-RU" sz="1200" b="1" dirty="0"/>
              <a:t>ОСНОВНЫЕ МЕРОПРИЯТИЯ И КОНТРОЛЬНЫЕ ТОЧКИ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673955"/>
              </p:ext>
            </p:extLst>
          </p:nvPr>
        </p:nvGraphicFramePr>
        <p:xfrm>
          <a:off x="131231" y="4679774"/>
          <a:ext cx="8786771" cy="10690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8173"/>
                <a:gridCol w="5606946"/>
                <a:gridCol w="1062917"/>
                <a:gridCol w="186873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основных мероприятий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контрольных точек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Срок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выполнено/в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процессе/ведется подготовка)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</a:tr>
              <a:tr h="256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Обеспечение учреждений культуры специализированным автотранспортом  для обслуживания населения (автоклуб)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31.12.2019г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выполнено</a:t>
                      </a:r>
                      <a:endParaRPr lang="ru-RU" sz="105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339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5075</TotalTime>
  <Words>1711</Words>
  <Application>Microsoft Office PowerPoint</Application>
  <PresentationFormat>Экран (4:3)</PresentationFormat>
  <Paragraphs>300</Paragraphs>
  <Slides>12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_ШАБЛОН_МЭР_СО - копия</vt:lpstr>
      <vt:lpstr>1_Тема Office</vt:lpstr>
      <vt:lpstr>2__ШАБЛОН_МЭР_СО - копия</vt:lpstr>
      <vt:lpstr>ИНФОРМАЦИЯ О РЕАЛИЗАЦИИ НАЦИОНАЛЬНЫХ ПРОЕКТОВ НА ТЕРРИТОРИИ                       МУНИЦИПАЛЬНОГО РАЙОНА АЛЕКСЕЕВСКИЙ</vt:lpstr>
      <vt:lpstr> </vt:lpstr>
      <vt:lpstr> </vt:lpstr>
      <vt:lpstr> </vt:lpstr>
      <vt:lpstr> </vt:lpstr>
      <vt:lpstr>НАЦИОНАЛЬНЫЙ ПРОЕКТ «ОБРАЗОВАНИЕ» муниципальный район Алексеевский </vt:lpstr>
      <vt:lpstr>НАЦИОНАЛЬНЫЙ ПРОЕКТ «ОБРАЗОВАНИЕ» муниципальный район Алексеевский </vt:lpstr>
      <vt:lpstr> </vt:lpstr>
      <vt:lpstr> </vt:lpstr>
      <vt:lpstr> </vt:lpstr>
      <vt:lpstr>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ПРОЕКТ «Наименование»</dc:title>
  <dc:creator>Шайхова Л.Р.</dc:creator>
  <cp:lastModifiedBy>Паренская В. В.</cp:lastModifiedBy>
  <cp:revision>323</cp:revision>
  <cp:lastPrinted>2019-12-27T10:19:33Z</cp:lastPrinted>
  <dcterms:modified xsi:type="dcterms:W3CDTF">2019-12-27T12:04:05Z</dcterms:modified>
</cp:coreProperties>
</file>